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sldIdLst>
    <p:sldId id="268" r:id="rId2"/>
    <p:sldId id="258" r:id="rId3"/>
    <p:sldId id="272" r:id="rId4"/>
    <p:sldId id="273" r:id="rId5"/>
    <p:sldId id="263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7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AD8523C-0D60-4F16-B9A7-926A3AB241D8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31C8765-77A3-474E-8BBC-402A753FAF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E1137C-4EAD-47BC-9797-781D8EA7E1F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2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324C1-EDA1-4E2C-B379-2183F80951AE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41026-8F1C-42B3-B2C3-B4C1C25F0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11"/>
            <p:cNvSpPr txBox="1"/>
            <p:nvPr/>
          </p:nvSpPr>
          <p:spPr>
            <a:xfrm>
              <a:off x="4146745" y="1381458"/>
              <a:ext cx="877650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6DEBB-B48D-4D47-B8A0-C378B12A1F4F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A1233-7A65-4CBB-825C-983BF443DF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8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EA1F5-AC6D-4B84-A025-D97782F714B0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D3964-1107-4DCC-86E1-4E44E6F47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13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4F7E7-26FA-4740-9433-FCA26FA2A5DF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48CF4-7051-4C6B-8BE9-FDC1B4306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15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937A-2BE4-4229-AC06-CCB2E126C70D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04067-4297-49F0-A5BC-DEA697484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13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82D0A-8A63-4AA7-929E-EE775CA9B44D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2600-89FE-4903-8BB7-1A2E12E81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07E5D-F989-44E4-A4D2-93616ECA9BDA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B2538-209B-4525-A68C-7EC302AF7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03E74-D4B8-4F25-BD4F-1396F2468FFB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FD635-A9DA-4BF1-96B1-1D701C57E1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DA5E2-9409-4353-B2E8-6EFD008B554E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A4C68-EB84-4C68-AE4B-DC28EABDA8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4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17068-239B-4028-ADE4-631EB88B00C0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DB51-7F53-4D6E-800D-602A8BDA3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61FDF5-C318-452D-BACA-9E780A1C2210}" type="datetimeFigureOut">
              <a:rPr lang="ru-RU"/>
              <a:pPr>
                <a:defRPr/>
              </a:pPr>
              <a:t>18.01.2016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7C6A59-1826-4239-B565-22E6D99B9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3" r:id="rId6"/>
    <p:sldLayoutId id="2147483802" r:id="rId7"/>
    <p:sldLayoutId id="2147483801" r:id="rId8"/>
    <p:sldLayoutId id="2147483809" r:id="rId9"/>
    <p:sldLayoutId id="2147483810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Times New Roman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2"/>
          <p:cNvSpPr>
            <a:spLocks noGrp="1"/>
          </p:cNvSpPr>
          <p:nvPr>
            <p:ph type="title"/>
          </p:nvPr>
        </p:nvSpPr>
        <p:spPr>
          <a:xfrm>
            <a:off x="688975" y="569913"/>
            <a:ext cx="7756525" cy="914400"/>
          </a:xfrm>
        </p:spPr>
        <p:txBody>
          <a:bodyPr/>
          <a:lstStyle/>
          <a:p>
            <a:r>
              <a:rPr lang="ru-RU" sz="3600" b="1" smtClean="0"/>
              <a:t>Общий объем расходов на 2016 год </a:t>
            </a:r>
          </a:p>
        </p:txBody>
      </p:sp>
      <p:graphicFrame>
        <p:nvGraphicFramePr>
          <p:cNvPr id="15362" name="Объект 1"/>
          <p:cNvGraphicFramePr>
            <a:graphicFrameLocks noGrp="1"/>
          </p:cNvGraphicFramePr>
          <p:nvPr>
            <p:ph idx="1"/>
          </p:nvPr>
        </p:nvGraphicFramePr>
        <p:xfrm>
          <a:off x="57150" y="1433513"/>
          <a:ext cx="8742363" cy="4887912"/>
        </p:xfrm>
        <a:graphic>
          <a:graphicData uri="http://schemas.openxmlformats.org/presentationml/2006/ole">
            <p:oleObj spid="_x0000_s15362" r:id="rId4" imgW="8742422" imgH="4889416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/>
              <a:t>Муниципальная программа «Развитие культуры города Снежинска и организации работы с молодёжью» на 2016-2018 гг. </a:t>
            </a:r>
            <a:endParaRPr lang="ru-RU" sz="2400" smtClean="0"/>
          </a:p>
        </p:txBody>
      </p:sp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85800" y="2239963"/>
            <a:ext cx="3803650" cy="3876675"/>
          </a:xfrm>
        </p:spPr>
        <p:txBody>
          <a:bodyPr rtlCol="0">
            <a:normAutofit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Общий объем финансирования: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183,66 млн. руб.</a:t>
            </a:r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ru-RU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1" name="Объект 4"/>
          <p:cNvSpPr>
            <a:spLocks noGrp="1"/>
          </p:cNvSpPr>
          <p:nvPr>
            <p:ph sz="quarter" idx="14"/>
          </p:nvPr>
        </p:nvSpPr>
        <p:spPr>
          <a:xfrm>
            <a:off x="4645025" y="2239963"/>
            <a:ext cx="3803650" cy="3876675"/>
          </a:xfrm>
        </p:spPr>
        <p:txBody>
          <a:bodyPr/>
          <a:lstStyle/>
          <a:p>
            <a:r>
              <a:rPr lang="ru-RU" smtClean="0"/>
              <a:t>Структура расходов по муниципальной программе:</a:t>
            </a:r>
          </a:p>
          <a:p>
            <a:endParaRPr lang="ru-RU" smtClean="0"/>
          </a:p>
        </p:txBody>
      </p:sp>
      <p:graphicFrame>
        <p:nvGraphicFramePr>
          <p:cNvPr id="17412" name="Диаграмма 5"/>
          <p:cNvGraphicFramePr>
            <a:graphicFrameLocks/>
          </p:cNvGraphicFramePr>
          <p:nvPr/>
        </p:nvGraphicFramePr>
        <p:xfrm>
          <a:off x="3368675" y="3449638"/>
          <a:ext cx="5597525" cy="3270250"/>
        </p:xfrm>
        <a:graphic>
          <a:graphicData uri="http://schemas.openxmlformats.org/presentationml/2006/ole">
            <p:oleObj spid="_x0000_s17412" r:id="rId3" imgW="5596613" imgH="326773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3" name="Объект 5"/>
          <p:cNvGraphicFramePr>
            <a:graphicFrameLocks noGrp="1"/>
          </p:cNvGraphicFramePr>
          <p:nvPr>
            <p:ph sz="quarter" idx="13"/>
          </p:nvPr>
        </p:nvGraphicFramePr>
        <p:xfrm>
          <a:off x="57150" y="2082800"/>
          <a:ext cx="8993188" cy="4276725"/>
        </p:xfrm>
        <a:graphic>
          <a:graphicData uri="http://schemas.openxmlformats.org/presentationml/2006/ole">
            <p:oleObj spid="_x0000_s18433" r:id="rId3" imgW="8998476" imgH="4273666" progId="Excel.Chart.8">
              <p:embed/>
            </p:oleObj>
          </a:graphicData>
        </a:graphic>
      </p:graphicFrame>
      <p:sp>
        <p:nvSpPr>
          <p:cNvPr id="1843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smtClean="0"/>
              <a:t>Муниципальная программа «Развитие культуры города Снежинска и организации работы с молодёжью» на 2016-2018 гг. 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8"/>
          <p:cNvSpPr txBox="1">
            <a:spLocks/>
          </p:cNvSpPr>
          <p:nvPr/>
        </p:nvSpPr>
        <p:spPr bwMode="auto">
          <a:xfrm>
            <a:off x="539750" y="188913"/>
            <a:ext cx="7745413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</a:pPr>
            <a:r>
              <a:rPr lang="ru-RU" sz="3600" b="1" i="1">
                <a:solidFill>
                  <a:srgbClr val="262626"/>
                </a:solidFill>
                <a:latin typeface="Times New Roman" pitchFamily="18" charset="0"/>
              </a:rPr>
              <a:t>Перечень подпрограмм:</a:t>
            </a:r>
          </a:p>
          <a:p>
            <a:pPr marL="365125" indent="-365125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</a:pPr>
            <a:endParaRPr lang="ru-RU" sz="2400">
              <a:solidFill>
                <a:srgbClr val="262626"/>
              </a:solidFill>
              <a:latin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4213" y="908050"/>
          <a:ext cx="7704137" cy="562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580"/>
                <a:gridCol w="2234276"/>
              </a:tblGrid>
              <a:tr h="78537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подпрограммы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Объем финансирования, млн. руб.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1.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«Развитие системы образования  в сфере культуры»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37,5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/>
                        <a:t>2.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«Развитие творческого, интеллектуального, трудового потенциала, социальной активности и самореализации   молодежи, включение ее в социально-экономическое развитие Снежинского городского округа, гражданско-патриотическое воспитание молодежи»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  1,5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5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«Развитие творческого потенциала жителей города, повышение степени их участия в культурной жизни, сохранение традиционного художественного творчества, национальных культур, обеспечение доступа к лучшим образцам профессионального искусства»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87,1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4.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«Развитие музейного дела»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7,6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«Развитие библиотечного дела, обеспечение доступности информационных ресурсов населению  через библиотечное обслуживание»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49,7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6.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«Сохранение, использование, популяризация и охрана объектов культурного наследия Снежинского городского округа»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0,08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1"/>
          <p:cNvSpPr>
            <a:spLocks noGrp="1"/>
          </p:cNvSpPr>
          <p:nvPr>
            <p:ph idx="4294967295"/>
          </p:nvPr>
        </p:nvSpPr>
        <p:spPr>
          <a:xfrm>
            <a:off x="539750" y="115888"/>
            <a:ext cx="8353425" cy="6010275"/>
          </a:xfrm>
        </p:spPr>
        <p:txBody>
          <a:bodyPr/>
          <a:lstStyle/>
          <a:p>
            <a:r>
              <a:rPr lang="ru-RU" sz="3600" b="1" i="1" smtClean="0"/>
              <a:t>Ожидаемые результаты программы:</a:t>
            </a:r>
          </a:p>
          <a:p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550" y="836613"/>
          <a:ext cx="7632700" cy="5516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/>
                <a:gridCol w="2088232"/>
              </a:tblGrid>
              <a:tr h="49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целевого показателя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 на 2016 год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Сохранение контингента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учащихся по общеобразовательным  и предпрофессиональным программам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890 человек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Численность граждан охваченных мероприятиями по молодежной политики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31</a:t>
                      </a:r>
                      <a:r>
                        <a:rPr lang="ru-RU" sz="2000" baseline="0" dirty="0" smtClean="0"/>
                        <a:t>,5 тыс. человек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зрителей культурно-досуговых учреждений, посетивших мероприятия, проводимые на платной основе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64,5</a:t>
                      </a:r>
                      <a:r>
                        <a:rPr lang="ru-RU" sz="2000" baseline="0" dirty="0" smtClean="0"/>
                        <a:t> тыс. человек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Охват населения клубными формированиями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2,2 %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Число посетителей музея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9,7 </a:t>
                      </a:r>
                      <a:r>
                        <a:rPr lang="ru-RU" sz="2000" baseline="0" dirty="0" smtClean="0"/>
                        <a:t>тыс. человек</a:t>
                      </a:r>
                      <a:endParaRPr lang="ru-RU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посещений библиотек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220,9 </a:t>
                      </a:r>
                      <a:r>
                        <a:rPr lang="ru-RU" sz="2000" baseline="0" dirty="0" smtClean="0"/>
                        <a:t>тыс. человек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включенных в Государственный реестр выявленных объектов культурного наследия, прошедших историко-культурную экспертизу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 единица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TM01790493[[fn=SOHO]]</Template>
  <TotalTime>438</TotalTime>
  <Words>217</Words>
  <Application>Microsoft Office PowerPoint</Application>
  <PresentationFormat>On-screen Show (4:3)</PresentationFormat>
  <Paragraphs>40</Paragraphs>
  <Slides>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9" baseType="lpstr">
      <vt:lpstr>Times New Roman</vt:lpstr>
      <vt:lpstr>Arial</vt:lpstr>
      <vt:lpstr>Wingdings</vt:lpstr>
      <vt:lpstr>Calibri</vt:lpstr>
      <vt:lpstr>Book Antiqua</vt:lpstr>
      <vt:lpstr>Твердый переплет</vt:lpstr>
      <vt:lpstr>Твердый переплет</vt:lpstr>
      <vt:lpstr>Твердый переплет</vt:lpstr>
      <vt:lpstr>Твердый переплет</vt:lpstr>
      <vt:lpstr>Твердый переплет</vt:lpstr>
      <vt:lpstr>Твердый переплет</vt:lpstr>
      <vt:lpstr>Твердый переплет</vt:lpstr>
      <vt:lpstr>Твердый переплет</vt:lpstr>
      <vt:lpstr>Диаграмма Microsoft Excel</vt:lpstr>
      <vt:lpstr>Общий объем расходов на 2016 год </vt:lpstr>
      <vt:lpstr>Муниципальная программа «Развитие культуры города Снежинска и организации работы с молодёжью» на 2016-2018 гг. </vt:lpstr>
      <vt:lpstr>Муниципальная программа «Развитие культуры города Снежинска и организации работы с молодёжью» на 2016-2018 гг. 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на 2016 год Управление культуры и молодежной политики</dc:title>
  <dc:creator>Белова Надежда Александровна</dc:creator>
  <cp:lastModifiedBy>Kruglik</cp:lastModifiedBy>
  <cp:revision>31</cp:revision>
  <dcterms:created xsi:type="dcterms:W3CDTF">2015-12-16T09:21:34Z</dcterms:created>
  <dcterms:modified xsi:type="dcterms:W3CDTF">2016-01-18T10:38:50Z</dcterms:modified>
</cp:coreProperties>
</file>