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59" r:id="rId6"/>
    <p:sldId id="265" r:id="rId7"/>
    <p:sldId id="260" r:id="rId8"/>
    <p:sldId id="261" r:id="rId9"/>
    <p:sldId id="266" r:id="rId10"/>
    <p:sldId id="262" r:id="rId11"/>
    <p:sldId id="267" r:id="rId12"/>
    <p:sldId id="270" r:id="rId13"/>
    <p:sldId id="264" r:id="rId14"/>
  </p:sldIdLst>
  <p:sldSz cx="12192000" cy="6858000"/>
  <p:notesSz cx="6761163" cy="99425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806E99EF-E831-4D23-B503-7063A5C81D58}">
          <p14:sldIdLst>
            <p14:sldId id="256"/>
            <p14:sldId id="257"/>
            <p14:sldId id="263"/>
            <p14:sldId id="258"/>
            <p14:sldId id="259"/>
            <p14:sldId id="265"/>
            <p14:sldId id="260"/>
            <p14:sldId id="261"/>
            <p14:sldId id="266"/>
            <p14:sldId id="262"/>
            <p14:sldId id="267"/>
            <p14:sldId id="270"/>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5271136E-E365-40F2-88F9-598AF9284343}" type="datetimeFigureOut">
              <a:rPr lang="ru-RU" smtClean="0"/>
              <a:t>14.02.2020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AC6547E-2438-4951-8301-807734B22E87}" type="slidenum">
              <a:rPr lang="ru-RU" smtClean="0"/>
              <a:t>‹#›</a:t>
            </a:fld>
            <a:endParaRPr lang="ru-RU"/>
          </a:p>
        </p:txBody>
      </p:sp>
    </p:spTree>
    <p:extLst>
      <p:ext uri="{BB962C8B-B14F-4D97-AF65-F5344CB8AC3E}">
        <p14:creationId xmlns:p14="http://schemas.microsoft.com/office/powerpoint/2010/main" val="890164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271136E-E365-40F2-88F9-598AF9284343}" type="datetimeFigureOut">
              <a:rPr lang="ru-RU" smtClean="0"/>
              <a:t>14.02.2020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AC6547E-2438-4951-8301-807734B22E87}" type="slidenum">
              <a:rPr lang="ru-RU" smtClean="0"/>
              <a:t>‹#›</a:t>
            </a:fld>
            <a:endParaRPr lang="ru-RU"/>
          </a:p>
        </p:txBody>
      </p:sp>
    </p:spTree>
    <p:extLst>
      <p:ext uri="{BB962C8B-B14F-4D97-AF65-F5344CB8AC3E}">
        <p14:creationId xmlns:p14="http://schemas.microsoft.com/office/powerpoint/2010/main" val="1622997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271136E-E365-40F2-88F9-598AF9284343}" type="datetimeFigureOut">
              <a:rPr lang="ru-RU" smtClean="0"/>
              <a:t>14.02.2020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AC6547E-2438-4951-8301-807734B22E87}" type="slidenum">
              <a:rPr lang="ru-RU" smtClean="0"/>
              <a:t>‹#›</a:t>
            </a:fld>
            <a:endParaRPr lang="ru-RU"/>
          </a:p>
        </p:txBody>
      </p:sp>
    </p:spTree>
    <p:extLst>
      <p:ext uri="{BB962C8B-B14F-4D97-AF65-F5344CB8AC3E}">
        <p14:creationId xmlns:p14="http://schemas.microsoft.com/office/powerpoint/2010/main" val="3661266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271136E-E365-40F2-88F9-598AF9284343}" type="datetimeFigureOut">
              <a:rPr lang="ru-RU" smtClean="0"/>
              <a:t>14.02.2020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AC6547E-2438-4951-8301-807734B22E87}" type="slidenum">
              <a:rPr lang="ru-RU" smtClean="0"/>
              <a:t>‹#›</a:t>
            </a:fld>
            <a:endParaRPr lang="ru-RU"/>
          </a:p>
        </p:txBody>
      </p:sp>
    </p:spTree>
    <p:extLst>
      <p:ext uri="{BB962C8B-B14F-4D97-AF65-F5344CB8AC3E}">
        <p14:creationId xmlns:p14="http://schemas.microsoft.com/office/powerpoint/2010/main" val="419184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5271136E-E365-40F2-88F9-598AF9284343}" type="datetimeFigureOut">
              <a:rPr lang="ru-RU" smtClean="0"/>
              <a:t>14.02.2020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AC6547E-2438-4951-8301-807734B22E87}" type="slidenum">
              <a:rPr lang="ru-RU" smtClean="0"/>
              <a:t>‹#›</a:t>
            </a:fld>
            <a:endParaRPr lang="ru-RU"/>
          </a:p>
        </p:txBody>
      </p:sp>
    </p:spTree>
    <p:extLst>
      <p:ext uri="{BB962C8B-B14F-4D97-AF65-F5344CB8AC3E}">
        <p14:creationId xmlns:p14="http://schemas.microsoft.com/office/powerpoint/2010/main" val="3908676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5271136E-E365-40F2-88F9-598AF9284343}" type="datetimeFigureOut">
              <a:rPr lang="ru-RU" smtClean="0"/>
              <a:t>14.02.2020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AC6547E-2438-4951-8301-807734B22E87}" type="slidenum">
              <a:rPr lang="ru-RU" smtClean="0"/>
              <a:t>‹#›</a:t>
            </a:fld>
            <a:endParaRPr lang="ru-RU"/>
          </a:p>
        </p:txBody>
      </p:sp>
    </p:spTree>
    <p:extLst>
      <p:ext uri="{BB962C8B-B14F-4D97-AF65-F5344CB8AC3E}">
        <p14:creationId xmlns:p14="http://schemas.microsoft.com/office/powerpoint/2010/main" val="2662932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5271136E-E365-40F2-88F9-598AF9284343}" type="datetimeFigureOut">
              <a:rPr lang="ru-RU" smtClean="0"/>
              <a:t>14.02.2020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AC6547E-2438-4951-8301-807734B22E87}" type="slidenum">
              <a:rPr lang="ru-RU" smtClean="0"/>
              <a:t>‹#›</a:t>
            </a:fld>
            <a:endParaRPr lang="ru-RU"/>
          </a:p>
        </p:txBody>
      </p:sp>
    </p:spTree>
    <p:extLst>
      <p:ext uri="{BB962C8B-B14F-4D97-AF65-F5344CB8AC3E}">
        <p14:creationId xmlns:p14="http://schemas.microsoft.com/office/powerpoint/2010/main" val="2722724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5271136E-E365-40F2-88F9-598AF9284343}" type="datetimeFigureOut">
              <a:rPr lang="ru-RU" smtClean="0"/>
              <a:t>14.02.2020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AC6547E-2438-4951-8301-807734B22E87}" type="slidenum">
              <a:rPr lang="ru-RU" smtClean="0"/>
              <a:t>‹#›</a:t>
            </a:fld>
            <a:endParaRPr lang="ru-RU"/>
          </a:p>
        </p:txBody>
      </p:sp>
    </p:spTree>
    <p:extLst>
      <p:ext uri="{BB962C8B-B14F-4D97-AF65-F5344CB8AC3E}">
        <p14:creationId xmlns:p14="http://schemas.microsoft.com/office/powerpoint/2010/main" val="2539840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271136E-E365-40F2-88F9-598AF9284343}" type="datetimeFigureOut">
              <a:rPr lang="ru-RU" smtClean="0"/>
              <a:t>14.02.2020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AC6547E-2438-4951-8301-807734B22E87}" type="slidenum">
              <a:rPr lang="ru-RU" smtClean="0"/>
              <a:t>‹#›</a:t>
            </a:fld>
            <a:endParaRPr lang="ru-RU"/>
          </a:p>
        </p:txBody>
      </p:sp>
    </p:spTree>
    <p:extLst>
      <p:ext uri="{BB962C8B-B14F-4D97-AF65-F5344CB8AC3E}">
        <p14:creationId xmlns:p14="http://schemas.microsoft.com/office/powerpoint/2010/main" val="184054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5271136E-E365-40F2-88F9-598AF9284343}" type="datetimeFigureOut">
              <a:rPr lang="ru-RU" smtClean="0"/>
              <a:t>14.02.2020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AC6547E-2438-4951-8301-807734B22E87}" type="slidenum">
              <a:rPr lang="ru-RU" smtClean="0"/>
              <a:t>‹#›</a:t>
            </a:fld>
            <a:endParaRPr lang="ru-RU"/>
          </a:p>
        </p:txBody>
      </p:sp>
    </p:spTree>
    <p:extLst>
      <p:ext uri="{BB962C8B-B14F-4D97-AF65-F5344CB8AC3E}">
        <p14:creationId xmlns:p14="http://schemas.microsoft.com/office/powerpoint/2010/main" val="516614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5271136E-E365-40F2-88F9-598AF9284343}" type="datetimeFigureOut">
              <a:rPr lang="ru-RU" smtClean="0"/>
              <a:t>14.02.2020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AC6547E-2438-4951-8301-807734B22E87}" type="slidenum">
              <a:rPr lang="ru-RU" smtClean="0"/>
              <a:t>‹#›</a:t>
            </a:fld>
            <a:endParaRPr lang="ru-RU"/>
          </a:p>
        </p:txBody>
      </p:sp>
    </p:spTree>
    <p:extLst>
      <p:ext uri="{BB962C8B-B14F-4D97-AF65-F5344CB8AC3E}">
        <p14:creationId xmlns:p14="http://schemas.microsoft.com/office/powerpoint/2010/main" val="1031568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71136E-E365-40F2-88F9-598AF9284343}" type="datetimeFigureOut">
              <a:rPr lang="ru-RU" smtClean="0"/>
              <a:t>14.02.2020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C6547E-2438-4951-8301-807734B22E87}" type="slidenum">
              <a:rPr lang="ru-RU" smtClean="0"/>
              <a:t>‹#›</a:t>
            </a:fld>
            <a:endParaRPr lang="ru-RU"/>
          </a:p>
        </p:txBody>
      </p:sp>
    </p:spTree>
    <p:extLst>
      <p:ext uri="{BB962C8B-B14F-4D97-AF65-F5344CB8AC3E}">
        <p14:creationId xmlns:p14="http://schemas.microsoft.com/office/powerpoint/2010/main" val="1696418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a:latin typeface="Times New Roman" panose="02020603050405020304" pitchFamily="18" charset="0"/>
                <a:cs typeface="Times New Roman" panose="02020603050405020304" pitchFamily="18" charset="0"/>
              </a:rPr>
              <a:t>Контрактная </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система 2020</a:t>
            </a:r>
          </a:p>
        </p:txBody>
      </p:sp>
      <p:sp>
        <p:nvSpPr>
          <p:cNvPr id="3" name="Подзаголовок 2"/>
          <p:cNvSpPr>
            <a:spLocks noGrp="1"/>
          </p:cNvSpPr>
          <p:nvPr>
            <p:ph type="subTitle" idx="1"/>
          </p:nvPr>
        </p:nvSpPr>
        <p:spPr/>
        <p:txBody>
          <a:bodyPr>
            <a:normAutofit/>
          </a:bodyPr>
          <a:lstStyle/>
          <a:p>
            <a:r>
              <a:rPr lang="ru-RU" sz="3600" dirty="0"/>
              <a:t>Памятка в работе</a:t>
            </a:r>
          </a:p>
        </p:txBody>
      </p:sp>
    </p:spTree>
    <p:extLst>
      <p:ext uri="{BB962C8B-B14F-4D97-AF65-F5344CB8AC3E}">
        <p14:creationId xmlns:p14="http://schemas.microsoft.com/office/powerpoint/2010/main" val="1308937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673" y="218114"/>
            <a:ext cx="11224470" cy="721453"/>
          </a:xfrm>
        </p:spPr>
        <p:txBody>
          <a:bodyPr>
            <a:noAutofit/>
          </a:bodyPr>
          <a:lstStyle/>
          <a:p>
            <a:pPr algn="ctr"/>
            <a:r>
              <a:rPr lang="ru-RU" sz="2400" dirty="0">
                <a:latin typeface="Times New Roman" panose="02020603050405020304" pitchFamily="18" charset="0"/>
                <a:cs typeface="Times New Roman" panose="02020603050405020304" pitchFamily="18" charset="0"/>
              </a:rPr>
              <a:t>Применение национального режима при осуществлении закупок (Статья 14 ФЗ-44). </a:t>
            </a:r>
            <a:br>
              <a:rPr lang="ru-RU" sz="2400"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43949" y="939566"/>
            <a:ext cx="11526473" cy="5700320"/>
          </a:xfrm>
        </p:spPr>
        <p:txBody>
          <a:bodyPr>
            <a:normAutofit lnSpcReduction="10000"/>
          </a:bodyPr>
          <a:lstStyle/>
          <a:p>
            <a:pPr algn="just"/>
            <a:r>
              <a:rPr lang="ru-RU" sz="2000" b="1" dirty="0">
                <a:latin typeface="Times New Roman" panose="02020603050405020304" pitchFamily="18" charset="0"/>
                <a:cs typeface="Times New Roman" panose="02020603050405020304" pitchFamily="18" charset="0"/>
              </a:rPr>
              <a:t>Запреты</a:t>
            </a:r>
            <a:r>
              <a:rPr lang="ru-RU" sz="2000" dirty="0">
                <a:latin typeface="Times New Roman" panose="02020603050405020304" pitchFamily="18" charset="0"/>
                <a:cs typeface="Times New Roman" panose="02020603050405020304" pitchFamily="18" charset="0"/>
              </a:rPr>
              <a:t> - закупка продукции машиностроения (ПП РФ от 14.07.2014 № 656), легкой промышленности (ПП РФ от 11.08.2014 № 791), программного обеспечения (ПП РФ от 16.11.2015 № 1236). Все закупки, включая единственного поставщика</a:t>
            </a:r>
            <a:r>
              <a:rPr lang="ru-RU" sz="2000" i="1" dirty="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t>
            </a:r>
          </a:p>
          <a:p>
            <a:pPr algn="just"/>
            <a:r>
              <a:rPr lang="ru-RU" sz="2000" b="1" dirty="0">
                <a:latin typeface="Times New Roman" panose="02020603050405020304" pitchFamily="18" charset="0"/>
                <a:cs typeface="Times New Roman" panose="02020603050405020304" pitchFamily="18" charset="0"/>
              </a:rPr>
              <a:t>ограничения</a:t>
            </a:r>
            <a:r>
              <a:rPr lang="ru-RU" sz="2000" dirty="0">
                <a:latin typeface="Times New Roman" panose="02020603050405020304" pitchFamily="18" charset="0"/>
                <a:cs typeface="Times New Roman" panose="02020603050405020304" pitchFamily="18" charset="0"/>
              </a:rPr>
              <a:t> - закупка радиоэлектронной продукции (ПП РФ от 10 июля 2019 г. N 878), отдельных видов пищевых продуктов (ПП РФ от 22.08.2016 № 832). Конкурентные закупки; </a:t>
            </a:r>
          </a:p>
          <a:p>
            <a:pPr algn="just">
              <a:lnSpc>
                <a:spcPct val="115000"/>
              </a:lnSpc>
              <a:spcAft>
                <a:spcPts val="1000"/>
              </a:spcAft>
            </a:pPr>
            <a:r>
              <a:rPr lang="ru-RU" sz="2000" b="1" dirty="0">
                <a:latin typeface="Times New Roman" panose="02020603050405020304" pitchFamily="18" charset="0"/>
                <a:ea typeface="Times New Roman" panose="02020603050405020304" pitchFamily="18" charset="0"/>
                <a:cs typeface="Times New Roman" panose="02020603050405020304" pitchFamily="18" charset="0"/>
              </a:rPr>
              <a:t>условия допуска </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закупка широкого круга продукции, указанной в Приказе Минфин от 04.06.2018 № 126н, в их числе продукты питания, бумага, компьютерное оборудование и прочее. </a:t>
            </a:r>
            <a:r>
              <a:rPr lang="ru-RU" sz="2000">
                <a:latin typeface="Times New Roman" panose="02020603050405020304" pitchFamily="18" charset="0"/>
                <a:ea typeface="Times New Roman" panose="02020603050405020304" pitchFamily="18" charset="0"/>
                <a:cs typeface="Times New Roman" panose="02020603050405020304" pitchFamily="18" charset="0"/>
              </a:rPr>
              <a:t>Конкурентные закупки. </a:t>
            </a:r>
            <a:endParaRPr lang="ru-RU" sz="20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ru-RU" sz="2000" u="sng" dirty="0">
                <a:latin typeface="Times New Roman" panose="02020603050405020304" pitchFamily="18" charset="0"/>
                <a:cs typeface="Times New Roman" panose="02020603050405020304" pitchFamily="18" charset="0"/>
              </a:rPr>
              <a:t>Закупка программного обеспечения (ПП РФ от 16.11.2015 № 1236)</a:t>
            </a:r>
            <a:r>
              <a:rPr lang="ru-RU" sz="2000" dirty="0">
                <a:latin typeface="Times New Roman" panose="02020603050405020304" pitchFamily="18" charset="0"/>
                <a:cs typeface="Times New Roman" panose="02020603050405020304" pitchFamily="18" charset="0"/>
              </a:rPr>
              <a:t> – запрет не устанавливается, если в едином реестре российских программ для электронных вычислительных машин и баз данных и реестре евразийского программного обеспечения отсутствуют сведения о программном обеспечении, соответствующем тому же классу программного обеспечения, что и программное обеспечение, планируемое к закупке, и(или) программное обеспечение, сведения о котором включены в реестр российского программного обеспечения и (или) реестр евразийского программного обеспечения и которое соответствует тому же классу программного обеспечения, что и программное обеспечение, планируемое к закупке, по своим функциональным, техническим и (или) эксплуатационным характеристикам не соответствует установленным заказчиком требованиям к планируемому к закупке программному обеспечению; </a:t>
            </a:r>
            <a:r>
              <a:rPr lang="ru-RU" sz="2000" b="1" dirty="0">
                <a:latin typeface="Times New Roman" panose="02020603050405020304" pitchFamily="18" charset="0"/>
                <a:cs typeface="Times New Roman" panose="02020603050405020304" pitchFamily="18" charset="0"/>
              </a:rPr>
              <a:t>в случае, если запрет не применяем обязательно нужно обоснование</a:t>
            </a:r>
            <a:r>
              <a:rPr lang="ru-RU" sz="2000" dirty="0">
                <a:latin typeface="Times New Roman" panose="02020603050405020304" pitchFamily="18" charset="0"/>
                <a:cs typeface="Times New Roman" panose="02020603050405020304" pitchFamily="18" charset="0"/>
              </a:rPr>
              <a:t> </a:t>
            </a:r>
            <a:r>
              <a:rPr lang="ru-RU" sz="2000" b="1" dirty="0">
                <a:latin typeface="Times New Roman" panose="02020603050405020304" pitchFamily="18" charset="0"/>
                <a:cs typeface="Times New Roman" panose="02020603050405020304" pitchFamily="18" charset="0"/>
              </a:rPr>
              <a:t>невозможности соблюдения запрета.</a:t>
            </a:r>
          </a:p>
          <a:p>
            <a:pPr algn="just">
              <a:lnSpc>
                <a:spcPct val="115000"/>
              </a:lnSpc>
              <a:spcAft>
                <a:spcPts val="1000"/>
              </a:spcAft>
            </a:pPr>
            <a:endParaRPr lang="ru-RU" sz="1600" dirty="0">
              <a:latin typeface="Times New Roman" panose="02020603050405020304" pitchFamily="18" charset="0"/>
              <a:cs typeface="Times New Roman" panose="02020603050405020304" pitchFamily="18" charset="0"/>
            </a:endParaRPr>
          </a:p>
          <a:p>
            <a:pPr algn="just">
              <a:lnSpc>
                <a:spcPct val="115000"/>
              </a:lnSpc>
              <a:spcAft>
                <a:spcPts val="1000"/>
              </a:spcAft>
            </a:pPr>
            <a:endParaRPr lang="ru-RU" sz="1600" b="1" dirty="0">
              <a:latin typeface="Calibri" panose="020F0502020204030204" pitchFamily="34" charset="0"/>
              <a:ea typeface="Times New Roman" panose="02020603050405020304" pitchFamily="18" charset="0"/>
              <a:cs typeface="Times New Roman" panose="02020603050405020304" pitchFamily="18" charset="0"/>
            </a:endParaRPr>
          </a:p>
          <a:p>
            <a:endParaRPr lang="ru-RU" sz="1600" dirty="0"/>
          </a:p>
          <a:p>
            <a:endParaRPr lang="ru-RU" sz="1600" dirty="0"/>
          </a:p>
        </p:txBody>
      </p:sp>
    </p:spTree>
    <p:extLst>
      <p:ext uri="{BB962C8B-B14F-4D97-AF65-F5344CB8AC3E}">
        <p14:creationId xmlns:p14="http://schemas.microsoft.com/office/powerpoint/2010/main" val="1771831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085D107-98ED-42FE-8B60-D78CAB8EC820}"/>
              </a:ext>
            </a:extLst>
          </p:cNvPr>
          <p:cNvSpPr>
            <a:spLocks noGrp="1"/>
          </p:cNvSpPr>
          <p:nvPr>
            <p:ph idx="1"/>
          </p:nvPr>
        </p:nvSpPr>
        <p:spPr>
          <a:xfrm>
            <a:off x="838200" y="453006"/>
            <a:ext cx="10515600" cy="5723957"/>
          </a:xfrm>
        </p:spPr>
        <p:txBody>
          <a:bodyPr/>
          <a:lstStyle/>
          <a:p>
            <a:pPr algn="just"/>
            <a:r>
              <a:rPr lang="ru-RU" sz="2000" u="sng" dirty="0">
                <a:latin typeface="Times New Roman" panose="02020603050405020304" pitchFamily="18" charset="0"/>
                <a:cs typeface="Times New Roman" panose="02020603050405020304" pitchFamily="18" charset="0"/>
              </a:rPr>
              <a:t>Закупка радиоэлектронной продукции (ПП РФ от 10 июля 2019 г. N 878)  </a:t>
            </a:r>
            <a:r>
              <a:rPr lang="ru-RU" sz="2000" dirty="0">
                <a:latin typeface="Times New Roman" panose="02020603050405020304" pitchFamily="18" charset="0"/>
                <a:cs typeface="Times New Roman" panose="02020603050405020304" pitchFamily="18" charset="0"/>
              </a:rPr>
              <a:t>– ограничение не устанавливается, если в реестре отсутствует радиоэлектронная продукция, соответствующая тому же классу (функциональному назначению) радиоэлектронной продукции, планируемой к закупке, и (или) радиоэлектронная продукция, включенная в реестр, по своим функциональным, техническим и (или) эксплуатационным характеристикам не соответствует установленным заказчиком требованиям к планируемой к закупке радиоэлектронной продукции, </a:t>
            </a:r>
            <a:r>
              <a:rPr lang="ru-RU" sz="2000" b="1" dirty="0">
                <a:latin typeface="Times New Roman" panose="02020603050405020304" pitchFamily="18" charset="0"/>
                <a:cs typeface="Times New Roman" panose="02020603050405020304" pitchFamily="18" charset="0"/>
              </a:rPr>
              <a:t>в случае, если ограничение не применяем обязательно нужно обоснование невозможности соблюдения ограничения.</a:t>
            </a:r>
            <a:endParaRPr lang="ru-RU" sz="20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567248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solidFill>
                  <a:prstClr val="black"/>
                </a:solidFill>
                <a:latin typeface="Times New Roman" panose="02020603050405020304" pitchFamily="18" charset="0"/>
                <a:cs typeface="Times New Roman" panose="02020603050405020304" pitchFamily="18" charset="0"/>
              </a:rPr>
              <a:t>Идентификационный код закупки (статья 23 ФЗ-44)</a:t>
            </a:r>
            <a:br>
              <a:rPr lang="ru-RU" sz="2000" b="1" dirty="0">
                <a:solidFill>
                  <a:prstClr val="black"/>
                </a:solidFill>
                <a:latin typeface="Times New Roman" panose="02020603050405020304" pitchFamily="18" charset="0"/>
                <a:cs typeface="Times New Roman" panose="02020603050405020304" pitchFamily="18" charset="0"/>
              </a:rPr>
            </a:br>
            <a:endParaRPr lang="ru-RU" sz="2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36895" y="1210614"/>
            <a:ext cx="11056690" cy="5408300"/>
          </a:xfrm>
        </p:spPr>
        <p:txBody>
          <a:bodyPr>
            <a:normAutofit/>
          </a:bodyPr>
          <a:lstStyle/>
          <a:p>
            <a:pPr algn="just">
              <a:lnSpc>
                <a:spcPct val="80000"/>
              </a:lnSpc>
            </a:pPr>
            <a:r>
              <a:rPr lang="ru-RU" sz="2000" dirty="0">
                <a:latin typeface="Times New Roman" panose="02020603050405020304" pitchFamily="18" charset="0"/>
              </a:rPr>
              <a:t>Идентификационный код закупки указывается в плане-графике, извещении об осуществлении закупки, документации о закупке, </a:t>
            </a:r>
            <a:r>
              <a:rPr lang="ru-RU" sz="2000" b="1" dirty="0">
                <a:latin typeface="Times New Roman" panose="02020603050405020304" pitchFamily="18" charset="0"/>
              </a:rPr>
              <a:t>в контракте</a:t>
            </a:r>
            <a:r>
              <a:rPr lang="ru-RU" sz="2000" dirty="0">
                <a:latin typeface="Times New Roman" panose="02020603050405020304" pitchFamily="18" charset="0"/>
              </a:rPr>
              <a:t>, а также в иных документах, предусмотренных Федеральным законом (ч.1 статьи 23).</a:t>
            </a:r>
          </a:p>
          <a:p>
            <a:pPr algn="just">
              <a:lnSpc>
                <a:spcPct val="80000"/>
              </a:lnSpc>
            </a:pPr>
            <a:r>
              <a:rPr lang="ru-RU" sz="2000" b="1" dirty="0">
                <a:latin typeface="Times New Roman" panose="02020603050405020304" pitchFamily="18" charset="0"/>
                <a:cs typeface="Times New Roman" panose="02020603050405020304" pitchFamily="18" charset="0"/>
              </a:rPr>
              <a:t>Порядок формирования </a:t>
            </a:r>
            <a:r>
              <a:rPr lang="ru-RU" sz="2000" dirty="0">
                <a:latin typeface="Times New Roman" panose="02020603050405020304" pitchFamily="18" charset="0"/>
                <a:cs typeface="Times New Roman" panose="02020603050405020304" pitchFamily="18" charset="0"/>
              </a:rPr>
              <a:t>идентификационного кода закупки утвержден </a:t>
            </a:r>
            <a:r>
              <a:rPr lang="ru-RU" sz="2000" b="1" dirty="0">
                <a:latin typeface="Times New Roman" panose="02020603050405020304" pitchFamily="18" charset="0"/>
                <a:cs typeface="Times New Roman" panose="02020603050405020304" pitchFamily="18" charset="0"/>
              </a:rPr>
              <a:t>приказом Министерства финансов РФ от 10 апреля 2019 г. N 55н. С 19 ноября 2019 года </a:t>
            </a:r>
            <a:r>
              <a:rPr lang="ru-RU" sz="2000" dirty="0">
                <a:latin typeface="Times New Roman" panose="02020603050405020304" pitchFamily="18" charset="0"/>
                <a:cs typeface="Times New Roman" panose="02020603050405020304" pitchFamily="18" charset="0"/>
              </a:rPr>
              <a:t>вступил в силу Приказ Минфина от 09.10.2019 N 162н, которым внесены изменения в правила формирования ИКЗ (идентификационного кода закупок). </a:t>
            </a:r>
          </a:p>
          <a:p>
            <a:pPr algn="just">
              <a:lnSpc>
                <a:spcPct val="80000"/>
              </a:lnSpc>
            </a:pPr>
            <a:r>
              <a:rPr lang="ru-RU" sz="2000" b="1" dirty="0">
                <a:latin typeface="Times New Roman" panose="02020603050405020304" pitchFamily="18" charset="0"/>
                <a:cs typeface="Times New Roman" panose="02020603050405020304" pitchFamily="18" charset="0"/>
              </a:rPr>
              <a:t>На этапе формирования планов-графиков</a:t>
            </a:r>
            <a:r>
              <a:rPr lang="ru-RU" sz="2000" dirty="0">
                <a:latin typeface="Times New Roman" panose="02020603050405020304" pitchFamily="18" charset="0"/>
                <a:cs typeface="Times New Roman" panose="02020603050405020304" pitchFamily="18" charset="0"/>
              </a:rPr>
              <a:t> </a:t>
            </a:r>
            <a:r>
              <a:rPr lang="ru-RU" sz="2000" b="1" dirty="0">
                <a:latin typeface="Times New Roman" panose="02020603050405020304" pitchFamily="18" charset="0"/>
                <a:cs typeface="Times New Roman" panose="02020603050405020304" pitchFamily="18" charset="0"/>
              </a:rPr>
              <a:t>в разрядах 27-29 </a:t>
            </a:r>
            <a:r>
              <a:rPr lang="ru-RU" sz="2000" dirty="0">
                <a:latin typeface="Times New Roman" panose="02020603050405020304" pitchFamily="18" charset="0"/>
                <a:cs typeface="Times New Roman" panose="02020603050405020304" pitchFamily="18" charset="0"/>
              </a:rPr>
              <a:t>ИКЗ вместо детализированного порядкового номера закупки </a:t>
            </a:r>
            <a:r>
              <a:rPr lang="ru-RU" sz="2000" b="1" dirty="0">
                <a:latin typeface="Times New Roman" panose="02020603050405020304" pitchFamily="18" charset="0"/>
                <a:cs typeface="Times New Roman" panose="02020603050405020304" pitchFamily="18" charset="0"/>
              </a:rPr>
              <a:t>нужно будет указывать "0"</a:t>
            </a:r>
            <a:r>
              <a:rPr lang="ru-RU" sz="2000" dirty="0">
                <a:latin typeface="Times New Roman" panose="02020603050405020304" pitchFamily="18" charset="0"/>
                <a:cs typeface="Times New Roman" panose="02020603050405020304" pitchFamily="18" charset="0"/>
              </a:rPr>
              <a:t>. </a:t>
            </a:r>
            <a:r>
              <a:rPr lang="ru-RU" sz="2000" b="1" dirty="0">
                <a:latin typeface="Times New Roman" panose="02020603050405020304" pitchFamily="18" charset="0"/>
                <a:cs typeface="Times New Roman" panose="02020603050405020304" pitchFamily="18" charset="0"/>
              </a:rPr>
              <a:t>Конкретное значение номера заказчик вписывает только на этапе начала закупки</a:t>
            </a:r>
            <a:r>
              <a:rPr lang="ru-RU" sz="2000" dirty="0">
                <a:latin typeface="Times New Roman" panose="02020603050405020304" pitchFamily="18" charset="0"/>
                <a:cs typeface="Times New Roman" panose="02020603050405020304" pitchFamily="18" charset="0"/>
              </a:rPr>
              <a:t>. «</a:t>
            </a:r>
            <a:r>
              <a:rPr lang="ru-RU" sz="2000" b="1" dirty="0">
                <a:latin typeface="Times New Roman" panose="02020603050405020304" pitchFamily="18" charset="0"/>
                <a:cs typeface="Times New Roman" panose="02020603050405020304" pitchFamily="18" charset="0"/>
              </a:rPr>
              <a:t>На этапе </a:t>
            </a:r>
            <a:r>
              <a:rPr lang="ru-RU" sz="2000" dirty="0">
                <a:latin typeface="Times New Roman" panose="02020603050405020304" pitchFamily="18" charset="0"/>
                <a:cs typeface="Times New Roman" panose="02020603050405020304" pitchFamily="18" charset="0"/>
              </a:rPr>
              <a:t>размещения извещения об осуществлении закупки, направления приглашения принять участие в определении поставщика (подрядчика, исполнителя), а в случае, если в соответствии с Федеральным законом N 44-ФЗ не предусмотрено размещения извещения об осуществлении закупки или направления приглашения принять участие в определении поставщика (подрядчика, исполнителя), </a:t>
            </a:r>
            <a:r>
              <a:rPr lang="ru-RU" sz="2000" b="1" dirty="0">
                <a:latin typeface="Times New Roman" panose="02020603050405020304" pitchFamily="18" charset="0"/>
                <a:cs typeface="Times New Roman" panose="02020603050405020304" pitchFamily="18" charset="0"/>
              </a:rPr>
              <a:t>заключения контракта с единственным поставщиком </a:t>
            </a:r>
            <a:r>
              <a:rPr lang="ru-RU" sz="2000" dirty="0">
                <a:latin typeface="Times New Roman" panose="02020603050405020304" pitchFamily="18" charset="0"/>
                <a:cs typeface="Times New Roman" panose="02020603050405020304" pitchFamily="18" charset="0"/>
              </a:rPr>
              <a:t>(подрядчиком, исполнителем) </a:t>
            </a:r>
            <a:r>
              <a:rPr lang="ru-RU" sz="2000" b="1" dirty="0">
                <a:latin typeface="Times New Roman" panose="02020603050405020304" pitchFamily="18" charset="0"/>
                <a:cs typeface="Times New Roman" panose="02020603050405020304" pitchFamily="18" charset="0"/>
              </a:rPr>
              <a:t>в 27 - 29</a:t>
            </a:r>
            <a:r>
              <a:rPr lang="ru-RU" sz="2000" dirty="0">
                <a:latin typeface="Times New Roman" panose="02020603050405020304" pitchFamily="18" charset="0"/>
                <a:cs typeface="Times New Roman" panose="02020603050405020304" pitchFamily="18" charset="0"/>
              </a:rPr>
              <a:t> разрядах идентификационного кода закупки </a:t>
            </a:r>
            <a:r>
              <a:rPr lang="ru-RU" sz="2000" b="1" dirty="0">
                <a:latin typeface="Times New Roman" panose="02020603050405020304" pitchFamily="18" charset="0"/>
                <a:cs typeface="Times New Roman" panose="02020603050405020304" pitchFamily="18" charset="0"/>
              </a:rPr>
              <a:t>указывается порядковый номер</a:t>
            </a:r>
            <a:r>
              <a:rPr lang="ru-RU" sz="2000" dirty="0">
                <a:latin typeface="Times New Roman" panose="02020603050405020304" pitchFamily="18" charset="0"/>
                <a:cs typeface="Times New Roman" panose="02020603050405020304" pitchFamily="18" charset="0"/>
              </a:rPr>
              <a:t>, сформированный в пределах номера, указанного в 23 - 26 разрядах идентификационного кода закупки» (п.9 Порядка формирования идентификационного кода закупки).</a:t>
            </a:r>
          </a:p>
          <a:p>
            <a:pPr>
              <a:lnSpc>
                <a:spcPct val="80000"/>
              </a:lnSpc>
            </a:pPr>
            <a:endParaRPr lang="ru-RU"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8016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b="1" dirty="0">
                <a:latin typeface="Times New Roman" panose="02020603050405020304" pitchFamily="18" charset="0"/>
                <a:cs typeface="Times New Roman" panose="02020603050405020304" pitchFamily="18" charset="0"/>
              </a:rPr>
              <a:t>Реестр контрактов (статья 103 ФЗ-44)</a:t>
            </a:r>
            <a:endParaRPr lang="ru-RU" sz="2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68448" y="1236372"/>
            <a:ext cx="11085352" cy="5399320"/>
          </a:xfrm>
        </p:spPr>
        <p:txBody>
          <a:bodyPr>
            <a:normAutofit/>
          </a:bodyPr>
          <a:lstStyle/>
          <a:p>
            <a:pPr lvl="0" algn="just">
              <a:lnSpc>
                <a:spcPct val="80000"/>
              </a:lnSpc>
            </a:pPr>
            <a:r>
              <a:rPr lang="ru-RU" sz="1600" b="1" dirty="0">
                <a:solidFill>
                  <a:prstClr val="black"/>
                </a:solidFill>
                <a:latin typeface="Times New Roman" panose="02020603050405020304" pitchFamily="18" charset="0"/>
                <a:cs typeface="Times New Roman" panose="02020603050405020304" pitchFamily="18" charset="0"/>
              </a:rPr>
              <a:t>В реестр контрактов нужно вносить информацию о стране происхождения товара. </a:t>
            </a:r>
            <a:br>
              <a:rPr lang="ru-RU" sz="1600" b="1" dirty="0">
                <a:solidFill>
                  <a:prstClr val="black"/>
                </a:solidFill>
                <a:latin typeface="Times New Roman" panose="02020603050405020304" pitchFamily="18" charset="0"/>
                <a:cs typeface="Times New Roman" panose="02020603050405020304" pitchFamily="18" charset="0"/>
              </a:rPr>
            </a:br>
            <a:r>
              <a:rPr lang="ru-RU" sz="1600" dirty="0">
                <a:solidFill>
                  <a:prstClr val="black"/>
                </a:solidFill>
                <a:latin typeface="Times New Roman" panose="02020603050405020304" pitchFamily="18" charset="0"/>
                <a:cs typeface="Times New Roman" panose="02020603050405020304" pitchFamily="18" charset="0"/>
              </a:rPr>
              <a:t>Постановление Правительства РФ от 05.11.2019 года №1400 внесло изменения в Постановление Правительства РФ от 28 ноября 2013 г. N 1084. </a:t>
            </a:r>
            <a:r>
              <a:rPr lang="ru-RU" sz="1600" b="1" dirty="0">
                <a:solidFill>
                  <a:prstClr val="black"/>
                </a:solidFill>
                <a:latin typeface="Times New Roman" panose="02020603050405020304" pitchFamily="18" charset="0"/>
                <a:cs typeface="Times New Roman" panose="02020603050405020304" pitchFamily="18" charset="0"/>
              </a:rPr>
              <a:t>С 01.01.2020</a:t>
            </a:r>
            <a:r>
              <a:rPr lang="ru-RU" sz="1600" dirty="0">
                <a:solidFill>
                  <a:prstClr val="black"/>
                </a:solidFill>
                <a:latin typeface="Times New Roman" panose="02020603050405020304" pitchFamily="18" charset="0"/>
                <a:cs typeface="Times New Roman" panose="02020603050405020304" pitchFamily="18" charset="0"/>
              </a:rPr>
              <a:t> года территориальными органами Федерального казначейства осуществляется проверка («глазной контроль») информации о стране происхождения товаров </a:t>
            </a:r>
            <a:r>
              <a:rPr lang="ru-RU" sz="1600" b="1" dirty="0">
                <a:solidFill>
                  <a:prstClr val="black"/>
                </a:solidFill>
                <a:latin typeface="Times New Roman" panose="02020603050405020304" pitchFamily="18" charset="0"/>
                <a:cs typeface="Times New Roman" panose="02020603050405020304" pitchFamily="18" charset="0"/>
              </a:rPr>
              <a:t>в отношении исполненных контрактов </a:t>
            </a:r>
            <a:r>
              <a:rPr lang="ru-RU" sz="1600" dirty="0">
                <a:solidFill>
                  <a:prstClr val="black"/>
                </a:solidFill>
                <a:latin typeface="Times New Roman" panose="02020603050405020304" pitchFamily="18" charset="0"/>
                <a:cs typeface="Times New Roman" panose="02020603050405020304" pitchFamily="18" charset="0"/>
              </a:rPr>
              <a:t>при ее включении в реестр контрактов, </a:t>
            </a:r>
            <a:r>
              <a:rPr lang="ru-RU" sz="1600" b="1" dirty="0">
                <a:solidFill>
                  <a:prstClr val="black"/>
                </a:solidFill>
                <a:latin typeface="Times New Roman" panose="02020603050405020304" pitchFamily="18" charset="0"/>
                <a:cs typeface="Times New Roman" panose="02020603050405020304" pitchFamily="18" charset="0"/>
              </a:rPr>
              <a:t>в том числе в случаях закупок без установления условий, запретов и ограничений, </a:t>
            </a:r>
            <a:r>
              <a:rPr lang="ru-RU" sz="1600" dirty="0">
                <a:solidFill>
                  <a:prstClr val="black"/>
                </a:solidFill>
                <a:latin typeface="Times New Roman" panose="02020603050405020304" pitchFamily="18" charset="0"/>
                <a:cs typeface="Times New Roman" panose="02020603050405020304" pitchFamily="18" charset="0"/>
              </a:rPr>
              <a:t>предусмотренных статьей 14 ФЗ-44.</a:t>
            </a:r>
          </a:p>
          <a:p>
            <a:pPr lvl="0" algn="just">
              <a:lnSpc>
                <a:spcPct val="80000"/>
              </a:lnSpc>
            </a:pPr>
            <a:r>
              <a:rPr lang="ru-RU" sz="1600" dirty="0">
                <a:solidFill>
                  <a:prstClr val="black"/>
                </a:solidFill>
                <a:latin typeface="Times New Roman" panose="02020603050405020304" pitchFamily="18" charset="0"/>
                <a:cs typeface="Times New Roman" panose="02020603050405020304" pitchFamily="18" charset="0"/>
              </a:rPr>
              <a:t>Заказчик направляет в федеральный орган исполнительной власти, осуществляющий правоприменительные функции по кассовому обслуживанию исполнения бюджетов бюджетной системы Российской Федерации, следующую информацию</a:t>
            </a:r>
            <a:r>
              <a:rPr lang="ru-RU" sz="1600" b="1" dirty="0">
                <a:solidFill>
                  <a:prstClr val="black"/>
                </a:solidFill>
                <a:latin typeface="Times New Roman" panose="02020603050405020304" pitchFamily="18" charset="0"/>
                <a:cs typeface="Times New Roman" panose="02020603050405020304" pitchFamily="18" charset="0"/>
              </a:rPr>
              <a:t>:</a:t>
            </a:r>
          </a:p>
          <a:p>
            <a:pPr marL="540000" lvl="1" algn="just">
              <a:lnSpc>
                <a:spcPct val="80000"/>
              </a:lnSpc>
              <a:spcBef>
                <a:spcPts val="1000"/>
              </a:spcBef>
              <a:buFont typeface="Wingdings" panose="05000000000000000000" pitchFamily="2" charset="2"/>
              <a:buChar char="ü"/>
            </a:pPr>
            <a:r>
              <a:rPr lang="ru-RU" sz="1600" u="sng" dirty="0">
                <a:solidFill>
                  <a:prstClr val="black"/>
                </a:solidFill>
                <a:latin typeface="Times New Roman" panose="02020603050405020304" pitchFamily="18" charset="0"/>
                <a:cs typeface="Times New Roman" panose="02020603050405020304" pitchFamily="18" charset="0"/>
              </a:rPr>
              <a:t>Информацию, указанную пунктах 1 - 7, 9, 12 и 14 части 2 статьи 103 ФЗ-44 </a:t>
            </a:r>
            <a:r>
              <a:rPr lang="ru-RU" sz="1600" dirty="0">
                <a:solidFill>
                  <a:prstClr val="black"/>
                </a:solidFill>
                <a:latin typeface="Times New Roman" panose="02020603050405020304" pitchFamily="18" charset="0"/>
                <a:cs typeface="Times New Roman" panose="02020603050405020304" pitchFamily="18" charset="0"/>
              </a:rPr>
              <a:t>- </a:t>
            </a:r>
            <a:r>
              <a:rPr lang="ru-RU" sz="1600" b="1" dirty="0">
                <a:solidFill>
                  <a:prstClr val="black"/>
                </a:solidFill>
                <a:latin typeface="Times New Roman" panose="02020603050405020304" pitchFamily="18" charset="0"/>
                <a:cs typeface="Times New Roman" panose="02020603050405020304" pitchFamily="18" charset="0"/>
              </a:rPr>
              <a:t>в течение 5 (пяти) рабочих дней с даты заключения контракта,</a:t>
            </a:r>
          </a:p>
          <a:p>
            <a:pPr marL="540000" lvl="1" algn="just">
              <a:lnSpc>
                <a:spcPct val="80000"/>
              </a:lnSpc>
              <a:spcBef>
                <a:spcPts val="1000"/>
              </a:spcBef>
              <a:buFont typeface="Wingdings" panose="05000000000000000000" pitchFamily="2" charset="2"/>
              <a:buChar char="ü"/>
            </a:pPr>
            <a:r>
              <a:rPr lang="ru-RU" sz="1600" dirty="0">
                <a:solidFill>
                  <a:prstClr val="black"/>
                </a:solidFill>
                <a:latin typeface="Times New Roman" panose="02020603050405020304" pitchFamily="18" charset="0"/>
                <a:cs typeface="Times New Roman" panose="02020603050405020304" pitchFamily="18" charset="0"/>
              </a:rPr>
              <a:t> В случае, если были внесены изменения в условия контракта, </a:t>
            </a:r>
            <a:r>
              <a:rPr lang="ru-RU" sz="1600" u="sng" dirty="0">
                <a:solidFill>
                  <a:prstClr val="black"/>
                </a:solidFill>
                <a:latin typeface="Times New Roman" panose="02020603050405020304" pitchFamily="18" charset="0"/>
                <a:cs typeface="Times New Roman" panose="02020603050405020304" pitchFamily="18" charset="0"/>
              </a:rPr>
              <a:t>информацию, которая предусмотрена частью 2 статьи 103 ФЗ-44 и в отношении которой были внесены изменения в условия контракта </a:t>
            </a:r>
            <a:r>
              <a:rPr lang="ru-RU" sz="1600" dirty="0">
                <a:solidFill>
                  <a:prstClr val="black"/>
                </a:solidFill>
                <a:latin typeface="Times New Roman" panose="02020603050405020304" pitchFamily="18" charset="0"/>
                <a:cs typeface="Times New Roman" panose="02020603050405020304" pitchFamily="18" charset="0"/>
              </a:rPr>
              <a:t>- </a:t>
            </a:r>
            <a:r>
              <a:rPr lang="ru-RU" sz="1600" b="1" dirty="0">
                <a:solidFill>
                  <a:prstClr val="black"/>
                </a:solidFill>
                <a:latin typeface="Times New Roman" panose="02020603050405020304" pitchFamily="18" charset="0"/>
                <a:cs typeface="Times New Roman" panose="02020603050405020304" pitchFamily="18" charset="0"/>
              </a:rPr>
              <a:t>в течение 5 (пяти) рабочих дней с даты внесения таких изменений.</a:t>
            </a:r>
          </a:p>
          <a:p>
            <a:pPr marL="540000" lvl="1" algn="just">
              <a:lnSpc>
                <a:spcPct val="80000"/>
              </a:lnSpc>
              <a:spcBef>
                <a:spcPts val="1000"/>
              </a:spcBef>
              <a:buFont typeface="Wingdings" panose="05000000000000000000" pitchFamily="2" charset="2"/>
              <a:buChar char="ü"/>
            </a:pPr>
            <a:r>
              <a:rPr lang="ru-RU" sz="1600" u="sng" dirty="0">
                <a:solidFill>
                  <a:prstClr val="black"/>
                </a:solidFill>
                <a:latin typeface="Times New Roman" panose="02020603050405020304" pitchFamily="18" charset="0"/>
                <a:cs typeface="Times New Roman" panose="02020603050405020304" pitchFamily="18" charset="0"/>
              </a:rPr>
              <a:t>Информация, указанная в пунктах 8, 10, 11 и 13 части 2 статьи 103 ФЗ-44 </a:t>
            </a:r>
            <a:r>
              <a:rPr lang="ru-RU" sz="1600" dirty="0">
                <a:solidFill>
                  <a:prstClr val="black"/>
                </a:solidFill>
                <a:latin typeface="Times New Roman" panose="02020603050405020304" pitchFamily="18" charset="0"/>
                <a:cs typeface="Times New Roman" panose="02020603050405020304" pitchFamily="18" charset="0"/>
              </a:rPr>
              <a:t>- </a:t>
            </a:r>
            <a:r>
              <a:rPr lang="ru-RU" sz="1600" b="1" dirty="0">
                <a:solidFill>
                  <a:prstClr val="black"/>
                </a:solidFill>
                <a:latin typeface="Times New Roman" panose="02020603050405020304" pitchFamily="18" charset="0"/>
                <a:cs typeface="Times New Roman" panose="02020603050405020304" pitchFamily="18" charset="0"/>
              </a:rPr>
              <a:t>в течение пяти рабочих дней </a:t>
            </a:r>
            <a:r>
              <a:rPr lang="ru-RU" sz="1600" u="sng" dirty="0">
                <a:solidFill>
                  <a:prstClr val="black"/>
                </a:solidFill>
                <a:latin typeface="Times New Roman" panose="02020603050405020304" pitchFamily="18" charset="0"/>
                <a:cs typeface="Times New Roman" panose="02020603050405020304" pitchFamily="18" charset="0"/>
              </a:rPr>
              <a:t>с даты соответственно</a:t>
            </a:r>
            <a:r>
              <a:rPr lang="ru-RU" sz="1600" dirty="0">
                <a:solidFill>
                  <a:prstClr val="black"/>
                </a:solidFill>
                <a:latin typeface="Times New Roman" panose="02020603050405020304" pitchFamily="18" charset="0"/>
                <a:cs typeface="Times New Roman" panose="02020603050405020304" pitchFamily="18" charset="0"/>
              </a:rPr>
              <a:t> </a:t>
            </a:r>
            <a:r>
              <a:rPr lang="ru-RU" sz="1600" b="1" dirty="0">
                <a:solidFill>
                  <a:prstClr val="black"/>
                </a:solidFill>
                <a:latin typeface="Times New Roman" panose="02020603050405020304" pitchFamily="18" charset="0"/>
                <a:cs typeface="Times New Roman" panose="02020603050405020304" pitchFamily="18" charset="0"/>
              </a:rPr>
              <a:t>изменения контракта</a:t>
            </a:r>
            <a:r>
              <a:rPr lang="ru-RU" sz="1600" dirty="0">
                <a:solidFill>
                  <a:prstClr val="black"/>
                </a:solidFill>
                <a:latin typeface="Times New Roman" panose="02020603050405020304" pitchFamily="18" charset="0"/>
                <a:cs typeface="Times New Roman" panose="02020603050405020304" pitchFamily="18" charset="0"/>
              </a:rPr>
              <a:t>, </a:t>
            </a:r>
            <a:r>
              <a:rPr lang="ru-RU" sz="1600" b="1" dirty="0">
                <a:solidFill>
                  <a:prstClr val="black"/>
                </a:solidFill>
                <a:latin typeface="Times New Roman" panose="02020603050405020304" pitchFamily="18" charset="0"/>
                <a:cs typeface="Times New Roman" panose="02020603050405020304" pitchFamily="18" charset="0"/>
              </a:rPr>
              <a:t>исполнения контракта</a:t>
            </a:r>
            <a:r>
              <a:rPr lang="ru-RU" sz="1600" dirty="0">
                <a:solidFill>
                  <a:prstClr val="black"/>
                </a:solidFill>
                <a:latin typeface="Times New Roman" panose="02020603050405020304" pitchFamily="18" charset="0"/>
                <a:cs typeface="Times New Roman" panose="02020603050405020304" pitchFamily="18" charset="0"/>
              </a:rPr>
              <a:t> (отдельного этапа исполнения контракта), </a:t>
            </a:r>
            <a:r>
              <a:rPr lang="ru-RU" sz="1600" b="1" dirty="0">
                <a:solidFill>
                  <a:prstClr val="black"/>
                </a:solidFill>
                <a:latin typeface="Times New Roman" panose="02020603050405020304" pitchFamily="18" charset="0"/>
                <a:cs typeface="Times New Roman" panose="02020603050405020304" pitchFamily="18" charset="0"/>
              </a:rPr>
              <a:t>расторжения контракта</a:t>
            </a:r>
            <a:r>
              <a:rPr lang="ru-RU" sz="1600" dirty="0">
                <a:solidFill>
                  <a:prstClr val="black"/>
                </a:solidFill>
                <a:latin typeface="Times New Roman" panose="02020603050405020304" pitchFamily="18" charset="0"/>
                <a:cs typeface="Times New Roman" panose="02020603050405020304" pitchFamily="18" charset="0"/>
              </a:rPr>
              <a:t>, </a:t>
            </a:r>
            <a:r>
              <a:rPr lang="ru-RU" sz="1600" b="1" dirty="0">
                <a:solidFill>
                  <a:prstClr val="black"/>
                </a:solidFill>
                <a:latin typeface="Times New Roman" panose="02020603050405020304" pitchFamily="18" charset="0"/>
                <a:cs typeface="Times New Roman" panose="02020603050405020304" pitchFamily="18" charset="0"/>
              </a:rPr>
              <a:t>приемки поставленного товара</a:t>
            </a:r>
            <a:r>
              <a:rPr lang="ru-RU" sz="1600" dirty="0">
                <a:solidFill>
                  <a:prstClr val="black"/>
                </a:solidFill>
                <a:latin typeface="Times New Roman" panose="02020603050405020304" pitchFamily="18" charset="0"/>
                <a:cs typeface="Times New Roman" panose="02020603050405020304" pitchFamily="18" charset="0"/>
              </a:rPr>
              <a:t>, </a:t>
            </a:r>
            <a:r>
              <a:rPr lang="ru-RU" sz="1600" b="1" dirty="0">
                <a:solidFill>
                  <a:prstClr val="black"/>
                </a:solidFill>
                <a:latin typeface="Times New Roman" panose="02020603050405020304" pitchFamily="18" charset="0"/>
                <a:cs typeface="Times New Roman" panose="02020603050405020304" pitchFamily="18" charset="0"/>
              </a:rPr>
              <a:t>выполненной работы, оказанной услуги</a:t>
            </a:r>
            <a:r>
              <a:rPr lang="ru-RU" sz="1600" dirty="0">
                <a:solidFill>
                  <a:prstClr val="black"/>
                </a:solidFill>
                <a:latin typeface="Times New Roman" panose="02020603050405020304" pitchFamily="18" charset="0"/>
                <a:cs typeface="Times New Roman" panose="02020603050405020304" pitchFamily="18" charset="0"/>
              </a:rPr>
              <a:t>.</a:t>
            </a:r>
          </a:p>
          <a:p>
            <a:pPr marL="230400" lvl="1" algn="just">
              <a:lnSpc>
                <a:spcPct val="80000"/>
              </a:lnSpc>
            </a:pPr>
            <a:r>
              <a:rPr lang="ru-RU" sz="1600" dirty="0">
                <a:solidFill>
                  <a:prstClr val="black"/>
                </a:solidFill>
                <a:latin typeface="Times New Roman" panose="02020603050405020304" pitchFamily="18" charset="0"/>
                <a:cs typeface="Times New Roman" panose="02020603050405020304" pitchFamily="18" charset="0"/>
              </a:rPr>
              <a:t>Федеральный орган исполнительной власти, осуществляющий правоприменительные функции по кассовому обслуживанию исполнения бюджетов бюджетной системы Российской Федерации, проверяет наличие предусмотренных частью 2  статьи 103 ФЗ-44 информации и документов и их соответствие требованиям, установленным порядком ведения реестра контрактов, и размещает в ЕИС информацию и документы в течение трех рабочих дней с даты их получения. В случае несоответствия информации и документов указанным требованиям такие информация и документы не подлежат размещению в реестре контрактов.</a:t>
            </a:r>
          </a:p>
          <a:p>
            <a:endParaRPr lang="ru-RU" dirty="0"/>
          </a:p>
        </p:txBody>
      </p:sp>
    </p:spTree>
    <p:extLst>
      <p:ext uri="{BB962C8B-B14F-4D97-AF65-F5344CB8AC3E}">
        <p14:creationId xmlns:p14="http://schemas.microsoft.com/office/powerpoint/2010/main" val="613576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41375"/>
          </a:xfrm>
        </p:spPr>
        <p:txBody>
          <a:bodyPr>
            <a:normAutofit/>
          </a:bodyPr>
          <a:lstStyle/>
          <a:p>
            <a:pPr algn="ctr"/>
            <a:r>
              <a:rPr lang="ru-RU" sz="2400" b="1" dirty="0">
                <a:latin typeface="Times New Roman" panose="02020603050405020304" pitchFamily="18" charset="0"/>
                <a:cs typeface="Times New Roman" panose="02020603050405020304" pitchFamily="18" charset="0"/>
              </a:rPr>
              <a:t>Планирование закупок (</a:t>
            </a:r>
            <a:r>
              <a:rPr lang="ru-RU" sz="2400" b="1" u="sng" dirty="0">
                <a:latin typeface="Times New Roman" panose="02020603050405020304" pitchFamily="18" charset="0"/>
                <a:cs typeface="Times New Roman" panose="02020603050405020304" pitchFamily="18" charset="0"/>
              </a:rPr>
              <a:t>статья 16 ФЗ-44</a:t>
            </a:r>
            <a:r>
              <a:rPr lang="ru-RU" sz="2400" b="1" dirty="0">
                <a:latin typeface="Times New Roman" panose="02020603050405020304" pitchFamily="18" charset="0"/>
                <a:cs typeface="Times New Roman" panose="02020603050405020304" pitchFamily="18" charset="0"/>
              </a:rPr>
              <a:t>)</a:t>
            </a:r>
          </a:p>
        </p:txBody>
      </p:sp>
      <p:sp>
        <p:nvSpPr>
          <p:cNvPr id="3" name="Объект 2"/>
          <p:cNvSpPr>
            <a:spLocks noGrp="1"/>
          </p:cNvSpPr>
          <p:nvPr>
            <p:ph idx="1"/>
          </p:nvPr>
        </p:nvSpPr>
        <p:spPr>
          <a:xfrm>
            <a:off x="419449" y="1082180"/>
            <a:ext cx="11341916" cy="5469622"/>
          </a:xfrm>
        </p:spPr>
        <p:txBody>
          <a:bodyPr>
            <a:normAutofit fontScale="70000" lnSpcReduction="20000"/>
          </a:bodyPr>
          <a:lstStyle/>
          <a:p>
            <a:pPr algn="just">
              <a:lnSpc>
                <a:spcPct val="110000"/>
              </a:lnSpc>
            </a:pPr>
            <a:r>
              <a:rPr lang="ru-RU" sz="2900" dirty="0">
                <a:latin typeface="Times New Roman" panose="02020603050405020304" pitchFamily="18" charset="0"/>
                <a:cs typeface="Times New Roman" panose="02020603050405020304" pitchFamily="18" charset="0"/>
              </a:rPr>
              <a:t>Планирование закупок осуществляется посредством формирования, утверждения и ведения </a:t>
            </a:r>
            <a:r>
              <a:rPr lang="ru-RU" sz="2900" b="1" dirty="0">
                <a:latin typeface="Times New Roman" panose="02020603050405020304" pitchFamily="18" charset="0"/>
                <a:cs typeface="Times New Roman" panose="02020603050405020304" pitchFamily="18" charset="0"/>
              </a:rPr>
              <a:t>планов-графиков</a:t>
            </a:r>
            <a:r>
              <a:rPr lang="ru-RU" sz="2900" dirty="0">
                <a:latin typeface="Times New Roman" panose="02020603050405020304" pitchFamily="18" charset="0"/>
                <a:cs typeface="Times New Roman" panose="02020603050405020304" pitchFamily="18" charset="0"/>
              </a:rPr>
              <a:t>. Закупки, не предусмотренные планами-графиками, не могут быть осуществлены (ч. 1 статьи 16). </a:t>
            </a:r>
          </a:p>
          <a:p>
            <a:pPr algn="just">
              <a:lnSpc>
                <a:spcPct val="110000"/>
              </a:lnSpc>
            </a:pPr>
            <a:r>
              <a:rPr lang="ru-RU" sz="2900" dirty="0">
                <a:latin typeface="Times New Roman" panose="02020603050405020304" pitchFamily="18" charset="0"/>
                <a:cs typeface="Times New Roman" panose="02020603050405020304" pitchFamily="18" charset="0"/>
              </a:rPr>
              <a:t>Требования к форме планов-графиков; порядок формирования, утверждения планов-графиков, внесения изменений в такие планы-графики, а также порядок размещения планов-графиков в единой информационной системе устанавливаются </a:t>
            </a:r>
            <a:r>
              <a:rPr lang="ru-RU" sz="2900" b="1" u="sng" dirty="0">
                <a:latin typeface="Times New Roman" panose="02020603050405020304" pitchFamily="18" charset="0"/>
                <a:cs typeface="Times New Roman" panose="02020603050405020304" pitchFamily="18" charset="0"/>
              </a:rPr>
              <a:t>Постановлением Правительства РФ от 30.09.2019 N 1279</a:t>
            </a:r>
            <a:r>
              <a:rPr lang="ru-RU" sz="2900" dirty="0">
                <a:latin typeface="Times New Roman" panose="02020603050405020304" pitchFamily="18" charset="0"/>
                <a:cs typeface="Times New Roman" panose="02020603050405020304" pitchFamily="18" charset="0"/>
              </a:rPr>
              <a:t>.</a:t>
            </a:r>
          </a:p>
          <a:p>
            <a:pPr algn="just">
              <a:lnSpc>
                <a:spcPct val="110000"/>
              </a:lnSpc>
              <a:spcBef>
                <a:spcPts val="1200"/>
              </a:spcBef>
            </a:pPr>
            <a:r>
              <a:rPr lang="ru-RU" sz="2900" b="1" u="sng" dirty="0">
                <a:latin typeface="Times New Roman" panose="02020603050405020304" pitchFamily="18" charset="0"/>
                <a:cs typeface="Times New Roman" panose="02020603050405020304" pitchFamily="18" charset="0"/>
              </a:rPr>
              <a:t>План-график утверждается в течение 10 рабочих дней</a:t>
            </a:r>
            <a:r>
              <a:rPr lang="ru-RU" sz="2900" dirty="0">
                <a:latin typeface="Times New Roman" panose="02020603050405020304" pitchFamily="18" charset="0"/>
                <a:cs typeface="Times New Roman" panose="02020603050405020304" pitchFamily="18" charset="0"/>
              </a:rPr>
              <a:t>: а) со дня, следующего за днем доведения до заказчика объема прав в денежном выражении на принятие и (или) исполнение обязательств в соответствии с бюджетным законодательством Российской Федерации (ч.6 статьи 16); б) со дня, следующего за днем утверждения плана финансово-хозяйственной деятельности учреждения или плана (программы) финансово-хозяйственной деятельности унитарного предприятия (ч.7 статьи 16).</a:t>
            </a:r>
          </a:p>
          <a:p>
            <a:pPr algn="just">
              <a:lnSpc>
                <a:spcPct val="110000"/>
              </a:lnSpc>
            </a:pPr>
            <a:r>
              <a:rPr lang="ru-RU" sz="2900" dirty="0">
                <a:latin typeface="Times New Roman" panose="02020603050405020304" pitchFamily="18" charset="0"/>
                <a:cs typeface="Times New Roman" panose="02020603050405020304" pitchFamily="18" charset="0"/>
              </a:rPr>
              <a:t>Размещение плана-графика в ЕИС осуществляется автоматически после прохождения контроля по ч. 6 ст. 99 44-ФЗ  (п. 21 Положения, утвержденного Постановлением Правительства РФ от 30.09.2019 N 1279) (</a:t>
            </a:r>
            <a:r>
              <a:rPr lang="ru-RU" sz="2900" i="1" dirty="0">
                <a:latin typeface="Times New Roman" panose="02020603050405020304" pitchFamily="18" charset="0"/>
                <a:cs typeface="Times New Roman" panose="02020603050405020304" pitchFamily="18" charset="0"/>
              </a:rPr>
              <a:t>раньше план-график должен был быть размещен в течение 3 рабочих дней с момента утверждения</a:t>
            </a:r>
            <a:r>
              <a:rPr lang="ru-RU" sz="2900" dirty="0">
                <a:latin typeface="Times New Roman" panose="02020603050405020304" pitchFamily="18" charset="0"/>
                <a:cs typeface="Times New Roman" panose="02020603050405020304" pitchFamily="18" charset="0"/>
              </a:rPr>
              <a:t>).</a:t>
            </a:r>
          </a:p>
          <a:p>
            <a:endParaRPr lang="ru-RU" sz="1600" dirty="0"/>
          </a:p>
        </p:txBody>
      </p:sp>
    </p:spTree>
    <p:extLst>
      <p:ext uri="{BB962C8B-B14F-4D97-AF65-F5344CB8AC3E}">
        <p14:creationId xmlns:p14="http://schemas.microsoft.com/office/powerpoint/2010/main" val="2112009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16DAD88-4F56-43E0-97BE-95BE3BB9B3C2}"/>
              </a:ext>
            </a:extLst>
          </p:cNvPr>
          <p:cNvSpPr>
            <a:spLocks noGrp="1"/>
          </p:cNvSpPr>
          <p:nvPr>
            <p:ph idx="1"/>
          </p:nvPr>
        </p:nvSpPr>
        <p:spPr>
          <a:xfrm>
            <a:off x="838200" y="570451"/>
            <a:ext cx="10515600" cy="5606512"/>
          </a:xfrm>
        </p:spPr>
        <p:txBody>
          <a:bodyPr>
            <a:normAutofit/>
          </a:bodyPr>
          <a:lstStyle/>
          <a:p>
            <a:pPr algn="just">
              <a:lnSpc>
                <a:spcPct val="100000"/>
              </a:lnSpc>
            </a:pPr>
            <a:r>
              <a:rPr lang="ru-RU" sz="2000" dirty="0">
                <a:latin typeface="Times New Roman" panose="02020603050405020304" pitchFamily="18" charset="0"/>
                <a:cs typeface="Times New Roman" panose="02020603050405020304" pitchFamily="18" charset="0"/>
              </a:rPr>
              <a:t>Не допускаются размещение в ЕИС извещений об осуществлении закупки/документаций, если такие извещения/ документации содержат информацию, не соответствующую информации, указанной в планах-графиках (ч.10 статьи 16).</a:t>
            </a:r>
          </a:p>
          <a:p>
            <a:pPr algn="just">
              <a:lnSpc>
                <a:spcPct val="100000"/>
              </a:lnSpc>
            </a:pPr>
            <a:r>
              <a:rPr lang="ru-RU" sz="2000" dirty="0">
                <a:latin typeface="Times New Roman" panose="02020603050405020304" pitchFamily="18" charset="0"/>
                <a:cs typeface="Times New Roman" panose="02020603050405020304" pitchFamily="18" charset="0"/>
              </a:rPr>
              <a:t>Внесение изменений в план-график - </a:t>
            </a:r>
            <a:r>
              <a:rPr lang="ru-RU" sz="2000" b="1" dirty="0">
                <a:latin typeface="Times New Roman" panose="02020603050405020304" pitchFamily="18" charset="0"/>
                <a:cs typeface="Times New Roman" panose="02020603050405020304" pitchFamily="18" charset="0"/>
              </a:rPr>
              <a:t>не позднее чем за один день до дня размещения в ЕИС извещения </a:t>
            </a:r>
            <a:r>
              <a:rPr lang="ru-RU" sz="2000" dirty="0">
                <a:latin typeface="Times New Roman" panose="02020603050405020304" pitchFamily="18" charset="0"/>
                <a:cs typeface="Times New Roman" panose="02020603050405020304" pitchFamily="18" charset="0"/>
              </a:rPr>
              <a:t>об осуществлении закупки, либо </a:t>
            </a:r>
            <a:r>
              <a:rPr lang="ru-RU" sz="2000" b="1" dirty="0">
                <a:latin typeface="Times New Roman" panose="02020603050405020304" pitchFamily="18" charset="0"/>
                <a:cs typeface="Times New Roman" panose="02020603050405020304" pitchFamily="18" charset="0"/>
              </a:rPr>
              <a:t>в случае заключения контракта с единственным поставщиком </a:t>
            </a:r>
            <a:r>
              <a:rPr lang="ru-RU" sz="2000" dirty="0">
                <a:latin typeface="Times New Roman" panose="02020603050405020304" pitchFamily="18" charset="0"/>
                <a:cs typeface="Times New Roman" panose="02020603050405020304" pitchFamily="18" charset="0"/>
              </a:rPr>
              <a:t>(подрядчиком, исполнителем) в соответствии с частью 1 статьи 93 настоящего Федерального закона - </a:t>
            </a:r>
            <a:r>
              <a:rPr lang="ru-RU" sz="2000" b="1" dirty="0">
                <a:latin typeface="Times New Roman" panose="02020603050405020304" pitchFamily="18" charset="0"/>
                <a:cs typeface="Times New Roman" panose="02020603050405020304" pitchFamily="18" charset="0"/>
              </a:rPr>
              <a:t>не позднее чем за один день до дня заключения контракта </a:t>
            </a:r>
            <a:r>
              <a:rPr lang="ru-RU" sz="2000" dirty="0">
                <a:latin typeface="Times New Roman" panose="02020603050405020304" pitchFamily="18" charset="0"/>
                <a:cs typeface="Times New Roman" panose="02020603050405020304" pitchFamily="18" charset="0"/>
              </a:rPr>
              <a:t>(ч.9 статьи 16).</a:t>
            </a:r>
          </a:p>
          <a:p>
            <a:pPr algn="just">
              <a:lnSpc>
                <a:spcPct val="100000"/>
              </a:lnSpc>
            </a:pPr>
            <a:r>
              <a:rPr lang="ru-RU" sz="2000" dirty="0">
                <a:latin typeface="Times New Roman" panose="02020603050405020304" pitchFamily="18" charset="0"/>
                <a:cs typeface="Times New Roman" panose="02020603050405020304" pitchFamily="18" charset="0"/>
              </a:rPr>
              <a:t>При внесении изменений в план-график в ЕИС размещается новая редакция плана-графика с указанием даты внесения таких изменений. Датой внесения изменений считается дата утверждения таких изменений (п. 24 Положения, утвержденного Постановлением Правительства РФ от 30.09.2019 N 1279) .</a:t>
            </a:r>
          </a:p>
          <a:p>
            <a:endParaRPr lang="ru-RU" dirty="0"/>
          </a:p>
        </p:txBody>
      </p:sp>
    </p:spTree>
    <p:extLst>
      <p:ext uri="{BB962C8B-B14F-4D97-AF65-F5344CB8AC3E}">
        <p14:creationId xmlns:p14="http://schemas.microsoft.com/office/powerpoint/2010/main" val="1840641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50875"/>
          </a:xfrm>
        </p:spPr>
        <p:txBody>
          <a:bodyPr>
            <a:normAutofit/>
          </a:bodyPr>
          <a:lstStyle/>
          <a:p>
            <a:pPr algn="ctr"/>
            <a:r>
              <a:rPr lang="ru-RU" sz="2400" b="1" dirty="0">
                <a:latin typeface="Times New Roman" panose="02020603050405020304" pitchFamily="18" charset="0"/>
                <a:cs typeface="Times New Roman" panose="02020603050405020304" pitchFamily="18" charset="0"/>
              </a:rPr>
              <a:t>Закупка у единственного поставщика (статья 93 ФЗ-44)</a:t>
            </a:r>
          </a:p>
        </p:txBody>
      </p:sp>
      <p:sp>
        <p:nvSpPr>
          <p:cNvPr id="3" name="Объект 2"/>
          <p:cNvSpPr>
            <a:spLocks noGrp="1"/>
          </p:cNvSpPr>
          <p:nvPr>
            <p:ph idx="1"/>
          </p:nvPr>
        </p:nvSpPr>
        <p:spPr>
          <a:xfrm>
            <a:off x="377505" y="897622"/>
            <a:ext cx="11459361" cy="5704514"/>
          </a:xfrm>
        </p:spPr>
        <p:txBody>
          <a:bodyPr>
            <a:normAutofit/>
          </a:bodyPr>
          <a:lstStyle/>
          <a:p>
            <a:pPr algn="just"/>
            <a:r>
              <a:rPr lang="ru-RU" sz="2000" dirty="0">
                <a:latin typeface="Times New Roman" panose="02020603050405020304" pitchFamily="18" charset="0"/>
                <a:cs typeface="Times New Roman" panose="02020603050405020304" pitchFamily="18" charset="0"/>
              </a:rPr>
              <a:t>Можно  изменить существенные условия (в том числе цену и срок исполнения) контракта в случае заключения контракта с единственным поставщиком (подрядчиком, исполнителем) в соответствии с пунктами 1, 8, 22, 23, 29, 32, 34, 51 части 1 статьи 93 ФЗ-44 (п. 10 ч. 1 ст. 95 ФЗ-44).</a:t>
            </a:r>
          </a:p>
          <a:p>
            <a:pPr algn="just"/>
            <a:r>
              <a:rPr lang="ru-RU" sz="2000" dirty="0">
                <a:latin typeface="Times New Roman" panose="02020603050405020304" pitchFamily="18" charset="0"/>
                <a:cs typeface="Times New Roman" panose="02020603050405020304" pitchFamily="18" charset="0"/>
              </a:rPr>
              <a:t>Предельная цена контракта по закупкам малого объема, заключенным в соответствии с п.4 ч.1 ст.93 ФЗ-44, не должна превышать </a:t>
            </a:r>
            <a:r>
              <a:rPr lang="ru-RU" sz="2000" b="1" dirty="0">
                <a:latin typeface="Times New Roman" panose="02020603050405020304" pitchFamily="18" charset="0"/>
                <a:cs typeface="Times New Roman" panose="02020603050405020304" pitchFamily="18" charset="0"/>
              </a:rPr>
              <a:t>трехсот тысяч рублей</a:t>
            </a:r>
            <a:r>
              <a:rPr lang="ru-RU" sz="2000" dirty="0">
                <a:latin typeface="Times New Roman" panose="02020603050405020304" pitchFamily="18" charset="0"/>
                <a:cs typeface="Times New Roman" panose="02020603050405020304" pitchFamily="18" charset="0"/>
              </a:rPr>
              <a:t>. При этом годовой объем закупок, которые заказчик вправе осуществить на основании настоящего пункта, не должен превышать </a:t>
            </a:r>
            <a:r>
              <a:rPr lang="ru-RU" sz="2000" b="1" dirty="0">
                <a:latin typeface="Times New Roman" panose="02020603050405020304" pitchFamily="18" charset="0"/>
                <a:cs typeface="Times New Roman" panose="02020603050405020304" pitchFamily="18" charset="0"/>
              </a:rPr>
              <a:t>два миллиона рублей </a:t>
            </a:r>
            <a:r>
              <a:rPr lang="ru-RU" sz="2000" dirty="0">
                <a:latin typeface="Times New Roman" panose="02020603050405020304" pitchFamily="18" charset="0"/>
                <a:cs typeface="Times New Roman" panose="02020603050405020304" pitchFamily="18" charset="0"/>
              </a:rPr>
              <a:t>или не должен превышать </a:t>
            </a:r>
            <a:r>
              <a:rPr lang="ru-RU" sz="2000" b="1" dirty="0">
                <a:latin typeface="Times New Roman" panose="02020603050405020304" pitchFamily="18" charset="0"/>
                <a:cs typeface="Times New Roman" panose="02020603050405020304" pitchFamily="18" charset="0"/>
              </a:rPr>
              <a:t>пять процентов совокупного годового объема закупок</a:t>
            </a:r>
            <a:r>
              <a:rPr lang="ru-RU" sz="2000" dirty="0">
                <a:latin typeface="Times New Roman" panose="02020603050405020304" pitchFamily="18" charset="0"/>
                <a:cs typeface="Times New Roman" panose="02020603050405020304" pitchFamily="18" charset="0"/>
              </a:rPr>
              <a:t> заказчика и не должен составлять более чем пятьдесят миллионов рублей. </a:t>
            </a:r>
          </a:p>
          <a:p>
            <a:pPr algn="just"/>
            <a:r>
              <a:rPr lang="ru-RU" sz="2000" dirty="0">
                <a:latin typeface="Times New Roman" panose="02020603050405020304" pitchFamily="18" charset="0"/>
                <a:cs typeface="Times New Roman" panose="02020603050405020304" pitchFamily="18" charset="0"/>
              </a:rPr>
              <a:t>Предельная цена контракта по закупкам, заключенным в соответствии с п.5 ч.1 ст.93 ФЗ-44, не должна превышать </a:t>
            </a:r>
            <a:r>
              <a:rPr lang="ru-RU" sz="2000" b="1" dirty="0">
                <a:latin typeface="Times New Roman" panose="02020603050405020304" pitchFamily="18" charset="0"/>
                <a:cs typeface="Times New Roman" panose="02020603050405020304" pitchFamily="18" charset="0"/>
              </a:rPr>
              <a:t>шестисот тысяч рублей</a:t>
            </a:r>
            <a:r>
              <a:rPr lang="ru-RU" sz="2000" dirty="0">
                <a:latin typeface="Times New Roman" panose="02020603050405020304" pitchFamily="18" charset="0"/>
                <a:cs typeface="Times New Roman" panose="02020603050405020304" pitchFamily="18" charset="0"/>
              </a:rPr>
              <a:t>. При этом годовой объем закупок, которые заказчик вправе осуществить на основании настоящего пункта, </a:t>
            </a:r>
            <a:r>
              <a:rPr lang="ru-RU" sz="2000" b="1" dirty="0">
                <a:latin typeface="Times New Roman" panose="02020603050405020304" pitchFamily="18" charset="0"/>
                <a:cs typeface="Times New Roman" panose="02020603050405020304" pitchFamily="18" charset="0"/>
              </a:rPr>
              <a:t>не должен превышать пять миллионов рублей </a:t>
            </a:r>
            <a:r>
              <a:rPr lang="ru-RU" sz="2000" dirty="0">
                <a:latin typeface="Times New Roman" panose="02020603050405020304" pitchFamily="18" charset="0"/>
                <a:cs typeface="Times New Roman" panose="02020603050405020304" pitchFamily="18" charset="0"/>
              </a:rPr>
              <a:t>или не должен превышать </a:t>
            </a:r>
            <a:r>
              <a:rPr lang="ru-RU" sz="2000" b="1" dirty="0">
                <a:latin typeface="Times New Roman" panose="02020603050405020304" pitchFamily="18" charset="0"/>
                <a:cs typeface="Times New Roman" panose="02020603050405020304" pitchFamily="18" charset="0"/>
              </a:rPr>
              <a:t>пятьдесят процентов совокупного годового объема закупок заказчика</a:t>
            </a:r>
            <a:r>
              <a:rPr lang="ru-RU" sz="2000" dirty="0">
                <a:latin typeface="Times New Roman" panose="02020603050405020304" pitchFamily="18" charset="0"/>
                <a:cs typeface="Times New Roman" panose="02020603050405020304" pitchFamily="18" charset="0"/>
              </a:rPr>
              <a:t> и не должен составлять более чем тридцать миллионов рублей.</a:t>
            </a:r>
          </a:p>
          <a:p>
            <a:pPr algn="just"/>
            <a:r>
              <a:rPr lang="ru-RU" sz="2000" dirty="0">
                <a:latin typeface="Times New Roman" panose="02020603050405020304" pitchFamily="18" charset="0"/>
                <a:cs typeface="Times New Roman" panose="02020603050405020304" pitchFamily="18" charset="0"/>
              </a:rPr>
              <a:t>Извещение об осуществлении закупки у единственного поставщика (подрядчика, исполнителя) не требуется (ч.3 статьи 93 ФЗ-44).</a:t>
            </a:r>
          </a:p>
          <a:p>
            <a:pPr marL="0" indent="0" algn="just">
              <a:buNone/>
            </a:pPr>
            <a:endParaRPr lang="ru-RU" sz="2000" dirty="0"/>
          </a:p>
          <a:p>
            <a:endParaRPr lang="ru-RU" sz="1600" dirty="0"/>
          </a:p>
          <a:p>
            <a:endParaRPr lang="ru-RU" sz="1600" dirty="0"/>
          </a:p>
          <a:p>
            <a:endParaRPr lang="ru-RU" dirty="0"/>
          </a:p>
        </p:txBody>
      </p:sp>
    </p:spTree>
    <p:extLst>
      <p:ext uri="{BB962C8B-B14F-4D97-AF65-F5344CB8AC3E}">
        <p14:creationId xmlns:p14="http://schemas.microsoft.com/office/powerpoint/2010/main" val="3150766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03275"/>
          </a:xfrm>
        </p:spPr>
        <p:txBody>
          <a:bodyPr>
            <a:normAutofit/>
          </a:bodyPr>
          <a:lstStyle/>
          <a:p>
            <a:pPr algn="ctr"/>
            <a:r>
              <a:rPr lang="ru-RU" sz="2400" dirty="0">
                <a:latin typeface="Times New Roman" panose="02020603050405020304" pitchFamily="18" charset="0"/>
                <a:cs typeface="Times New Roman" panose="02020603050405020304" pitchFamily="18" charset="0"/>
              </a:rPr>
              <a:t>Контракт (статья 34 ФЗ-44)</a:t>
            </a:r>
          </a:p>
        </p:txBody>
      </p:sp>
      <p:sp>
        <p:nvSpPr>
          <p:cNvPr id="3" name="Объект 2"/>
          <p:cNvSpPr>
            <a:spLocks noGrp="1"/>
          </p:cNvSpPr>
          <p:nvPr>
            <p:ph idx="1"/>
          </p:nvPr>
        </p:nvSpPr>
        <p:spPr>
          <a:xfrm>
            <a:off x="461394" y="1168400"/>
            <a:ext cx="11325138" cy="5324474"/>
          </a:xfrm>
        </p:spPr>
        <p:txBody>
          <a:bodyPr>
            <a:normAutofit/>
          </a:bodyPr>
          <a:lstStyle/>
          <a:p>
            <a:pPr algn="just">
              <a:lnSpc>
                <a:spcPct val="100000"/>
              </a:lnSpc>
            </a:pPr>
            <a:r>
              <a:rPr lang="ru-RU" sz="2000" dirty="0">
                <a:latin typeface="Times New Roman" panose="02020603050405020304" pitchFamily="18" charset="0"/>
                <a:cs typeface="Times New Roman" panose="02020603050405020304" pitchFamily="18" charset="0"/>
              </a:rPr>
              <a:t>При заключении контракта указывается, что цена контракта является твердой и определяется на весь срок исполнения контракта, а в случае, предусмотренном частью 24 статьи 22 ФЗ-44, указываются цены единиц товара, работы, услуги и максимальное значение цены контракта, а также в случаях, установленных Правительством Российской Федерации, указываются ориентировочное значение цены контракта либо формула цены и максимальное значение цены контракта, установленные заказчиком в документации о закупке (часть 2 статьи 34).</a:t>
            </a:r>
          </a:p>
          <a:p>
            <a:pPr algn="just">
              <a:lnSpc>
                <a:spcPct val="100000"/>
              </a:lnSpc>
            </a:pPr>
            <a:r>
              <a:rPr lang="ru-RU" sz="2000" dirty="0">
                <a:latin typeface="Times New Roman" panose="02020603050405020304" pitchFamily="18" charset="0"/>
                <a:cs typeface="Times New Roman" panose="02020603050405020304" pitchFamily="18" charset="0"/>
              </a:rPr>
              <a:t>В контракт включается обязательное условие об ответственности заказчика и поставщика (подрядчика, исполнителя) за неисполнение или ненадлежащее исполнение обязательств, предусмотренных контрактом (части 4-9 статьи 34). Правила определения размера штрафа, начисляемого в случае ненадлежащего исполнения заказчиком, неисполнения или ненадлежащего исполнения поставщиком (подрядчиком, исполнителем) обязательств, предусмотренных контрактом (за исключением просрочки обязательств заказчиком, поставщиком (подрядчиком, исполнителем) утверждены Постановлением Правительства РФ от 30 августа 2017 г. N 1042.</a:t>
            </a:r>
          </a:p>
          <a:p>
            <a:pPr marL="0" indent="0" algn="just">
              <a:lnSpc>
                <a:spcPct val="100000"/>
              </a:lnSpc>
              <a:buNone/>
            </a:pPr>
            <a:r>
              <a:rPr lang="ru-RU" sz="2000" dirty="0">
                <a:latin typeface="Times New Roman" panose="02020603050405020304" pitchFamily="18" charset="0"/>
                <a:cs typeface="Times New Roman" panose="02020603050405020304" pitchFamily="18" charset="0"/>
              </a:rPr>
              <a:t>           </a:t>
            </a:r>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pPr marL="0" indent="0">
              <a:buNone/>
            </a:pPr>
            <a:endParaRPr lang="ru-RU" sz="1600" dirty="0"/>
          </a:p>
          <a:p>
            <a:endParaRPr lang="ru-RU" sz="1600" dirty="0"/>
          </a:p>
          <a:p>
            <a:endParaRPr lang="ru-RU" dirty="0"/>
          </a:p>
        </p:txBody>
      </p:sp>
    </p:spTree>
    <p:extLst>
      <p:ext uri="{BB962C8B-B14F-4D97-AF65-F5344CB8AC3E}">
        <p14:creationId xmlns:p14="http://schemas.microsoft.com/office/powerpoint/2010/main" val="348805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54F7029-3076-4663-A21A-9D5A67A1186A}"/>
              </a:ext>
            </a:extLst>
          </p:cNvPr>
          <p:cNvSpPr>
            <a:spLocks noGrp="1"/>
          </p:cNvSpPr>
          <p:nvPr>
            <p:ph idx="1"/>
          </p:nvPr>
        </p:nvSpPr>
        <p:spPr>
          <a:xfrm>
            <a:off x="838200" y="243281"/>
            <a:ext cx="10515600" cy="6199464"/>
          </a:xfrm>
        </p:spPr>
        <p:txBody>
          <a:bodyPr>
            <a:normAutofit/>
          </a:bodyPr>
          <a:lstStyle/>
          <a:p>
            <a:pPr algn="just">
              <a:lnSpc>
                <a:spcPct val="100000"/>
              </a:lnSpc>
            </a:pPr>
            <a:r>
              <a:rPr lang="ru-RU" sz="2000" dirty="0">
                <a:latin typeface="Times New Roman" panose="02020603050405020304" pitchFamily="18" charset="0"/>
                <a:cs typeface="Times New Roman" panose="02020603050405020304" pitchFamily="18" charset="0"/>
              </a:rPr>
              <a:t>В контракт включаются обязательные условия (ч.11 ст.34):</a:t>
            </a:r>
          </a:p>
          <a:p>
            <a:pPr marL="0" indent="0" algn="just">
              <a:lnSpc>
                <a:spcPct val="100000"/>
              </a:lnSpc>
              <a:buNone/>
            </a:pPr>
            <a:r>
              <a:rPr lang="ru-RU" sz="2000" dirty="0">
                <a:latin typeface="Times New Roman" panose="02020603050405020304" pitchFamily="18" charset="0"/>
                <a:cs typeface="Times New Roman" panose="02020603050405020304" pitchFamily="18" charset="0"/>
              </a:rPr>
              <a:t>      1) о порядке и сроках оплаты товара, работы или услуги ;</a:t>
            </a:r>
          </a:p>
          <a:p>
            <a:pPr algn="just">
              <a:lnSpc>
                <a:spcPct val="100000"/>
              </a:lnSpc>
            </a:pPr>
            <a:r>
              <a:rPr lang="ru-RU" sz="2000" dirty="0">
                <a:latin typeface="Times New Roman" panose="02020603050405020304" pitchFamily="18" charset="0"/>
                <a:cs typeface="Times New Roman" panose="02020603050405020304" pitchFamily="18" charset="0"/>
              </a:rPr>
              <a:t>2) об уменьшении суммы, подлежащей уплате заказчиком юридическому лицу или физическому лицу, в том числе зарегистрированному в качестве индивидуального предпринимателя, на размер налогов, сборов и иных обязательных платежей в бюджеты бюджетной системы Российской Федерации, связанных с оплатой контракта, если в соответствии с законодательством Российской Федерации о налогах и сборах такие налоги, сборы и иные обязательные платежи подлежат уплате в бюджеты бюджетной системы Российской Федерации заказчиком;</a:t>
            </a:r>
          </a:p>
          <a:p>
            <a:pPr algn="just">
              <a:lnSpc>
                <a:spcPct val="100000"/>
              </a:lnSpc>
            </a:pPr>
            <a:r>
              <a:rPr lang="ru-RU" sz="2000" dirty="0">
                <a:latin typeface="Times New Roman" panose="02020603050405020304" pitchFamily="18" charset="0"/>
                <a:cs typeface="Times New Roman" panose="02020603050405020304" pitchFamily="18" charset="0"/>
              </a:rPr>
              <a:t>3) Срок оплаты заказчиком поставленного товара, выполненной работы (ее результатов), оказанной услуги, отдельных этапов исполнения контракта должен составлять </a:t>
            </a:r>
            <a:r>
              <a:rPr lang="ru-RU" sz="2000" b="1" dirty="0">
                <a:latin typeface="Times New Roman" panose="02020603050405020304" pitchFamily="18" charset="0"/>
                <a:cs typeface="Times New Roman" panose="02020603050405020304" pitchFamily="18" charset="0"/>
              </a:rPr>
              <a:t>не более тридцати дней с даты подписания заказчиком документа о приемке</a:t>
            </a:r>
            <a:r>
              <a:rPr lang="ru-RU" sz="2000" dirty="0">
                <a:latin typeface="Times New Roman" panose="02020603050405020304" pitchFamily="18" charset="0"/>
                <a:cs typeface="Times New Roman" panose="02020603050405020304" pitchFamily="18" charset="0"/>
              </a:rPr>
              <a:t>. В случае, если в извещении об осуществлении закупки установлены ограничения в отношении участников закупок, которыми могут быть только субъекты малого предпринимательства, социально ориентированные некоммерческие организации -  </a:t>
            </a:r>
            <a:r>
              <a:rPr lang="ru-RU" sz="2000" b="1" dirty="0">
                <a:latin typeface="Times New Roman" panose="02020603050405020304" pitchFamily="18" charset="0"/>
                <a:cs typeface="Times New Roman" panose="02020603050405020304" pitchFamily="18" charset="0"/>
              </a:rPr>
              <a:t>не более чем в течение пятнадцати рабочих дней </a:t>
            </a:r>
            <a:r>
              <a:rPr lang="ru-RU" sz="2000" dirty="0">
                <a:latin typeface="Times New Roman" panose="02020603050405020304" pitchFamily="18" charset="0"/>
                <a:cs typeface="Times New Roman" panose="02020603050405020304" pitchFamily="18" charset="0"/>
              </a:rPr>
              <a:t>с даты подписания заказчиком документа о приемке.</a:t>
            </a:r>
          </a:p>
          <a:p>
            <a:endParaRPr lang="ru-RU" dirty="0"/>
          </a:p>
        </p:txBody>
      </p:sp>
    </p:spTree>
    <p:extLst>
      <p:ext uri="{BB962C8B-B14F-4D97-AF65-F5344CB8AC3E}">
        <p14:creationId xmlns:p14="http://schemas.microsoft.com/office/powerpoint/2010/main" val="1945559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35560" y="386366"/>
            <a:ext cx="11417415" cy="6240937"/>
          </a:xfrm>
        </p:spPr>
        <p:txBody>
          <a:bodyPr>
            <a:normAutofit/>
          </a:bodyPr>
          <a:lstStyle/>
          <a:p>
            <a:pPr algn="just">
              <a:lnSpc>
                <a:spcPct val="120000"/>
              </a:lnSpc>
            </a:pPr>
            <a:r>
              <a:rPr lang="ru-RU" sz="2200" dirty="0">
                <a:latin typeface="Times New Roman" panose="02020603050405020304" pitchFamily="18" charset="0"/>
                <a:ea typeface="Times New Roman" panose="02020603050405020304" pitchFamily="18" charset="0"/>
                <a:cs typeface="Times New Roman" panose="02020603050405020304" pitchFamily="18" charset="0"/>
              </a:rPr>
              <a:t>В контракт включается обязательное условие </a:t>
            </a:r>
            <a:r>
              <a:rPr lang="ru-RU" sz="2200" b="1" dirty="0">
                <a:latin typeface="Times New Roman" panose="02020603050405020304" pitchFamily="18" charset="0"/>
                <a:ea typeface="Times New Roman" panose="02020603050405020304" pitchFamily="18" charset="0"/>
                <a:cs typeface="Times New Roman" panose="02020603050405020304" pitchFamily="18" charset="0"/>
              </a:rPr>
              <a:t>о сроках возврата заказчиком поставщику </a:t>
            </a:r>
            <a:r>
              <a:rPr lang="ru-RU" sz="2200" dirty="0">
                <a:latin typeface="Times New Roman" panose="02020603050405020304" pitchFamily="18" charset="0"/>
                <a:ea typeface="Times New Roman" panose="02020603050405020304" pitchFamily="18" charset="0"/>
                <a:cs typeface="Times New Roman" panose="02020603050405020304" pitchFamily="18" charset="0"/>
              </a:rPr>
              <a:t>(подрядчику, исполнителю) </a:t>
            </a:r>
            <a:r>
              <a:rPr lang="ru-RU" sz="2200" b="1" dirty="0">
                <a:latin typeface="Times New Roman" panose="02020603050405020304" pitchFamily="18" charset="0"/>
                <a:ea typeface="Times New Roman" panose="02020603050405020304" pitchFamily="18" charset="0"/>
                <a:cs typeface="Times New Roman" panose="02020603050405020304" pitchFamily="18" charset="0"/>
              </a:rPr>
              <a:t>денежных средств, внесенных в качестве обеспечения исполнения контракта </a:t>
            </a:r>
            <a:r>
              <a:rPr lang="ru-RU" sz="2200" dirty="0">
                <a:latin typeface="Times New Roman" panose="02020603050405020304" pitchFamily="18" charset="0"/>
                <a:ea typeface="Times New Roman" panose="02020603050405020304" pitchFamily="18" charset="0"/>
                <a:cs typeface="Times New Roman" panose="02020603050405020304" pitchFamily="18" charset="0"/>
              </a:rPr>
              <a:t>(если такая форма обеспечения исполнения контракта применяется поставщиком (подрядчиком, исполнителем), в том числе части этих денежных средств в случае уменьшения размера обеспечения исполнения контракта в соответствии с частями 7, 7.1 и 7.2 статьи 96 ФЗ-44. При этом срок возврата заказчиком поставщику (подрядчику, исполнителю) таких денежных средств </a:t>
            </a:r>
            <a:r>
              <a:rPr lang="ru-RU" sz="2200" b="1" dirty="0">
                <a:latin typeface="Times New Roman" panose="02020603050405020304" pitchFamily="18" charset="0"/>
                <a:ea typeface="Times New Roman" panose="02020603050405020304" pitchFamily="18" charset="0"/>
                <a:cs typeface="Times New Roman" panose="02020603050405020304" pitchFamily="18" charset="0"/>
              </a:rPr>
              <a:t>не должен превышать тридцать дней </a:t>
            </a:r>
            <a:r>
              <a:rPr lang="ru-RU" sz="2200" dirty="0">
                <a:latin typeface="Times New Roman" panose="02020603050405020304" pitchFamily="18" charset="0"/>
                <a:ea typeface="Times New Roman" panose="02020603050405020304" pitchFamily="18" charset="0"/>
                <a:cs typeface="Times New Roman" panose="02020603050405020304" pitchFamily="18" charset="0"/>
              </a:rPr>
              <a:t>с даты исполнения поставщиком (подрядчиком, исполнителем) обязательств, предусмотренных контрактом, а </a:t>
            </a:r>
            <a:r>
              <a:rPr lang="ru-RU" sz="2200" b="1" dirty="0">
                <a:latin typeface="Times New Roman" panose="02020603050405020304" pitchFamily="18" charset="0"/>
                <a:ea typeface="Times New Roman" panose="02020603050405020304" pitchFamily="18" charset="0"/>
                <a:cs typeface="Times New Roman" panose="02020603050405020304" pitchFamily="18" charset="0"/>
              </a:rPr>
              <a:t>в случае установления заказчиком ограничения </a:t>
            </a:r>
            <a:r>
              <a:rPr lang="ru-RU" sz="2200" dirty="0">
                <a:latin typeface="Times New Roman" panose="02020603050405020304" pitchFamily="18" charset="0"/>
                <a:ea typeface="Times New Roman" panose="02020603050405020304" pitchFamily="18" charset="0"/>
                <a:cs typeface="Times New Roman" panose="02020603050405020304" pitchFamily="18" charset="0"/>
              </a:rPr>
              <a:t>в отношении участников закупок, которыми могут быть только субъекты малого предпринимательства, социально ориентированные некоммерческие организации, такой срок </a:t>
            </a:r>
            <a:r>
              <a:rPr lang="ru-RU" sz="2200" b="1" dirty="0">
                <a:latin typeface="Times New Roman" panose="02020603050405020304" pitchFamily="18" charset="0"/>
                <a:ea typeface="Times New Roman" panose="02020603050405020304" pitchFamily="18" charset="0"/>
                <a:cs typeface="Times New Roman" panose="02020603050405020304" pitchFamily="18" charset="0"/>
              </a:rPr>
              <a:t>не должен превышать пятнадцать дней </a:t>
            </a:r>
            <a:r>
              <a:rPr lang="ru-RU" sz="2200" dirty="0">
                <a:latin typeface="Times New Roman" panose="02020603050405020304" pitchFamily="18" charset="0"/>
                <a:ea typeface="Times New Roman" panose="02020603050405020304" pitchFamily="18" charset="0"/>
                <a:cs typeface="Times New Roman" panose="02020603050405020304" pitchFamily="18" charset="0"/>
              </a:rPr>
              <a:t>с даты исполнения поставщиком (подрядчиком, исполнителем) обязательств, предусмотренных контрактом (ч.27 статьи 34 ФЗ-44).</a:t>
            </a:r>
          </a:p>
          <a:p>
            <a:pPr algn="just">
              <a:lnSpc>
                <a:spcPct val="115000"/>
              </a:lnSpc>
              <a:spcAft>
                <a:spcPts val="1000"/>
              </a:spcAft>
            </a:pPr>
            <a:endParaRPr lang="ru-RU" sz="22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3536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83891"/>
            <a:ext cx="10515600" cy="713063"/>
          </a:xfrm>
        </p:spPr>
        <p:txBody>
          <a:bodyPr>
            <a:normAutofit/>
          </a:bodyPr>
          <a:lstStyle/>
          <a:p>
            <a:pPr algn="ctr"/>
            <a:r>
              <a:rPr lang="ru-RU" sz="2400" dirty="0">
                <a:latin typeface="Times New Roman" panose="02020603050405020304" pitchFamily="18" charset="0"/>
                <a:cs typeface="Times New Roman" panose="02020603050405020304" pitchFamily="18" charset="0"/>
              </a:rPr>
              <a:t>Типовой контракт (ч. 11 ст. 34 ФЗ-44)</a:t>
            </a:r>
          </a:p>
        </p:txBody>
      </p:sp>
      <p:sp>
        <p:nvSpPr>
          <p:cNvPr id="3" name="Объект 2"/>
          <p:cNvSpPr>
            <a:spLocks noGrp="1"/>
          </p:cNvSpPr>
          <p:nvPr>
            <p:ph idx="1"/>
          </p:nvPr>
        </p:nvSpPr>
        <p:spPr>
          <a:xfrm>
            <a:off x="838200" y="796954"/>
            <a:ext cx="10515600" cy="5620624"/>
          </a:xfrm>
        </p:spPr>
        <p:txBody>
          <a:bodyPr>
            <a:normAutofit fontScale="92500" lnSpcReduction="10000"/>
          </a:bodyPr>
          <a:lstStyle/>
          <a:p>
            <a:pPr algn="just">
              <a:lnSpc>
                <a:spcPct val="120000"/>
              </a:lnSpc>
            </a:pPr>
            <a:r>
              <a:rPr lang="ru-RU" sz="2200" b="1" dirty="0">
                <a:latin typeface="Times New Roman" panose="02020603050405020304" pitchFamily="18" charset="0"/>
                <a:cs typeface="Times New Roman" panose="02020603050405020304" pitchFamily="18" charset="0"/>
              </a:rPr>
              <a:t>Типовые контракты размещены на сайте zakupki.gov.ru в разделе "Контракты и договоры" - "Библиотека типовых контрактов, типовых условий контрактов".</a:t>
            </a:r>
          </a:p>
          <a:p>
            <a:pPr algn="just">
              <a:lnSpc>
                <a:spcPct val="120000"/>
              </a:lnSpc>
            </a:pPr>
            <a:r>
              <a:rPr lang="ru-RU" sz="2200" dirty="0">
                <a:latin typeface="Times New Roman" panose="02020603050405020304" pitchFamily="18" charset="0"/>
                <a:cs typeface="Times New Roman" panose="02020603050405020304" pitchFamily="18" charset="0"/>
              </a:rPr>
              <a:t>Приказ Министерства промышленности и торговли РФ от 28 марта 2019 г. N 998 “О внесении изменений в приказ Министерства промышленности и торговли Российской Федерации от 12 марта 2018 г. N 716”. Приказ № 998 вступил в силу с 1 июля 2019 г. Новая редакция типового контракта была размещена в ЕИС 30.10.2019г. и </a:t>
            </a:r>
            <a:r>
              <a:rPr lang="ru-RU" sz="2200" b="1" dirty="0">
                <a:latin typeface="Times New Roman" panose="02020603050405020304" pitchFamily="18" charset="0"/>
                <a:cs typeface="Times New Roman" panose="02020603050405020304" pitchFamily="18" charset="0"/>
              </a:rPr>
              <a:t>стала обязательной с 30.11.2019г.</a:t>
            </a:r>
            <a:r>
              <a:rPr lang="ru-RU" sz="2200" dirty="0">
                <a:latin typeface="Times New Roman" panose="02020603050405020304" pitchFamily="18" charset="0"/>
                <a:cs typeface="Times New Roman" panose="02020603050405020304" pitchFamily="18" charset="0"/>
              </a:rPr>
              <a:t>, т.е. через 30 календарных дней после размещения в ЕИС.</a:t>
            </a:r>
          </a:p>
          <a:p>
            <a:pPr algn="just">
              <a:lnSpc>
                <a:spcPct val="120000"/>
              </a:lnSpc>
            </a:pPr>
            <a:r>
              <a:rPr lang="ru-RU" sz="2200" dirty="0">
                <a:latin typeface="Times New Roman" panose="02020603050405020304" pitchFamily="18" charset="0"/>
                <a:cs typeface="Times New Roman" panose="02020603050405020304" pitchFamily="18" charset="0"/>
              </a:rPr>
              <a:t>Приказом внесены изменения в ранее утвержденные типовые контракты: </a:t>
            </a:r>
          </a:p>
          <a:p>
            <a:pPr marL="0" indent="0" algn="just">
              <a:lnSpc>
                <a:spcPct val="120000"/>
              </a:lnSpc>
              <a:buNone/>
            </a:pPr>
            <a:r>
              <a:rPr lang="ru-RU" sz="2200" dirty="0">
                <a:latin typeface="Times New Roman" panose="02020603050405020304" pitchFamily="18" charset="0"/>
                <a:cs typeface="Times New Roman" panose="02020603050405020304" pitchFamily="18" charset="0"/>
              </a:rPr>
              <a:t>	- на оказание услуг выставочной и ярмарочной деятельности; </a:t>
            </a:r>
          </a:p>
          <a:p>
            <a:pPr marL="0" indent="0" algn="just">
              <a:lnSpc>
                <a:spcPct val="120000"/>
              </a:lnSpc>
              <a:buNone/>
            </a:pPr>
            <a:r>
              <a:rPr lang="ru-RU" sz="2200" dirty="0">
                <a:latin typeface="Times New Roman" panose="02020603050405020304" pitchFamily="18" charset="0"/>
                <a:cs typeface="Times New Roman" panose="02020603050405020304" pitchFamily="18" charset="0"/>
              </a:rPr>
              <a:t>	- на оказание услуг по диагностике, техническому обслуживанию и ремонту автотранспортных средств; </a:t>
            </a:r>
          </a:p>
          <a:p>
            <a:pPr marL="0" indent="0" algn="just">
              <a:lnSpc>
                <a:spcPct val="120000"/>
              </a:lnSpc>
              <a:buNone/>
            </a:pPr>
            <a:r>
              <a:rPr lang="ru-RU" sz="2200" dirty="0">
                <a:latin typeface="Times New Roman" panose="02020603050405020304" pitchFamily="18" charset="0"/>
                <a:cs typeface="Times New Roman" panose="02020603050405020304" pitchFamily="18" charset="0"/>
              </a:rPr>
              <a:t>	- на поставку продукции радиоэлектронной промышленности, судостроительной промышленности, авиационной техники. </a:t>
            </a:r>
          </a:p>
          <a:p>
            <a:pPr marL="0" indent="0" algn="just">
              <a:lnSpc>
                <a:spcPct val="120000"/>
              </a:lnSpc>
              <a:buNone/>
            </a:pPr>
            <a:r>
              <a:rPr lang="ru-RU" sz="2200" dirty="0">
                <a:latin typeface="Times New Roman" panose="02020603050405020304" pitchFamily="18" charset="0"/>
                <a:cs typeface="Times New Roman" panose="02020603050405020304" pitchFamily="18" charset="0"/>
              </a:rPr>
              <a:t>       </a:t>
            </a:r>
          </a:p>
          <a:p>
            <a:pPr marL="0" indent="0">
              <a:lnSpc>
                <a:spcPct val="120000"/>
              </a:lnSpc>
              <a:buNone/>
            </a:pPr>
            <a:endParaRPr lang="ru-RU" sz="2200" dirty="0">
              <a:latin typeface="Times New Roman" panose="02020603050405020304" pitchFamily="18" charset="0"/>
              <a:cs typeface="Times New Roman" panose="02020603050405020304" pitchFamily="18" charset="0"/>
            </a:endParaRPr>
          </a:p>
          <a:p>
            <a:endParaRPr lang="ru-RU" sz="1600" dirty="0"/>
          </a:p>
          <a:p>
            <a:endParaRPr lang="ru-RU" sz="1600" dirty="0"/>
          </a:p>
          <a:p>
            <a:endParaRPr lang="ru-RU" sz="1600" b="1" dirty="0"/>
          </a:p>
        </p:txBody>
      </p:sp>
    </p:spTree>
    <p:extLst>
      <p:ext uri="{BB962C8B-B14F-4D97-AF65-F5344CB8AC3E}">
        <p14:creationId xmlns:p14="http://schemas.microsoft.com/office/powerpoint/2010/main" val="1992347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1E3EA57-6FE0-4FA2-B127-186BE1D9138C}"/>
              </a:ext>
            </a:extLst>
          </p:cNvPr>
          <p:cNvSpPr>
            <a:spLocks noGrp="1"/>
          </p:cNvSpPr>
          <p:nvPr>
            <p:ph idx="1"/>
          </p:nvPr>
        </p:nvSpPr>
        <p:spPr>
          <a:xfrm>
            <a:off x="838200" y="494950"/>
            <a:ext cx="10515600" cy="5682013"/>
          </a:xfrm>
        </p:spPr>
        <p:txBody>
          <a:bodyPr/>
          <a:lstStyle/>
          <a:p>
            <a:pPr algn="just">
              <a:lnSpc>
                <a:spcPct val="100000"/>
              </a:lnSpc>
            </a:pPr>
            <a:r>
              <a:rPr lang="ru-RU" sz="2000" dirty="0">
                <a:latin typeface="Times New Roman" panose="02020603050405020304" pitchFamily="18" charset="0"/>
                <a:cs typeface="Times New Roman" panose="02020603050405020304" pitchFamily="18" charset="0"/>
              </a:rPr>
              <a:t>Расширена сфера применения типового контракта на поставку продукции радиоэлектронной  промышленности, судостроительной промышленности, авиационной техники, за счет следующих товаров: </a:t>
            </a:r>
            <a:r>
              <a:rPr lang="ru-RU" sz="2000" b="1" dirty="0">
                <a:latin typeface="Times New Roman" panose="02020603050405020304" pitchFamily="18" charset="0"/>
                <a:cs typeface="Times New Roman" panose="02020603050405020304" pitchFamily="18" charset="0"/>
              </a:rPr>
              <a:t>бумага и картон с кодом КТРУ 17.12 «Бумага и картон»</a:t>
            </a:r>
            <a:r>
              <a:rPr lang="ru-RU" sz="2000" dirty="0">
                <a:latin typeface="Times New Roman" panose="02020603050405020304" pitchFamily="18" charset="0"/>
                <a:cs typeface="Times New Roman" panose="02020603050405020304" pitchFamily="18" charset="0"/>
              </a:rPr>
              <a:t>, средства автотранспортные с кодом КТРУ 29.10 «Средства автотранспортные», оборудование промышленное холодильное и вентиляционное с кодом КТРУ 28.25 «Оборудование промышленное холодильное и вентиляционное», мебель для офисов и предприятий торговли с кодом КТРУ 31.01 «Мебель для офисов и предприятий торговли», оборудование для измерения, испытаний и навигации с кодом КТРУ 26.51 «Оборудование для измерения, испытаний и навигации», оборудование электрическое осветительное с кодом КТРУ 27.40 «Оборудование электрическое осветительное».</a:t>
            </a:r>
            <a:endParaRPr lang="ru-RU" sz="20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0000"/>
              </a:lnSpc>
            </a:pPr>
            <a:r>
              <a:rPr lang="ru-RU" sz="2000" dirty="0">
                <a:latin typeface="Times New Roman" panose="02020603050405020304" pitchFamily="18" charset="0"/>
                <a:ea typeface="Times New Roman" panose="02020603050405020304" pitchFamily="18" charset="0"/>
                <a:cs typeface="Times New Roman" panose="02020603050405020304" pitchFamily="18" charset="0"/>
              </a:rPr>
              <a:t>Типовой контракт применяется как при подготовке извещений об осуществлении закупок, подготовке проектов контрактов, являющихся неотъемлемой частью документации о закупке, так и в случае заключения контракта с единственным поставщиком. </a:t>
            </a:r>
          </a:p>
          <a:p>
            <a:endParaRPr lang="ru-RU" dirty="0"/>
          </a:p>
        </p:txBody>
      </p:sp>
    </p:spTree>
    <p:extLst>
      <p:ext uri="{BB962C8B-B14F-4D97-AF65-F5344CB8AC3E}">
        <p14:creationId xmlns:p14="http://schemas.microsoft.com/office/powerpoint/2010/main" val="245692916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445</TotalTime>
  <Words>2257</Words>
  <Application>Microsoft Office PowerPoint</Application>
  <PresentationFormat>Широкоэкранный</PresentationFormat>
  <Paragraphs>70</Paragraphs>
  <Slides>13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13</vt:i4>
      </vt:variant>
    </vt:vector>
  </HeadingPairs>
  <TitlesOfParts>
    <vt:vector size="19" baseType="lpstr">
      <vt:lpstr>Arial</vt:lpstr>
      <vt:lpstr>Calibri</vt:lpstr>
      <vt:lpstr>Calibri Light</vt:lpstr>
      <vt:lpstr>Times New Roman</vt:lpstr>
      <vt:lpstr>Wingdings</vt:lpstr>
      <vt:lpstr>Тема Office</vt:lpstr>
      <vt:lpstr>Контрактная  система 2020</vt:lpstr>
      <vt:lpstr>Планирование закупок (статья 16 ФЗ-44)</vt:lpstr>
      <vt:lpstr>Презентация PowerPoint</vt:lpstr>
      <vt:lpstr>Закупка у единственного поставщика (статья 93 ФЗ-44)</vt:lpstr>
      <vt:lpstr>Контракт (статья 34 ФЗ-44)</vt:lpstr>
      <vt:lpstr>Презентация PowerPoint</vt:lpstr>
      <vt:lpstr>Презентация PowerPoint</vt:lpstr>
      <vt:lpstr>Типовой контракт (ч. 11 ст. 34 ФЗ-44)</vt:lpstr>
      <vt:lpstr>Презентация PowerPoint</vt:lpstr>
      <vt:lpstr>Применение национального режима при осуществлении закупок (Статья 14 ФЗ-44).  </vt:lpstr>
      <vt:lpstr>Презентация PowerPoint</vt:lpstr>
      <vt:lpstr>Идентификационный код закупки (статья 23 ФЗ-44) </vt:lpstr>
      <vt:lpstr>Реестр контрактов (статья 103 ФЗ-44)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Мочалина Юлия Владимировна</cp:lastModifiedBy>
  <cp:revision>68</cp:revision>
  <cp:lastPrinted>2020-02-14T09:02:55Z</cp:lastPrinted>
  <dcterms:created xsi:type="dcterms:W3CDTF">2020-01-28T11:34:06Z</dcterms:created>
  <dcterms:modified xsi:type="dcterms:W3CDTF">2020-02-14T10:26:28Z</dcterms:modified>
</cp:coreProperties>
</file>