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6" r:id="rId2"/>
    <p:sldId id="317" r:id="rId3"/>
    <p:sldId id="318" r:id="rId4"/>
    <p:sldId id="322" r:id="rId5"/>
    <p:sldId id="323" r:id="rId6"/>
    <p:sldId id="309" r:id="rId7"/>
    <p:sldId id="336" r:id="rId8"/>
    <p:sldId id="338" r:id="rId9"/>
    <p:sldId id="339" r:id="rId10"/>
    <p:sldId id="340" r:id="rId11"/>
    <p:sldId id="283" r:id="rId12"/>
  </p:sldIdLst>
  <p:sldSz cx="16256000" cy="9144000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73" autoAdjust="0"/>
    <p:restoredTop sz="94698"/>
  </p:normalViewPr>
  <p:slideViewPr>
    <p:cSldViewPr>
      <p:cViewPr>
        <p:scale>
          <a:sx n="88" d="100"/>
          <a:sy n="88" d="100"/>
        </p:scale>
        <p:origin x="1104" y="10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437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027" y="1"/>
            <a:ext cx="430302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56C1E-627D-412B-8234-FFC4E3C7B5F8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029" y="3228976"/>
            <a:ext cx="794258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364"/>
            <a:ext cx="4301437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027" y="6456364"/>
            <a:ext cx="43030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A9B8A7-A409-4870-88B7-86D68F300A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812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3396" algn="l"/>
                <a:tab pos="1448382" algn="l"/>
                <a:tab pos="2173368" algn="l"/>
                <a:tab pos="2899943" algn="l"/>
              </a:tabLst>
            </a:pPr>
            <a:fld id="{08F77322-3F72-4F79-9886-60712DD21AD1}" type="slidenum">
              <a:rPr lang="ru-RU" altLang="ru-RU">
                <a:cs typeface="Lucida Sans Unicode" pitchFamily="34" charset="0"/>
              </a:rPr>
              <a:pPr>
                <a:tabLst>
                  <a:tab pos="723396" algn="l"/>
                  <a:tab pos="1448382" algn="l"/>
                  <a:tab pos="2173368" algn="l"/>
                  <a:tab pos="2899943" algn="l"/>
                </a:tabLst>
              </a:pPr>
              <a:t>7</a:t>
            </a:fld>
            <a:endParaRPr lang="ru-RU" altLang="ru-RU">
              <a:cs typeface="Lucida Sans Unicode" pitchFamily="34" charset="0"/>
            </a:endParaRPr>
          </a:p>
        </p:txBody>
      </p:sp>
      <p:sp>
        <p:nvSpPr>
          <p:cNvPr id="727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19413" y="468313"/>
            <a:ext cx="4167187" cy="2344737"/>
          </a:xfrm>
          <a:solidFill>
            <a:srgbClr val="FFFFFF"/>
          </a:solidFill>
          <a:ln/>
        </p:spPr>
      </p:sp>
      <p:sp>
        <p:nvSpPr>
          <p:cNvPr id="727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9158" y="2969975"/>
            <a:ext cx="8004829" cy="2813431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288301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AA9832CB-44F5-4282-BC51-068377FBCBA6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8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21314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AA9832CB-44F5-4282-BC51-068377FBCBA6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9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21314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pPr>
              <a:tabLst>
                <a:tab pos="724481" algn="l"/>
                <a:tab pos="1450555" algn="l"/>
                <a:tab pos="2176628" algn="l"/>
                <a:tab pos="2904293" algn="l"/>
              </a:tabLst>
            </a:pPr>
            <a:fld id="{AA9832CB-44F5-4282-BC51-068377FBCBA6}" type="slidenum">
              <a:rPr lang="ru-RU" altLang="ru-RU" smtClean="0">
                <a:ea typeface="Lucida Sans Unicode" pitchFamily="34" charset="0"/>
                <a:cs typeface="Lucida Sans Unicode" pitchFamily="34" charset="0"/>
              </a:rPr>
              <a:pPr>
                <a:tabLst>
                  <a:tab pos="724481" algn="l"/>
                  <a:tab pos="1450555" algn="l"/>
                  <a:tab pos="2176628" algn="l"/>
                  <a:tab pos="2904293" algn="l"/>
                </a:tabLst>
              </a:pPr>
              <a:t>10</a:t>
            </a:fld>
            <a:endParaRPr lang="ru-RU" altLang="ru-RU" dirty="0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1925" y="511175"/>
            <a:ext cx="4535488" cy="2552700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5683" y="3235475"/>
            <a:ext cx="7949190" cy="3064498"/>
          </a:xfrm>
          <a:noFill/>
        </p:spPr>
        <p:txBody>
          <a:bodyPr wrap="none" anchor="ctr"/>
          <a:lstStyle/>
          <a:p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821314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67543" y="3387449"/>
            <a:ext cx="7120912" cy="787400"/>
          </a:xfrm>
          <a:prstGeom prst="rect">
            <a:avLst/>
          </a:prstGeom>
        </p:spPr>
        <p:txBody>
          <a:bodyPr/>
          <a:lstStyle>
            <a:lvl1pPr>
              <a:defRPr sz="5000" b="0" i="0">
                <a:solidFill>
                  <a:srgbClr val="594F8C"/>
                </a:solidFill>
                <a:latin typeface="Calibri-Light"/>
                <a:cs typeface="Calibri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438400" y="5120640"/>
            <a:ext cx="11379200" cy="228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CF0E0-FF25-4A4D-B2A5-481E1032D442}" type="datetimeFigureOut">
              <a:rPr lang="en-US"/>
              <a:pPr>
                <a:defRPr/>
              </a:pPr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956F3-0620-4E2D-94BE-CDEE2E0A46B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19327-6B05-4C9C-BD98-42513566142D}" type="datetimeFigureOut">
              <a:rPr lang="en-US"/>
              <a:pPr>
                <a:defRPr/>
              </a:pPr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72D83-B3F8-43E2-BFA7-1C3E124C3D49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12800" y="2103120"/>
            <a:ext cx="7071360" cy="603504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371840" y="2103120"/>
            <a:ext cx="7071360" cy="603504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603CF-42AF-4060-A6C8-3FEDC613D24D}" type="datetimeFigureOut">
              <a:rPr lang="en-US"/>
              <a:pPr>
                <a:defRPr/>
              </a:pPr>
              <a:t>4/28/2025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8F2AD-727C-45D2-9E4C-613AB3FCDC08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100" b="0" i="0">
                <a:solidFill>
                  <a:srgbClr val="594F8C"/>
                </a:solidFill>
                <a:latin typeface="MyriadPro-Cond"/>
                <a:cs typeface="MyriadPro-Cond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09D0E-F99D-4F66-88EA-0654DACF5336}" type="datetimeFigureOut">
              <a:rPr lang="en-US"/>
              <a:pPr>
                <a:defRPr/>
              </a:pPr>
              <a:t>4/28/2025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7BFF1-8DC7-4486-9F8A-ECFB7E2D7459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4E78D-7E45-4FE6-9577-5401474E1693}" type="datetimeFigureOut">
              <a:rPr lang="en-US"/>
              <a:pPr>
                <a:defRPr/>
              </a:pPr>
              <a:t>4/28/2025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61A9D-693F-4BEB-83A7-C2378EC372C2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812800" y="8504238"/>
            <a:ext cx="3738563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xfrm>
            <a:off x="11704638" y="8504238"/>
            <a:ext cx="3738562" cy="276999"/>
          </a:xfrm>
          <a:ln/>
        </p:spPr>
        <p:txBody>
          <a:bodyPr/>
          <a:lstStyle>
            <a:lvl1pPr>
              <a:defRPr/>
            </a:lvl1pPr>
          </a:lstStyle>
          <a:p>
            <a:fld id="{3BB27E5F-5017-434B-8491-3A9894441BF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260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32000" y="3448845"/>
            <a:ext cx="12192000" cy="123110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32000" y="4802717"/>
            <a:ext cx="12192000" cy="49244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700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00"/>
            </a:lvl4pPr>
            <a:lvl5pPr marL="2438339" indent="0" algn="ctr">
              <a:buNone/>
              <a:defRPr sz="2100"/>
            </a:lvl5pPr>
            <a:lvl6pPr marL="3047924" indent="0" algn="ctr">
              <a:buNone/>
              <a:defRPr sz="2100"/>
            </a:lvl6pPr>
            <a:lvl7pPr marL="3657509" indent="0" algn="ctr">
              <a:buNone/>
              <a:defRPr sz="2100"/>
            </a:lvl7pPr>
            <a:lvl8pPr marL="4267093" indent="0" algn="ctr">
              <a:buNone/>
              <a:defRPr sz="2100"/>
            </a:lvl8pPr>
            <a:lvl9pPr marL="4876678" indent="0" algn="ctr">
              <a:buNone/>
              <a:defRPr sz="21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12800" y="8504238"/>
            <a:ext cx="3738563" cy="276999"/>
          </a:xfrm>
        </p:spPr>
        <p:txBody>
          <a:bodyPr/>
          <a:lstStyle/>
          <a:p>
            <a:fld id="{62DEC449-447A-48DA-907A-669D32E08A1B}" type="datetime1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527675" y="8504238"/>
            <a:ext cx="5200650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704638" y="8504238"/>
            <a:ext cx="3738562" cy="276999"/>
          </a:xfrm>
        </p:spPr>
        <p:txBody>
          <a:bodyPr/>
          <a:lstStyle/>
          <a:p>
            <a:fld id="{E09FB818-4D48-4F75-87E0-AAC52F63C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104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1798638" y="577850"/>
            <a:ext cx="12658725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3711575" y="2257425"/>
            <a:ext cx="8740775" cy="493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527675" y="8504238"/>
            <a:ext cx="520065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12800" y="8504238"/>
            <a:ext cx="3738563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C3F0C3-AA7B-4D4F-9AAA-CE38E3636CC4}" type="datetimeFigureOut">
              <a:rPr lang="en-US"/>
              <a:pPr>
                <a:defRPr/>
              </a:pPr>
              <a:t>4/28/2025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704638" y="8504238"/>
            <a:ext cx="3738562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BA6E32-617E-4DD4-9BE9-D38A4C599F6C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  <p:sldLayoutId id="2147483655" r:id="rId6"/>
    <p:sldLayoutId id="2147483656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5.png"/><Relationship Id="rId7" Type="http://schemas.openxmlformats.org/officeDocument/2006/relationships/image" Target="../media/image16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11" Type="http://schemas.openxmlformats.org/officeDocument/2006/relationships/image" Target="../media/image1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hyperlink" Target="https://info.gosuslugi.ru/articles/&#1055;&#1083;&#1072;&#1090;&#1092;&#1086;&#1088;&#1084;&#1072;_&#1087;&#1086;&#1083;&#1085;&#1086;&#1084;&#1086;&#1095;&#1080;&#1081;_&#1045;&#1055;&#1043;&#1059;/" TargetMode="External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Relationship Id="rId14" Type="http://schemas.openxmlformats.org/officeDocument/2006/relationships/hyperlink" Target="https://www.gosuslugi.ru/help/faq/company_profile/4188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.png"/><Relationship Id="rId3" Type="http://schemas.openxmlformats.org/officeDocument/2006/relationships/image" Target="../media/image14.png"/><Relationship Id="rId7" Type="http://schemas.openxmlformats.org/officeDocument/2006/relationships/image" Target="../media/image15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3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295275"/>
            <a:ext cx="15967075" cy="877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2"/>
          <p:cNvSpPr>
            <a:spLocks/>
          </p:cNvSpPr>
          <p:nvPr/>
        </p:nvSpPr>
        <p:spPr bwMode="auto">
          <a:xfrm>
            <a:off x="11955463" y="7318375"/>
            <a:ext cx="571500" cy="276225"/>
          </a:xfrm>
          <a:custGeom>
            <a:avLst/>
            <a:gdLst/>
            <a:ahLst/>
            <a:cxnLst>
              <a:cxn ang="0">
                <a:pos x="224129" y="23660"/>
              </a:cxn>
              <a:cxn ang="0">
                <a:pos x="172466" y="2654"/>
              </a:cxn>
              <a:cxn ang="0">
                <a:pos x="96227" y="6680"/>
              </a:cxn>
              <a:cxn ang="0">
                <a:pos x="26593" y="54775"/>
              </a:cxn>
              <a:cxn ang="0">
                <a:pos x="0" y="137490"/>
              </a:cxn>
              <a:cxn ang="0">
                <a:pos x="26568" y="220256"/>
              </a:cxn>
              <a:cxn ang="0">
                <a:pos x="96050" y="268351"/>
              </a:cxn>
              <a:cxn ang="0">
                <a:pos x="172313" y="272300"/>
              </a:cxn>
              <a:cxn ang="0">
                <a:pos x="224116" y="251015"/>
              </a:cxn>
              <a:cxn ang="0">
                <a:pos x="219684" y="208546"/>
              </a:cxn>
              <a:cxn ang="0">
                <a:pos x="185140" y="232867"/>
              </a:cxn>
              <a:cxn ang="0">
                <a:pos x="143992" y="240753"/>
              </a:cxn>
              <a:cxn ang="0">
                <a:pos x="68465" y="211455"/>
              </a:cxn>
              <a:cxn ang="0">
                <a:pos x="38417" y="137490"/>
              </a:cxn>
              <a:cxn ang="0">
                <a:pos x="68465" y="63563"/>
              </a:cxn>
              <a:cxn ang="0">
                <a:pos x="143992" y="34226"/>
              </a:cxn>
              <a:cxn ang="0">
                <a:pos x="185140" y="41935"/>
              </a:cxn>
              <a:cxn ang="0">
                <a:pos x="219684" y="66090"/>
              </a:cxn>
              <a:cxn ang="0">
                <a:pos x="570649" y="137490"/>
              </a:cxn>
              <a:cxn ang="0">
                <a:pos x="544055" y="54927"/>
              </a:cxn>
              <a:cxn ang="0">
                <a:pos x="532257" y="137490"/>
              </a:cxn>
              <a:cxn ang="0">
                <a:pos x="502539" y="211455"/>
              </a:cxn>
              <a:cxn ang="0">
                <a:pos x="428117" y="240753"/>
              </a:cxn>
              <a:cxn ang="0">
                <a:pos x="353110" y="211455"/>
              </a:cxn>
              <a:cxn ang="0">
                <a:pos x="323291" y="137490"/>
              </a:cxn>
              <a:cxn ang="0">
                <a:pos x="353110" y="63563"/>
              </a:cxn>
              <a:cxn ang="0">
                <a:pos x="428117" y="34226"/>
              </a:cxn>
              <a:cxn ang="0">
                <a:pos x="502539" y="63563"/>
              </a:cxn>
              <a:cxn ang="0">
                <a:pos x="532257" y="137490"/>
              </a:cxn>
              <a:cxn ang="0">
                <a:pos x="522592" y="34226"/>
              </a:cxn>
              <a:cxn ang="0">
                <a:pos x="474383" y="6705"/>
              </a:cxn>
              <a:cxn ang="0">
                <a:pos x="381546" y="6743"/>
              </a:cxn>
              <a:cxn ang="0">
                <a:pos x="311569" y="55067"/>
              </a:cxn>
              <a:cxn ang="0">
                <a:pos x="284937" y="137490"/>
              </a:cxn>
              <a:cxn ang="0">
                <a:pos x="311569" y="219925"/>
              </a:cxn>
              <a:cxn ang="0">
                <a:pos x="381546" y="268274"/>
              </a:cxn>
              <a:cxn ang="0">
                <a:pos x="474383" y="268312"/>
              </a:cxn>
              <a:cxn ang="0">
                <a:pos x="522617" y="240753"/>
              </a:cxn>
              <a:cxn ang="0">
                <a:pos x="563689" y="182181"/>
              </a:cxn>
            </a:cxnLst>
            <a:rect l="0" t="0" r="r" b="b"/>
            <a:pathLst>
              <a:path w="570865" h="275590">
                <a:moveTo>
                  <a:pt x="244627" y="41859"/>
                </a:moveTo>
                <a:lnTo>
                  <a:pt x="224129" y="23660"/>
                </a:lnTo>
                <a:lnTo>
                  <a:pt x="199872" y="10566"/>
                </a:lnTo>
                <a:lnTo>
                  <a:pt x="172466" y="2654"/>
                </a:lnTo>
                <a:lnTo>
                  <a:pt x="142443" y="0"/>
                </a:lnTo>
                <a:lnTo>
                  <a:pt x="96227" y="6680"/>
                </a:lnTo>
                <a:lnTo>
                  <a:pt x="56984" y="25514"/>
                </a:lnTo>
                <a:lnTo>
                  <a:pt x="26593" y="54775"/>
                </a:lnTo>
                <a:lnTo>
                  <a:pt x="6972" y="92684"/>
                </a:lnTo>
                <a:lnTo>
                  <a:pt x="0" y="137490"/>
                </a:lnTo>
                <a:lnTo>
                  <a:pt x="6959" y="182333"/>
                </a:lnTo>
                <a:lnTo>
                  <a:pt x="26568" y="220256"/>
                </a:lnTo>
                <a:lnTo>
                  <a:pt x="56908" y="249516"/>
                </a:lnTo>
                <a:lnTo>
                  <a:pt x="96050" y="268351"/>
                </a:lnTo>
                <a:lnTo>
                  <a:pt x="142100" y="275018"/>
                </a:lnTo>
                <a:lnTo>
                  <a:pt x="172313" y="272300"/>
                </a:lnTo>
                <a:lnTo>
                  <a:pt x="199834" y="264248"/>
                </a:lnTo>
                <a:lnTo>
                  <a:pt x="224116" y="251015"/>
                </a:lnTo>
                <a:lnTo>
                  <a:pt x="244627" y="232740"/>
                </a:lnTo>
                <a:lnTo>
                  <a:pt x="219684" y="208546"/>
                </a:lnTo>
                <a:lnTo>
                  <a:pt x="203250" y="222821"/>
                </a:lnTo>
                <a:lnTo>
                  <a:pt x="185140" y="232867"/>
                </a:lnTo>
                <a:lnTo>
                  <a:pt x="165379" y="238810"/>
                </a:lnTo>
                <a:lnTo>
                  <a:pt x="143992" y="240753"/>
                </a:lnTo>
                <a:lnTo>
                  <a:pt x="101917" y="232994"/>
                </a:lnTo>
                <a:lnTo>
                  <a:pt x="68465" y="211455"/>
                </a:lnTo>
                <a:lnTo>
                  <a:pt x="46393" y="178752"/>
                </a:lnTo>
                <a:lnTo>
                  <a:pt x="38417" y="137490"/>
                </a:lnTo>
                <a:lnTo>
                  <a:pt x="46393" y="96266"/>
                </a:lnTo>
                <a:lnTo>
                  <a:pt x="68465" y="63563"/>
                </a:lnTo>
                <a:lnTo>
                  <a:pt x="101917" y="41998"/>
                </a:lnTo>
                <a:lnTo>
                  <a:pt x="143992" y="34226"/>
                </a:lnTo>
                <a:lnTo>
                  <a:pt x="165379" y="36118"/>
                </a:lnTo>
                <a:lnTo>
                  <a:pt x="185140" y="41935"/>
                </a:lnTo>
                <a:lnTo>
                  <a:pt x="203250" y="51854"/>
                </a:lnTo>
                <a:lnTo>
                  <a:pt x="219684" y="66090"/>
                </a:lnTo>
                <a:lnTo>
                  <a:pt x="244627" y="41859"/>
                </a:lnTo>
                <a:close/>
              </a:path>
              <a:path w="570865" h="275590">
                <a:moveTo>
                  <a:pt x="570649" y="137490"/>
                </a:moveTo>
                <a:lnTo>
                  <a:pt x="563689" y="92824"/>
                </a:lnTo>
                <a:lnTo>
                  <a:pt x="544055" y="54927"/>
                </a:lnTo>
                <a:lnTo>
                  <a:pt x="532257" y="43548"/>
                </a:lnTo>
                <a:lnTo>
                  <a:pt x="532257" y="137490"/>
                </a:lnTo>
                <a:lnTo>
                  <a:pt x="524370" y="178752"/>
                </a:lnTo>
                <a:lnTo>
                  <a:pt x="502539" y="211455"/>
                </a:lnTo>
                <a:lnTo>
                  <a:pt x="469531" y="232994"/>
                </a:lnTo>
                <a:lnTo>
                  <a:pt x="428117" y="240753"/>
                </a:lnTo>
                <a:lnTo>
                  <a:pt x="386321" y="232994"/>
                </a:lnTo>
                <a:lnTo>
                  <a:pt x="353110" y="211455"/>
                </a:lnTo>
                <a:lnTo>
                  <a:pt x="331203" y="178752"/>
                </a:lnTo>
                <a:lnTo>
                  <a:pt x="323291" y="137490"/>
                </a:lnTo>
                <a:lnTo>
                  <a:pt x="331203" y="96266"/>
                </a:lnTo>
                <a:lnTo>
                  <a:pt x="353110" y="63563"/>
                </a:lnTo>
                <a:lnTo>
                  <a:pt x="386321" y="41998"/>
                </a:lnTo>
                <a:lnTo>
                  <a:pt x="428117" y="34226"/>
                </a:lnTo>
                <a:lnTo>
                  <a:pt x="469531" y="41998"/>
                </a:lnTo>
                <a:lnTo>
                  <a:pt x="502539" y="63563"/>
                </a:lnTo>
                <a:lnTo>
                  <a:pt x="524370" y="96266"/>
                </a:lnTo>
                <a:lnTo>
                  <a:pt x="532257" y="137490"/>
                </a:lnTo>
                <a:lnTo>
                  <a:pt x="532257" y="43548"/>
                </a:lnTo>
                <a:lnTo>
                  <a:pt x="522592" y="34226"/>
                </a:lnTo>
                <a:lnTo>
                  <a:pt x="513664" y="25615"/>
                </a:lnTo>
                <a:lnTo>
                  <a:pt x="474383" y="6705"/>
                </a:lnTo>
                <a:lnTo>
                  <a:pt x="428117" y="0"/>
                </a:lnTo>
                <a:lnTo>
                  <a:pt x="381546" y="6743"/>
                </a:lnTo>
                <a:lnTo>
                  <a:pt x="342074" y="25717"/>
                </a:lnTo>
                <a:lnTo>
                  <a:pt x="311569" y="55067"/>
                </a:lnTo>
                <a:lnTo>
                  <a:pt x="291909" y="92951"/>
                </a:lnTo>
                <a:lnTo>
                  <a:pt x="284937" y="137490"/>
                </a:lnTo>
                <a:lnTo>
                  <a:pt x="291909" y="182029"/>
                </a:lnTo>
                <a:lnTo>
                  <a:pt x="311569" y="219925"/>
                </a:lnTo>
                <a:lnTo>
                  <a:pt x="342074" y="249288"/>
                </a:lnTo>
                <a:lnTo>
                  <a:pt x="381546" y="268274"/>
                </a:lnTo>
                <a:lnTo>
                  <a:pt x="428117" y="275018"/>
                </a:lnTo>
                <a:lnTo>
                  <a:pt x="474383" y="268312"/>
                </a:lnTo>
                <a:lnTo>
                  <a:pt x="513664" y="249402"/>
                </a:lnTo>
                <a:lnTo>
                  <a:pt x="522617" y="240753"/>
                </a:lnTo>
                <a:lnTo>
                  <a:pt x="544055" y="220091"/>
                </a:lnTo>
                <a:lnTo>
                  <a:pt x="563689" y="182181"/>
                </a:lnTo>
                <a:lnTo>
                  <a:pt x="570649" y="13749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1" name="object 3"/>
          <p:cNvSpPr>
            <a:spLocks/>
          </p:cNvSpPr>
          <p:nvPr/>
        </p:nvSpPr>
        <p:spPr bwMode="auto">
          <a:xfrm>
            <a:off x="12604750" y="7321550"/>
            <a:ext cx="268288" cy="314325"/>
          </a:xfrm>
          <a:custGeom>
            <a:avLst/>
            <a:gdLst/>
            <a:ahLst/>
            <a:cxnLst>
              <a:cxn ang="0">
                <a:pos x="267360" y="234950"/>
              </a:cxn>
              <a:cxn ang="0">
                <a:pos x="225856" y="234950"/>
              </a:cxn>
              <a:cxn ang="0">
                <a:pos x="225856" y="0"/>
              </a:cxn>
              <a:cxn ang="0">
                <a:pos x="187845" y="0"/>
              </a:cxn>
              <a:cxn ang="0">
                <a:pos x="187845" y="234950"/>
              </a:cxn>
              <a:cxn ang="0">
                <a:pos x="38074" y="234950"/>
              </a:cxn>
              <a:cxn ang="0">
                <a:pos x="38074" y="0"/>
              </a:cxn>
              <a:cxn ang="0">
                <a:pos x="0" y="0"/>
              </a:cxn>
              <a:cxn ang="0">
                <a:pos x="0" y="234950"/>
              </a:cxn>
              <a:cxn ang="0">
                <a:pos x="0" y="267970"/>
              </a:cxn>
              <a:cxn ang="0">
                <a:pos x="231597" y="267970"/>
              </a:cxn>
              <a:cxn ang="0">
                <a:pos x="231597" y="313690"/>
              </a:cxn>
              <a:cxn ang="0">
                <a:pos x="267360" y="313690"/>
              </a:cxn>
              <a:cxn ang="0">
                <a:pos x="267360" y="267970"/>
              </a:cxn>
              <a:cxn ang="0">
                <a:pos x="267360" y="234950"/>
              </a:cxn>
            </a:cxnLst>
            <a:rect l="0" t="0" r="r" b="b"/>
            <a:pathLst>
              <a:path w="267970" h="313690">
                <a:moveTo>
                  <a:pt x="267360" y="234950"/>
                </a:moveTo>
                <a:lnTo>
                  <a:pt x="225856" y="234950"/>
                </a:lnTo>
                <a:lnTo>
                  <a:pt x="225856" y="0"/>
                </a:lnTo>
                <a:lnTo>
                  <a:pt x="187845" y="0"/>
                </a:lnTo>
                <a:lnTo>
                  <a:pt x="187845" y="234950"/>
                </a:lnTo>
                <a:lnTo>
                  <a:pt x="38074" y="234950"/>
                </a:lnTo>
                <a:lnTo>
                  <a:pt x="38074" y="0"/>
                </a:lnTo>
                <a:lnTo>
                  <a:pt x="0" y="0"/>
                </a:lnTo>
                <a:lnTo>
                  <a:pt x="0" y="234950"/>
                </a:lnTo>
                <a:lnTo>
                  <a:pt x="0" y="267970"/>
                </a:lnTo>
                <a:lnTo>
                  <a:pt x="231597" y="267970"/>
                </a:lnTo>
                <a:lnTo>
                  <a:pt x="231597" y="313690"/>
                </a:lnTo>
                <a:lnTo>
                  <a:pt x="267360" y="313690"/>
                </a:lnTo>
                <a:lnTo>
                  <a:pt x="267360" y="267970"/>
                </a:lnTo>
                <a:lnTo>
                  <a:pt x="267360" y="23495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2" name="object 4"/>
          <p:cNvSpPr>
            <a:spLocks/>
          </p:cNvSpPr>
          <p:nvPr/>
        </p:nvSpPr>
        <p:spPr bwMode="auto">
          <a:xfrm>
            <a:off x="12938125" y="7321550"/>
            <a:ext cx="231775" cy="269875"/>
          </a:xfrm>
          <a:custGeom>
            <a:avLst/>
            <a:gdLst/>
            <a:ahLst/>
            <a:cxnLst>
              <a:cxn ang="0">
                <a:pos x="232359" y="0"/>
              </a:cxn>
              <a:cxn ang="0">
                <a:pos x="197053" y="0"/>
              </a:cxn>
              <a:cxn ang="0">
                <a:pos x="38074" y="207378"/>
              </a:cxn>
              <a:cxn ang="0">
                <a:pos x="38074" y="0"/>
              </a:cxn>
              <a:cxn ang="0">
                <a:pos x="0" y="0"/>
              </a:cxn>
              <a:cxn ang="0">
                <a:pos x="0" y="268859"/>
              </a:cxn>
              <a:cxn ang="0">
                <a:pos x="35344" y="268859"/>
              </a:cxn>
              <a:cxn ang="0">
                <a:pos x="194678" y="61836"/>
              </a:cxn>
              <a:cxn ang="0">
                <a:pos x="194678" y="268859"/>
              </a:cxn>
              <a:cxn ang="0">
                <a:pos x="232359" y="268859"/>
              </a:cxn>
              <a:cxn ang="0">
                <a:pos x="232359" y="0"/>
              </a:cxn>
            </a:cxnLst>
            <a:rect l="0" t="0" r="r" b="b"/>
            <a:pathLst>
              <a:path w="232409" h="269240">
                <a:moveTo>
                  <a:pt x="232359" y="0"/>
                </a:moveTo>
                <a:lnTo>
                  <a:pt x="197053" y="0"/>
                </a:lnTo>
                <a:lnTo>
                  <a:pt x="38074" y="207378"/>
                </a:lnTo>
                <a:lnTo>
                  <a:pt x="38074" y="0"/>
                </a:lnTo>
                <a:lnTo>
                  <a:pt x="0" y="0"/>
                </a:lnTo>
                <a:lnTo>
                  <a:pt x="0" y="268859"/>
                </a:lnTo>
                <a:lnTo>
                  <a:pt x="35344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3" name="object 5"/>
          <p:cNvSpPr>
            <a:spLocks/>
          </p:cNvSpPr>
          <p:nvPr/>
        </p:nvSpPr>
        <p:spPr bwMode="auto">
          <a:xfrm>
            <a:off x="13231813" y="7321550"/>
            <a:ext cx="565150" cy="273050"/>
          </a:xfrm>
          <a:custGeom>
            <a:avLst/>
            <a:gdLst/>
            <a:ahLst/>
            <a:cxnLst>
              <a:cxn ang="0">
                <a:pos x="281876" y="268859"/>
              </a:cxn>
              <a:cxn ang="0">
                <a:pos x="251307" y="201587"/>
              </a:cxn>
              <a:cxn ang="0">
                <a:pos x="237363" y="170891"/>
              </a:cxn>
              <a:cxn ang="0">
                <a:pos x="198564" y="85496"/>
              </a:cxn>
              <a:cxn ang="0">
                <a:pos x="198564" y="170891"/>
              </a:cxn>
              <a:cxn ang="0">
                <a:pos x="82537" y="170891"/>
              </a:cxn>
              <a:cxn ang="0">
                <a:pos x="140512" y="39166"/>
              </a:cxn>
              <a:cxn ang="0">
                <a:pos x="198564" y="170891"/>
              </a:cxn>
              <a:cxn ang="0">
                <a:pos x="198564" y="85496"/>
              </a:cxn>
              <a:cxn ang="0">
                <a:pos x="177520" y="39166"/>
              </a:cxn>
              <a:cxn ang="0">
                <a:pos x="159727" y="0"/>
              </a:cxn>
              <a:cxn ang="0">
                <a:pos x="121754" y="0"/>
              </a:cxn>
              <a:cxn ang="0">
                <a:pos x="0" y="268859"/>
              </a:cxn>
              <a:cxn ang="0">
                <a:pos x="39522" y="268859"/>
              </a:cxn>
              <a:cxn ang="0">
                <a:pos x="69088" y="201587"/>
              </a:cxn>
              <a:cxn ang="0">
                <a:pos x="211950" y="201587"/>
              </a:cxn>
              <a:cxn ang="0">
                <a:pos x="241503" y="268859"/>
              </a:cxn>
              <a:cxn ang="0">
                <a:pos x="281876" y="268859"/>
              </a:cxn>
              <a:cxn ang="0">
                <a:pos x="564489" y="0"/>
              </a:cxn>
              <a:cxn ang="0">
                <a:pos x="375094" y="0"/>
              </a:cxn>
              <a:cxn ang="0">
                <a:pos x="370941" y="113322"/>
              </a:cxn>
              <a:cxn ang="0">
                <a:pos x="366814" y="167665"/>
              </a:cxn>
              <a:cxn ang="0">
                <a:pos x="358279" y="205981"/>
              </a:cxn>
              <a:cxn ang="0">
                <a:pos x="344068" y="228688"/>
              </a:cxn>
              <a:cxn ang="0">
                <a:pos x="322948" y="236169"/>
              </a:cxn>
              <a:cxn ang="0">
                <a:pos x="318630" y="236169"/>
              </a:cxn>
              <a:cxn ang="0">
                <a:pos x="315252" y="235826"/>
              </a:cxn>
              <a:cxn ang="0">
                <a:pos x="310616" y="234657"/>
              </a:cxn>
              <a:cxn ang="0">
                <a:pos x="307924" y="268859"/>
              </a:cxn>
              <a:cxn ang="0">
                <a:pos x="317169" y="271106"/>
              </a:cxn>
              <a:cxn ang="0">
                <a:pos x="324446" y="271894"/>
              </a:cxn>
              <a:cxn ang="0">
                <a:pos x="332117" y="271894"/>
              </a:cxn>
              <a:cxn ang="0">
                <a:pos x="387197" y="232041"/>
              </a:cxn>
              <a:cxn ang="0">
                <a:pos x="399719" y="182143"/>
              </a:cxn>
              <a:cxn ang="0">
                <a:pos x="405168" y="112153"/>
              </a:cxn>
              <a:cxn ang="0">
                <a:pos x="407835" y="33401"/>
              </a:cxn>
              <a:cxn ang="0">
                <a:pos x="526834" y="33401"/>
              </a:cxn>
              <a:cxn ang="0">
                <a:pos x="526834" y="268859"/>
              </a:cxn>
              <a:cxn ang="0">
                <a:pos x="564489" y="268859"/>
              </a:cxn>
              <a:cxn ang="0">
                <a:pos x="564489" y="0"/>
              </a:cxn>
            </a:cxnLst>
            <a:rect l="0" t="0" r="r" b="b"/>
            <a:pathLst>
              <a:path w="564515" h="272415">
                <a:moveTo>
                  <a:pt x="281876" y="268859"/>
                </a:moveTo>
                <a:lnTo>
                  <a:pt x="251307" y="201587"/>
                </a:lnTo>
                <a:lnTo>
                  <a:pt x="237363" y="170891"/>
                </a:lnTo>
                <a:lnTo>
                  <a:pt x="198564" y="85496"/>
                </a:lnTo>
                <a:lnTo>
                  <a:pt x="198564" y="170891"/>
                </a:lnTo>
                <a:lnTo>
                  <a:pt x="82537" y="170891"/>
                </a:lnTo>
                <a:lnTo>
                  <a:pt x="140512" y="39166"/>
                </a:lnTo>
                <a:lnTo>
                  <a:pt x="198564" y="170891"/>
                </a:lnTo>
                <a:lnTo>
                  <a:pt x="198564" y="85496"/>
                </a:lnTo>
                <a:lnTo>
                  <a:pt x="177520" y="39166"/>
                </a:lnTo>
                <a:lnTo>
                  <a:pt x="159727" y="0"/>
                </a:lnTo>
                <a:lnTo>
                  <a:pt x="121754" y="0"/>
                </a:lnTo>
                <a:lnTo>
                  <a:pt x="0" y="268859"/>
                </a:lnTo>
                <a:lnTo>
                  <a:pt x="39522" y="268859"/>
                </a:lnTo>
                <a:lnTo>
                  <a:pt x="69088" y="201587"/>
                </a:lnTo>
                <a:lnTo>
                  <a:pt x="211950" y="201587"/>
                </a:lnTo>
                <a:lnTo>
                  <a:pt x="241503" y="268859"/>
                </a:lnTo>
                <a:lnTo>
                  <a:pt x="281876" y="268859"/>
                </a:lnTo>
                <a:close/>
              </a:path>
              <a:path w="564515" h="272415">
                <a:moveTo>
                  <a:pt x="564489" y="0"/>
                </a:moveTo>
                <a:lnTo>
                  <a:pt x="375094" y="0"/>
                </a:lnTo>
                <a:lnTo>
                  <a:pt x="370941" y="113322"/>
                </a:lnTo>
                <a:lnTo>
                  <a:pt x="366814" y="167665"/>
                </a:lnTo>
                <a:lnTo>
                  <a:pt x="358279" y="205981"/>
                </a:lnTo>
                <a:lnTo>
                  <a:pt x="344068" y="228688"/>
                </a:lnTo>
                <a:lnTo>
                  <a:pt x="322948" y="236169"/>
                </a:lnTo>
                <a:lnTo>
                  <a:pt x="318630" y="236169"/>
                </a:lnTo>
                <a:lnTo>
                  <a:pt x="315252" y="235826"/>
                </a:lnTo>
                <a:lnTo>
                  <a:pt x="310616" y="234657"/>
                </a:lnTo>
                <a:lnTo>
                  <a:pt x="307924" y="268859"/>
                </a:lnTo>
                <a:lnTo>
                  <a:pt x="317169" y="271106"/>
                </a:lnTo>
                <a:lnTo>
                  <a:pt x="324446" y="271894"/>
                </a:lnTo>
                <a:lnTo>
                  <a:pt x="332117" y="271894"/>
                </a:lnTo>
                <a:lnTo>
                  <a:pt x="387197" y="232041"/>
                </a:lnTo>
                <a:lnTo>
                  <a:pt x="399719" y="182143"/>
                </a:lnTo>
                <a:lnTo>
                  <a:pt x="405168" y="112153"/>
                </a:lnTo>
                <a:lnTo>
                  <a:pt x="407835" y="33401"/>
                </a:lnTo>
                <a:lnTo>
                  <a:pt x="526834" y="33401"/>
                </a:lnTo>
                <a:lnTo>
                  <a:pt x="526834" y="268859"/>
                </a:lnTo>
                <a:lnTo>
                  <a:pt x="564489" y="268859"/>
                </a:lnTo>
                <a:lnTo>
                  <a:pt x="564489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4" name="object 6"/>
          <p:cNvSpPr>
            <a:spLocks/>
          </p:cNvSpPr>
          <p:nvPr/>
        </p:nvSpPr>
        <p:spPr bwMode="auto">
          <a:xfrm>
            <a:off x="13895388" y="7321550"/>
            <a:ext cx="217487" cy="269875"/>
          </a:xfrm>
          <a:custGeom>
            <a:avLst/>
            <a:gdLst/>
            <a:ahLst/>
            <a:cxnLst>
              <a:cxn ang="0">
                <a:pos x="38049" y="0"/>
              </a:cxn>
              <a:cxn ang="0">
                <a:pos x="0" y="0"/>
              </a:cxn>
              <a:cxn ang="0">
                <a:pos x="0" y="268846"/>
              </a:cxn>
              <a:cxn ang="0">
                <a:pos x="110972" y="268846"/>
              </a:cxn>
              <a:cxn ang="0">
                <a:pos x="155897" y="263117"/>
              </a:cxn>
              <a:cxn ang="0">
                <a:pos x="189190" y="246046"/>
              </a:cxn>
              <a:cxn ang="0">
                <a:pos x="194705" y="238518"/>
              </a:cxn>
              <a:cxn ang="0">
                <a:pos x="38049" y="238518"/>
              </a:cxn>
              <a:cxn ang="0">
                <a:pos x="38049" y="124015"/>
              </a:cxn>
              <a:cxn ang="0">
                <a:pos x="197747" y="124015"/>
              </a:cxn>
              <a:cxn ang="0">
                <a:pos x="191338" y="115123"/>
              </a:cxn>
              <a:cxn ang="0">
                <a:pos x="160263" y="99098"/>
              </a:cxn>
              <a:cxn ang="0">
                <a:pos x="117906" y="93725"/>
              </a:cxn>
              <a:cxn ang="0">
                <a:pos x="38049" y="93725"/>
              </a:cxn>
              <a:cxn ang="0">
                <a:pos x="38049" y="0"/>
              </a:cxn>
              <a:cxn ang="0">
                <a:pos x="197747" y="124015"/>
              </a:cxn>
              <a:cxn ang="0">
                <a:pos x="109410" y="124015"/>
              </a:cxn>
              <a:cxn ang="0">
                <a:pos x="139192" y="127311"/>
              </a:cxn>
              <a:cxn ang="0">
                <a:pos x="160855" y="137417"/>
              </a:cxn>
              <a:cxn ang="0">
                <a:pos x="174082" y="154662"/>
              </a:cxn>
              <a:cxn ang="0">
                <a:pos x="178562" y="179374"/>
              </a:cxn>
              <a:cxn ang="0">
                <a:pos x="174025" y="204962"/>
              </a:cxn>
              <a:cxn ang="0">
                <a:pos x="160702" y="223477"/>
              </a:cxn>
              <a:cxn ang="0">
                <a:pos x="139021" y="234726"/>
              </a:cxn>
              <a:cxn ang="0">
                <a:pos x="109410" y="238518"/>
              </a:cxn>
              <a:cxn ang="0">
                <a:pos x="194705" y="238518"/>
              </a:cxn>
              <a:cxn ang="0">
                <a:pos x="209879" y="217807"/>
              </a:cxn>
              <a:cxn ang="0">
                <a:pos x="216992" y="178574"/>
              </a:cxn>
              <a:cxn ang="0">
                <a:pos x="210468" y="141662"/>
              </a:cxn>
              <a:cxn ang="0">
                <a:pos x="197747" y="124015"/>
              </a:cxn>
            </a:cxnLst>
            <a:rect l="0" t="0" r="r" b="b"/>
            <a:pathLst>
              <a:path w="217169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0972" y="268846"/>
                </a:lnTo>
                <a:lnTo>
                  <a:pt x="155897" y="263117"/>
                </a:lnTo>
                <a:lnTo>
                  <a:pt x="189190" y="246046"/>
                </a:lnTo>
                <a:lnTo>
                  <a:pt x="194705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747" y="124015"/>
                </a:lnTo>
                <a:lnTo>
                  <a:pt x="191338" y="115123"/>
                </a:lnTo>
                <a:lnTo>
                  <a:pt x="160263" y="99098"/>
                </a:lnTo>
                <a:lnTo>
                  <a:pt x="117906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17169" h="269240">
                <a:moveTo>
                  <a:pt x="197747" y="124015"/>
                </a:moveTo>
                <a:lnTo>
                  <a:pt x="109410" y="124015"/>
                </a:lnTo>
                <a:lnTo>
                  <a:pt x="139192" y="127311"/>
                </a:lnTo>
                <a:lnTo>
                  <a:pt x="160855" y="137417"/>
                </a:lnTo>
                <a:lnTo>
                  <a:pt x="174082" y="154662"/>
                </a:lnTo>
                <a:lnTo>
                  <a:pt x="178562" y="179374"/>
                </a:lnTo>
                <a:lnTo>
                  <a:pt x="174025" y="204962"/>
                </a:lnTo>
                <a:lnTo>
                  <a:pt x="160702" y="223477"/>
                </a:lnTo>
                <a:lnTo>
                  <a:pt x="139021" y="234726"/>
                </a:lnTo>
                <a:lnTo>
                  <a:pt x="109410" y="238518"/>
                </a:lnTo>
                <a:lnTo>
                  <a:pt x="194705" y="238518"/>
                </a:lnTo>
                <a:lnTo>
                  <a:pt x="209879" y="217807"/>
                </a:lnTo>
                <a:lnTo>
                  <a:pt x="216992" y="178574"/>
                </a:lnTo>
                <a:lnTo>
                  <a:pt x="210468" y="141662"/>
                </a:lnTo>
                <a:lnTo>
                  <a:pt x="197747" y="124015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5" name="object 7"/>
          <p:cNvSpPr>
            <a:spLocks/>
          </p:cNvSpPr>
          <p:nvPr/>
        </p:nvSpPr>
        <p:spPr bwMode="auto">
          <a:xfrm>
            <a:off x="14184313" y="7470775"/>
            <a:ext cx="39687" cy="120650"/>
          </a:xfrm>
          <a:custGeom>
            <a:avLst/>
            <a:gdLst/>
            <a:ahLst/>
            <a:cxnLst>
              <a:cxn ang="0">
                <a:pos x="0" y="120650"/>
              </a:cxn>
              <a:cxn ang="0">
                <a:pos x="38455" y="120650"/>
              </a:cxn>
              <a:cxn ang="0">
                <a:pos x="38455" y="0"/>
              </a:cxn>
              <a:cxn ang="0">
                <a:pos x="0" y="0"/>
              </a:cxn>
              <a:cxn ang="0">
                <a:pos x="0" y="120650"/>
              </a:cxn>
            </a:cxnLst>
            <a:rect l="0" t="0" r="r" b="b"/>
            <a:pathLst>
              <a:path w="38734" h="120650">
                <a:moveTo>
                  <a:pt x="0" y="120650"/>
                </a:moveTo>
                <a:lnTo>
                  <a:pt x="38455" y="120650"/>
                </a:lnTo>
                <a:lnTo>
                  <a:pt x="38455" y="0"/>
                </a:lnTo>
                <a:lnTo>
                  <a:pt x="0" y="0"/>
                </a:lnTo>
                <a:lnTo>
                  <a:pt x="0" y="12065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6" name="object 8"/>
          <p:cNvSpPr>
            <a:spLocks/>
          </p:cNvSpPr>
          <p:nvPr/>
        </p:nvSpPr>
        <p:spPr bwMode="auto">
          <a:xfrm>
            <a:off x="14184313" y="7321550"/>
            <a:ext cx="231775" cy="269875"/>
          </a:xfrm>
          <a:custGeom>
            <a:avLst/>
            <a:gdLst/>
            <a:ahLst/>
            <a:cxnLst>
              <a:cxn ang="0">
                <a:pos x="231241" y="0"/>
              </a:cxn>
              <a:cxn ang="0">
                <a:pos x="192824" y="0"/>
              </a:cxn>
              <a:cxn ang="0">
                <a:pos x="192824" y="115570"/>
              </a:cxn>
              <a:cxn ang="0">
                <a:pos x="38455" y="115570"/>
              </a:cxn>
              <a:cxn ang="0">
                <a:pos x="38455" y="0"/>
              </a:cxn>
              <a:cxn ang="0">
                <a:pos x="0" y="0"/>
              </a:cxn>
              <a:cxn ang="0">
                <a:pos x="0" y="115570"/>
              </a:cxn>
              <a:cxn ang="0">
                <a:pos x="0" y="148590"/>
              </a:cxn>
              <a:cxn ang="0">
                <a:pos x="192824" y="148590"/>
              </a:cxn>
              <a:cxn ang="0">
                <a:pos x="192824" y="269240"/>
              </a:cxn>
              <a:cxn ang="0">
                <a:pos x="231241" y="269240"/>
              </a:cxn>
              <a:cxn ang="0">
                <a:pos x="231241" y="148590"/>
              </a:cxn>
              <a:cxn ang="0">
                <a:pos x="231241" y="115570"/>
              </a:cxn>
              <a:cxn ang="0">
                <a:pos x="231241" y="0"/>
              </a:cxn>
            </a:cxnLst>
            <a:rect l="0" t="0" r="r" b="b"/>
            <a:pathLst>
              <a:path w="231775" h="269240">
                <a:moveTo>
                  <a:pt x="231241" y="0"/>
                </a:moveTo>
                <a:lnTo>
                  <a:pt x="192824" y="0"/>
                </a:lnTo>
                <a:lnTo>
                  <a:pt x="192824" y="115570"/>
                </a:lnTo>
                <a:lnTo>
                  <a:pt x="38455" y="115570"/>
                </a:lnTo>
                <a:lnTo>
                  <a:pt x="38455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824" y="148590"/>
                </a:lnTo>
                <a:lnTo>
                  <a:pt x="192824" y="269240"/>
                </a:lnTo>
                <a:lnTo>
                  <a:pt x="231241" y="269240"/>
                </a:lnTo>
                <a:lnTo>
                  <a:pt x="231241" y="148590"/>
                </a:lnTo>
                <a:lnTo>
                  <a:pt x="231241" y="115570"/>
                </a:lnTo>
                <a:lnTo>
                  <a:pt x="231241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7" name="object 9"/>
          <p:cNvSpPr>
            <a:spLocks/>
          </p:cNvSpPr>
          <p:nvPr/>
        </p:nvSpPr>
        <p:spPr bwMode="auto">
          <a:xfrm>
            <a:off x="14514513" y="7321550"/>
            <a:ext cx="298450" cy="269875"/>
          </a:xfrm>
          <a:custGeom>
            <a:avLst/>
            <a:gdLst/>
            <a:ahLst/>
            <a:cxnLst>
              <a:cxn ang="0">
                <a:pos x="38049" y="0"/>
              </a:cxn>
              <a:cxn ang="0">
                <a:pos x="0" y="0"/>
              </a:cxn>
              <a:cxn ang="0">
                <a:pos x="0" y="268846"/>
              </a:cxn>
              <a:cxn ang="0">
                <a:pos x="111048" y="268846"/>
              </a:cxn>
              <a:cxn ang="0">
                <a:pos x="155967" y="263117"/>
              </a:cxn>
              <a:cxn ang="0">
                <a:pos x="189247" y="246046"/>
              </a:cxn>
              <a:cxn ang="0">
                <a:pos x="194759" y="238518"/>
              </a:cxn>
              <a:cxn ang="0">
                <a:pos x="38049" y="238518"/>
              </a:cxn>
              <a:cxn ang="0">
                <a:pos x="38049" y="124015"/>
              </a:cxn>
              <a:cxn ang="0">
                <a:pos x="197809" y="124015"/>
              </a:cxn>
              <a:cxn ang="0">
                <a:pos x="191406" y="115123"/>
              </a:cxn>
              <a:cxn ang="0">
                <a:pos x="160339" y="99098"/>
              </a:cxn>
              <a:cxn ang="0">
                <a:pos x="117957" y="93725"/>
              </a:cxn>
              <a:cxn ang="0">
                <a:pos x="38049" y="93725"/>
              </a:cxn>
              <a:cxn ang="0">
                <a:pos x="38049" y="0"/>
              </a:cxn>
              <a:cxn ang="0">
                <a:pos x="197809" y="124015"/>
              </a:cxn>
              <a:cxn ang="0">
                <a:pos x="109473" y="124015"/>
              </a:cxn>
              <a:cxn ang="0">
                <a:pos x="139260" y="127311"/>
              </a:cxn>
              <a:cxn ang="0">
                <a:pos x="160931" y="137417"/>
              </a:cxn>
              <a:cxn ang="0">
                <a:pos x="174167" y="154662"/>
              </a:cxn>
              <a:cxn ang="0">
                <a:pos x="178650" y="179374"/>
              </a:cxn>
              <a:cxn ang="0">
                <a:pos x="174110" y="204962"/>
              </a:cxn>
              <a:cxn ang="0">
                <a:pos x="160778" y="223477"/>
              </a:cxn>
              <a:cxn ang="0">
                <a:pos x="139088" y="234726"/>
              </a:cxn>
              <a:cxn ang="0">
                <a:pos x="109473" y="238518"/>
              </a:cxn>
              <a:cxn ang="0">
                <a:pos x="194759" y="238518"/>
              </a:cxn>
              <a:cxn ang="0">
                <a:pos x="209923" y="217807"/>
              </a:cxn>
              <a:cxn ang="0">
                <a:pos x="217030" y="178574"/>
              </a:cxn>
              <a:cxn ang="0">
                <a:pos x="210517" y="141662"/>
              </a:cxn>
              <a:cxn ang="0">
                <a:pos x="197809" y="124015"/>
              </a:cxn>
              <a:cxn ang="0">
                <a:pos x="297662" y="0"/>
              </a:cxn>
              <a:cxn ang="0">
                <a:pos x="259651" y="0"/>
              </a:cxn>
              <a:cxn ang="0">
                <a:pos x="259651" y="268833"/>
              </a:cxn>
              <a:cxn ang="0">
                <a:pos x="297662" y="268833"/>
              </a:cxn>
              <a:cxn ang="0">
                <a:pos x="297662" y="0"/>
              </a:cxn>
            </a:cxnLst>
            <a:rect l="0" t="0" r="r" b="b"/>
            <a:pathLst>
              <a:path w="297815" h="269240">
                <a:moveTo>
                  <a:pt x="38049" y="0"/>
                </a:moveTo>
                <a:lnTo>
                  <a:pt x="0" y="0"/>
                </a:lnTo>
                <a:lnTo>
                  <a:pt x="0" y="268846"/>
                </a:lnTo>
                <a:lnTo>
                  <a:pt x="111048" y="268846"/>
                </a:lnTo>
                <a:lnTo>
                  <a:pt x="155967" y="263117"/>
                </a:lnTo>
                <a:lnTo>
                  <a:pt x="189247" y="246046"/>
                </a:lnTo>
                <a:lnTo>
                  <a:pt x="194759" y="238518"/>
                </a:lnTo>
                <a:lnTo>
                  <a:pt x="38049" y="238518"/>
                </a:lnTo>
                <a:lnTo>
                  <a:pt x="38049" y="124015"/>
                </a:lnTo>
                <a:lnTo>
                  <a:pt x="197809" y="124015"/>
                </a:lnTo>
                <a:lnTo>
                  <a:pt x="191406" y="115123"/>
                </a:lnTo>
                <a:lnTo>
                  <a:pt x="160339" y="99098"/>
                </a:lnTo>
                <a:lnTo>
                  <a:pt x="117957" y="93725"/>
                </a:lnTo>
                <a:lnTo>
                  <a:pt x="38049" y="93725"/>
                </a:lnTo>
                <a:lnTo>
                  <a:pt x="38049" y="0"/>
                </a:lnTo>
                <a:close/>
              </a:path>
              <a:path w="297815" h="269240">
                <a:moveTo>
                  <a:pt x="197809" y="124015"/>
                </a:moveTo>
                <a:lnTo>
                  <a:pt x="109473" y="124015"/>
                </a:lnTo>
                <a:lnTo>
                  <a:pt x="139260" y="127311"/>
                </a:lnTo>
                <a:lnTo>
                  <a:pt x="160931" y="137417"/>
                </a:lnTo>
                <a:lnTo>
                  <a:pt x="174167" y="154662"/>
                </a:lnTo>
                <a:lnTo>
                  <a:pt x="178650" y="179374"/>
                </a:lnTo>
                <a:lnTo>
                  <a:pt x="174110" y="204962"/>
                </a:lnTo>
                <a:lnTo>
                  <a:pt x="160778" y="223477"/>
                </a:lnTo>
                <a:lnTo>
                  <a:pt x="139088" y="234726"/>
                </a:lnTo>
                <a:lnTo>
                  <a:pt x="109473" y="238518"/>
                </a:lnTo>
                <a:lnTo>
                  <a:pt x="194759" y="238518"/>
                </a:lnTo>
                <a:lnTo>
                  <a:pt x="209923" y="217807"/>
                </a:lnTo>
                <a:lnTo>
                  <a:pt x="217030" y="178574"/>
                </a:lnTo>
                <a:lnTo>
                  <a:pt x="210517" y="141662"/>
                </a:lnTo>
                <a:lnTo>
                  <a:pt x="197809" y="124015"/>
                </a:lnTo>
                <a:close/>
              </a:path>
              <a:path w="297815" h="269240">
                <a:moveTo>
                  <a:pt x="297662" y="0"/>
                </a:moveTo>
                <a:lnTo>
                  <a:pt x="259651" y="0"/>
                </a:lnTo>
                <a:lnTo>
                  <a:pt x="259651" y="268833"/>
                </a:lnTo>
                <a:lnTo>
                  <a:pt x="297662" y="268833"/>
                </a:lnTo>
                <a:lnTo>
                  <a:pt x="297662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8" name="object 10"/>
          <p:cNvSpPr>
            <a:spLocks/>
          </p:cNvSpPr>
          <p:nvPr/>
        </p:nvSpPr>
        <p:spPr bwMode="auto">
          <a:xfrm>
            <a:off x="14911388" y="7321550"/>
            <a:ext cx="233362" cy="269875"/>
          </a:xfrm>
          <a:custGeom>
            <a:avLst/>
            <a:gdLst/>
            <a:ahLst/>
            <a:cxnLst>
              <a:cxn ang="0">
                <a:pos x="232359" y="0"/>
              </a:cxn>
              <a:cxn ang="0">
                <a:pos x="196977" y="0"/>
              </a:cxn>
              <a:cxn ang="0">
                <a:pos x="37998" y="207378"/>
              </a:cxn>
              <a:cxn ang="0">
                <a:pos x="37998" y="0"/>
              </a:cxn>
              <a:cxn ang="0">
                <a:pos x="0" y="0"/>
              </a:cxn>
              <a:cxn ang="0">
                <a:pos x="0" y="268859"/>
              </a:cxn>
              <a:cxn ang="0">
                <a:pos x="35306" y="268859"/>
              </a:cxn>
              <a:cxn ang="0">
                <a:pos x="194678" y="61836"/>
              </a:cxn>
              <a:cxn ang="0">
                <a:pos x="194678" y="268859"/>
              </a:cxn>
              <a:cxn ang="0">
                <a:pos x="232359" y="268859"/>
              </a:cxn>
              <a:cxn ang="0">
                <a:pos x="232359" y="0"/>
              </a:cxn>
            </a:cxnLst>
            <a:rect l="0" t="0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78"/>
                </a:lnTo>
                <a:lnTo>
                  <a:pt x="37998" y="0"/>
                </a:lnTo>
                <a:lnTo>
                  <a:pt x="0" y="0"/>
                </a:lnTo>
                <a:lnTo>
                  <a:pt x="0" y="268859"/>
                </a:lnTo>
                <a:lnTo>
                  <a:pt x="35306" y="268859"/>
                </a:lnTo>
                <a:lnTo>
                  <a:pt x="194678" y="61836"/>
                </a:lnTo>
                <a:lnTo>
                  <a:pt x="194678" y="268859"/>
                </a:lnTo>
                <a:lnTo>
                  <a:pt x="232359" y="268859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9" name="object 11"/>
          <p:cNvSpPr>
            <a:spLocks/>
          </p:cNvSpPr>
          <p:nvPr/>
        </p:nvSpPr>
        <p:spPr bwMode="auto">
          <a:xfrm>
            <a:off x="11949113" y="7708900"/>
            <a:ext cx="320675" cy="288925"/>
          </a:xfrm>
          <a:custGeom>
            <a:avLst/>
            <a:gdLst/>
            <a:ahLst/>
            <a:cxnLst>
              <a:cxn ang="0">
                <a:pos x="178600" y="0"/>
              </a:cxn>
              <a:cxn ang="0">
                <a:pos x="142874" y="0"/>
              </a:cxn>
              <a:cxn ang="0">
                <a:pos x="142874" y="27228"/>
              </a:cxn>
              <a:cxn ang="0">
                <a:pos x="93220" y="33874"/>
              </a:cxn>
              <a:cxn ang="0">
                <a:pos x="53437" y="49347"/>
              </a:cxn>
              <a:cxn ang="0">
                <a:pos x="24195" y="73170"/>
              </a:cxn>
              <a:cxn ang="0">
                <a:pos x="6160" y="104865"/>
              </a:cxn>
              <a:cxn ang="0">
                <a:pos x="0" y="143954"/>
              </a:cxn>
              <a:cxn ang="0">
                <a:pos x="9581" y="191472"/>
              </a:cxn>
              <a:cxn ang="0">
                <a:pos x="37457" y="227364"/>
              </a:cxn>
              <a:cxn ang="0">
                <a:pos x="82322" y="250660"/>
              </a:cxn>
              <a:cxn ang="0">
                <a:pos x="142874" y="260388"/>
              </a:cxn>
              <a:cxn ang="0">
                <a:pos x="142874" y="288785"/>
              </a:cxn>
              <a:cxn ang="0">
                <a:pos x="178600" y="288785"/>
              </a:cxn>
              <a:cxn ang="0">
                <a:pos x="178600" y="260388"/>
              </a:cxn>
              <a:cxn ang="0">
                <a:pos x="228230" y="253903"/>
              </a:cxn>
              <a:cxn ang="0">
                <a:pos x="267919" y="238525"/>
              </a:cxn>
              <a:cxn ang="0">
                <a:pos x="277867" y="230403"/>
              </a:cxn>
              <a:cxn ang="0">
                <a:pos x="142874" y="230403"/>
              </a:cxn>
              <a:cxn ang="0">
                <a:pos x="98176" y="222589"/>
              </a:cxn>
              <a:cxn ang="0">
                <a:pos x="64995" y="205495"/>
              </a:cxn>
              <a:cxn ang="0">
                <a:pos x="44344" y="179243"/>
              </a:cxn>
              <a:cxn ang="0">
                <a:pos x="37236" y="143954"/>
              </a:cxn>
              <a:cxn ang="0">
                <a:pos x="44128" y="108709"/>
              </a:cxn>
              <a:cxn ang="0">
                <a:pos x="64419" y="82484"/>
              </a:cxn>
              <a:cxn ang="0">
                <a:pos x="97527" y="65392"/>
              </a:cxn>
              <a:cxn ang="0">
                <a:pos x="142874" y="57543"/>
              </a:cxn>
              <a:cxn ang="0">
                <a:pos x="278233" y="57543"/>
              </a:cxn>
              <a:cxn ang="0">
                <a:pos x="238948" y="36992"/>
              </a:cxn>
              <a:cxn ang="0">
                <a:pos x="178600" y="27228"/>
              </a:cxn>
              <a:cxn ang="0">
                <a:pos x="178600" y="0"/>
              </a:cxn>
              <a:cxn ang="0">
                <a:pos x="178600" y="57543"/>
              </a:cxn>
              <a:cxn ang="0">
                <a:pos x="142874" y="57543"/>
              </a:cxn>
              <a:cxn ang="0">
                <a:pos x="142874" y="230403"/>
              </a:cxn>
              <a:cxn ang="0">
                <a:pos x="178600" y="230403"/>
              </a:cxn>
              <a:cxn ang="0">
                <a:pos x="178600" y="57543"/>
              </a:cxn>
              <a:cxn ang="0">
                <a:pos x="278233" y="57543"/>
              </a:cxn>
              <a:cxn ang="0">
                <a:pos x="178600" y="57543"/>
              </a:cxn>
              <a:cxn ang="0">
                <a:pos x="223452" y="65273"/>
              </a:cxn>
              <a:cxn ang="0">
                <a:pos x="256611" y="82432"/>
              </a:cxn>
              <a:cxn ang="0">
                <a:pos x="277171" y="108664"/>
              </a:cxn>
              <a:cxn ang="0">
                <a:pos x="284225" y="143611"/>
              </a:cxn>
              <a:cxn ang="0">
                <a:pos x="277335" y="178959"/>
              </a:cxn>
              <a:cxn ang="0">
                <a:pos x="257049" y="205328"/>
              </a:cxn>
              <a:cxn ang="0">
                <a:pos x="223945" y="222537"/>
              </a:cxn>
              <a:cxn ang="0">
                <a:pos x="178600" y="230403"/>
              </a:cxn>
              <a:cxn ang="0">
                <a:pos x="277867" y="230403"/>
              </a:cxn>
              <a:cxn ang="0">
                <a:pos x="297044" y="214746"/>
              </a:cxn>
              <a:cxn ang="0">
                <a:pos x="314977" y="183059"/>
              </a:cxn>
              <a:cxn ang="0">
                <a:pos x="321094" y="143954"/>
              </a:cxn>
              <a:cxn ang="0">
                <a:pos x="311523" y="96407"/>
              </a:cxn>
              <a:cxn ang="0">
                <a:pos x="283698" y="60402"/>
              </a:cxn>
              <a:cxn ang="0">
                <a:pos x="278233" y="57543"/>
              </a:cxn>
            </a:cxnLst>
            <a:rect l="0" t="0" r="r" b="b"/>
            <a:pathLst>
              <a:path w="321309" h="288925">
                <a:moveTo>
                  <a:pt x="178600" y="0"/>
                </a:moveTo>
                <a:lnTo>
                  <a:pt x="142874" y="0"/>
                </a:lnTo>
                <a:lnTo>
                  <a:pt x="142874" y="27228"/>
                </a:lnTo>
                <a:lnTo>
                  <a:pt x="93220" y="33874"/>
                </a:lnTo>
                <a:lnTo>
                  <a:pt x="53437" y="49347"/>
                </a:lnTo>
                <a:lnTo>
                  <a:pt x="24195" y="73170"/>
                </a:lnTo>
                <a:lnTo>
                  <a:pt x="6160" y="104865"/>
                </a:lnTo>
                <a:lnTo>
                  <a:pt x="0" y="143954"/>
                </a:lnTo>
                <a:lnTo>
                  <a:pt x="9581" y="191472"/>
                </a:lnTo>
                <a:lnTo>
                  <a:pt x="37457" y="227364"/>
                </a:lnTo>
                <a:lnTo>
                  <a:pt x="82322" y="250660"/>
                </a:lnTo>
                <a:lnTo>
                  <a:pt x="142874" y="260388"/>
                </a:lnTo>
                <a:lnTo>
                  <a:pt x="142874" y="288785"/>
                </a:lnTo>
                <a:lnTo>
                  <a:pt x="178600" y="288785"/>
                </a:lnTo>
                <a:lnTo>
                  <a:pt x="178600" y="260388"/>
                </a:lnTo>
                <a:lnTo>
                  <a:pt x="228230" y="253903"/>
                </a:lnTo>
                <a:lnTo>
                  <a:pt x="267919" y="238525"/>
                </a:lnTo>
                <a:lnTo>
                  <a:pt x="277867" y="230403"/>
                </a:lnTo>
                <a:lnTo>
                  <a:pt x="142874" y="230403"/>
                </a:lnTo>
                <a:lnTo>
                  <a:pt x="98176" y="222589"/>
                </a:lnTo>
                <a:lnTo>
                  <a:pt x="64995" y="205495"/>
                </a:lnTo>
                <a:lnTo>
                  <a:pt x="44344" y="179243"/>
                </a:lnTo>
                <a:lnTo>
                  <a:pt x="37236" y="143954"/>
                </a:lnTo>
                <a:lnTo>
                  <a:pt x="44128" y="108709"/>
                </a:lnTo>
                <a:lnTo>
                  <a:pt x="64419" y="82484"/>
                </a:lnTo>
                <a:lnTo>
                  <a:pt x="97527" y="65392"/>
                </a:lnTo>
                <a:lnTo>
                  <a:pt x="142874" y="57543"/>
                </a:lnTo>
                <a:lnTo>
                  <a:pt x="278233" y="57543"/>
                </a:lnTo>
                <a:lnTo>
                  <a:pt x="238948" y="36992"/>
                </a:lnTo>
                <a:lnTo>
                  <a:pt x="178600" y="27228"/>
                </a:lnTo>
                <a:lnTo>
                  <a:pt x="178600" y="0"/>
                </a:lnTo>
                <a:close/>
              </a:path>
              <a:path w="321309" h="288925">
                <a:moveTo>
                  <a:pt x="178600" y="57543"/>
                </a:moveTo>
                <a:lnTo>
                  <a:pt x="142874" y="57543"/>
                </a:lnTo>
                <a:lnTo>
                  <a:pt x="142874" y="230403"/>
                </a:lnTo>
                <a:lnTo>
                  <a:pt x="178600" y="230403"/>
                </a:lnTo>
                <a:lnTo>
                  <a:pt x="178600" y="57543"/>
                </a:lnTo>
                <a:close/>
              </a:path>
              <a:path w="321309" h="288925">
                <a:moveTo>
                  <a:pt x="278233" y="57543"/>
                </a:moveTo>
                <a:lnTo>
                  <a:pt x="178600" y="57543"/>
                </a:lnTo>
                <a:lnTo>
                  <a:pt x="223452" y="65273"/>
                </a:lnTo>
                <a:lnTo>
                  <a:pt x="256611" y="82432"/>
                </a:lnTo>
                <a:lnTo>
                  <a:pt x="277171" y="108664"/>
                </a:lnTo>
                <a:lnTo>
                  <a:pt x="284225" y="143611"/>
                </a:lnTo>
                <a:lnTo>
                  <a:pt x="277335" y="178959"/>
                </a:lnTo>
                <a:lnTo>
                  <a:pt x="257049" y="205328"/>
                </a:lnTo>
                <a:lnTo>
                  <a:pt x="223945" y="222537"/>
                </a:lnTo>
                <a:lnTo>
                  <a:pt x="178600" y="230403"/>
                </a:lnTo>
                <a:lnTo>
                  <a:pt x="277867" y="230403"/>
                </a:lnTo>
                <a:lnTo>
                  <a:pt x="297044" y="214746"/>
                </a:lnTo>
                <a:lnTo>
                  <a:pt x="314977" y="183059"/>
                </a:lnTo>
                <a:lnTo>
                  <a:pt x="321094" y="143954"/>
                </a:lnTo>
                <a:lnTo>
                  <a:pt x="311523" y="96407"/>
                </a:lnTo>
                <a:lnTo>
                  <a:pt x="283698" y="60402"/>
                </a:lnTo>
                <a:lnTo>
                  <a:pt x="278233" y="57543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0" name="object 12"/>
          <p:cNvSpPr>
            <a:spLocks/>
          </p:cNvSpPr>
          <p:nvPr/>
        </p:nvSpPr>
        <p:spPr bwMode="auto">
          <a:xfrm>
            <a:off x="12322175" y="7716838"/>
            <a:ext cx="285750" cy="274637"/>
          </a:xfrm>
          <a:custGeom>
            <a:avLst/>
            <a:gdLst/>
            <a:ahLst/>
            <a:cxnLst>
              <a:cxn ang="0">
                <a:pos x="143281" y="0"/>
              </a:cxn>
              <a:cxn ang="0">
                <a:pos x="96676" y="6735"/>
              </a:cxn>
              <a:cxn ang="0">
                <a:pos x="57179" y="25705"/>
              </a:cxn>
              <a:cxn ang="0">
                <a:pos x="26656" y="55050"/>
              </a:cxn>
              <a:cxn ang="0">
                <a:pos x="6975" y="92914"/>
              </a:cxn>
              <a:cxn ang="0">
                <a:pos x="0" y="137439"/>
              </a:cxn>
              <a:cxn ang="0">
                <a:pos x="6975" y="181973"/>
              </a:cxn>
              <a:cxn ang="0">
                <a:pos x="26656" y="219859"/>
              </a:cxn>
              <a:cxn ang="0">
                <a:pos x="57179" y="249231"/>
              </a:cxn>
              <a:cxn ang="0">
                <a:pos x="96676" y="268222"/>
              </a:cxn>
              <a:cxn ang="0">
                <a:pos x="143281" y="274967"/>
              </a:cxn>
              <a:cxn ang="0">
                <a:pos x="189521" y="268266"/>
              </a:cxn>
              <a:cxn ang="0">
                <a:pos x="228788" y="249362"/>
              </a:cxn>
              <a:cxn ang="0">
                <a:pos x="237690" y="240779"/>
              </a:cxn>
              <a:cxn ang="0">
                <a:pos x="143281" y="240779"/>
              </a:cxn>
              <a:cxn ang="0">
                <a:pos x="101470" y="233003"/>
              </a:cxn>
              <a:cxn ang="0">
                <a:pos x="68252" y="211431"/>
              </a:cxn>
              <a:cxn ang="0">
                <a:pos x="46337" y="178698"/>
              </a:cxn>
              <a:cxn ang="0">
                <a:pos x="38430" y="137439"/>
              </a:cxn>
              <a:cxn ang="0">
                <a:pos x="46337" y="96208"/>
              </a:cxn>
              <a:cxn ang="0">
                <a:pos x="68252" y="63499"/>
              </a:cxn>
              <a:cxn ang="0">
                <a:pos x="101470" y="41945"/>
              </a:cxn>
              <a:cxn ang="0">
                <a:pos x="143281" y="34175"/>
              </a:cxn>
              <a:cxn ang="0">
                <a:pos x="237678" y="34175"/>
              </a:cxn>
              <a:cxn ang="0">
                <a:pos x="228788" y="25606"/>
              </a:cxn>
              <a:cxn ang="0">
                <a:pos x="189521" y="6702"/>
              </a:cxn>
              <a:cxn ang="0">
                <a:pos x="143281" y="0"/>
              </a:cxn>
              <a:cxn ang="0">
                <a:pos x="237678" y="34175"/>
              </a:cxn>
              <a:cxn ang="0">
                <a:pos x="143281" y="34175"/>
              </a:cxn>
              <a:cxn ang="0">
                <a:pos x="184653" y="41945"/>
              </a:cxn>
              <a:cxn ang="0">
                <a:pos x="217635" y="63499"/>
              </a:cxn>
              <a:cxn ang="0">
                <a:pos x="239455" y="96208"/>
              </a:cxn>
              <a:cxn ang="0">
                <a:pos x="247345" y="137439"/>
              </a:cxn>
              <a:cxn ang="0">
                <a:pos x="239455" y="178698"/>
              </a:cxn>
              <a:cxn ang="0">
                <a:pos x="217635" y="211431"/>
              </a:cxn>
              <a:cxn ang="0">
                <a:pos x="184653" y="233003"/>
              </a:cxn>
              <a:cxn ang="0">
                <a:pos x="143281" y="240779"/>
              </a:cxn>
              <a:cxn ang="0">
                <a:pos x="237690" y="240779"/>
              </a:cxn>
              <a:cxn ang="0">
                <a:pos x="259183" y="220057"/>
              </a:cxn>
              <a:cxn ang="0">
                <a:pos x="278811" y="182149"/>
              </a:cxn>
              <a:cxn ang="0">
                <a:pos x="285775" y="137439"/>
              </a:cxn>
              <a:cxn ang="0">
                <a:pos x="278811" y="92782"/>
              </a:cxn>
              <a:cxn ang="0">
                <a:pos x="259183" y="54902"/>
              </a:cxn>
              <a:cxn ang="0">
                <a:pos x="237678" y="34175"/>
              </a:cxn>
            </a:cxnLst>
            <a:rect l="0" t="0" r="r" b="b"/>
            <a:pathLst>
              <a:path w="286384" h="275590">
                <a:moveTo>
                  <a:pt x="143281" y="0"/>
                </a:moveTo>
                <a:lnTo>
                  <a:pt x="96676" y="6735"/>
                </a:lnTo>
                <a:lnTo>
                  <a:pt x="57179" y="25705"/>
                </a:lnTo>
                <a:lnTo>
                  <a:pt x="26656" y="55050"/>
                </a:lnTo>
                <a:lnTo>
                  <a:pt x="6975" y="92914"/>
                </a:lnTo>
                <a:lnTo>
                  <a:pt x="0" y="137439"/>
                </a:lnTo>
                <a:lnTo>
                  <a:pt x="6975" y="181973"/>
                </a:lnTo>
                <a:lnTo>
                  <a:pt x="26656" y="219859"/>
                </a:lnTo>
                <a:lnTo>
                  <a:pt x="57179" y="249231"/>
                </a:lnTo>
                <a:lnTo>
                  <a:pt x="96676" y="268222"/>
                </a:lnTo>
                <a:lnTo>
                  <a:pt x="143281" y="274967"/>
                </a:lnTo>
                <a:lnTo>
                  <a:pt x="189521" y="268266"/>
                </a:lnTo>
                <a:lnTo>
                  <a:pt x="228788" y="249362"/>
                </a:lnTo>
                <a:lnTo>
                  <a:pt x="237690" y="240779"/>
                </a:lnTo>
                <a:lnTo>
                  <a:pt x="143281" y="240779"/>
                </a:lnTo>
                <a:lnTo>
                  <a:pt x="101470" y="233003"/>
                </a:lnTo>
                <a:lnTo>
                  <a:pt x="68252" y="211431"/>
                </a:lnTo>
                <a:lnTo>
                  <a:pt x="46337" y="178698"/>
                </a:lnTo>
                <a:lnTo>
                  <a:pt x="38430" y="137439"/>
                </a:lnTo>
                <a:lnTo>
                  <a:pt x="46337" y="96208"/>
                </a:lnTo>
                <a:lnTo>
                  <a:pt x="68252" y="63499"/>
                </a:lnTo>
                <a:lnTo>
                  <a:pt x="101470" y="41945"/>
                </a:lnTo>
                <a:lnTo>
                  <a:pt x="143281" y="34175"/>
                </a:lnTo>
                <a:lnTo>
                  <a:pt x="237678" y="34175"/>
                </a:lnTo>
                <a:lnTo>
                  <a:pt x="228788" y="25606"/>
                </a:lnTo>
                <a:lnTo>
                  <a:pt x="189521" y="6702"/>
                </a:lnTo>
                <a:lnTo>
                  <a:pt x="143281" y="0"/>
                </a:lnTo>
                <a:close/>
              </a:path>
              <a:path w="286384" h="275590">
                <a:moveTo>
                  <a:pt x="237678" y="34175"/>
                </a:moveTo>
                <a:lnTo>
                  <a:pt x="143281" y="34175"/>
                </a:lnTo>
                <a:lnTo>
                  <a:pt x="184653" y="41945"/>
                </a:lnTo>
                <a:lnTo>
                  <a:pt x="217635" y="63499"/>
                </a:lnTo>
                <a:lnTo>
                  <a:pt x="239455" y="96208"/>
                </a:lnTo>
                <a:lnTo>
                  <a:pt x="247345" y="137439"/>
                </a:lnTo>
                <a:lnTo>
                  <a:pt x="239455" y="178698"/>
                </a:lnTo>
                <a:lnTo>
                  <a:pt x="217635" y="211431"/>
                </a:lnTo>
                <a:lnTo>
                  <a:pt x="184653" y="233003"/>
                </a:lnTo>
                <a:lnTo>
                  <a:pt x="143281" y="240779"/>
                </a:lnTo>
                <a:lnTo>
                  <a:pt x="237690" y="240779"/>
                </a:lnTo>
                <a:lnTo>
                  <a:pt x="259183" y="220057"/>
                </a:lnTo>
                <a:lnTo>
                  <a:pt x="278811" y="182149"/>
                </a:lnTo>
                <a:lnTo>
                  <a:pt x="285775" y="137439"/>
                </a:lnTo>
                <a:lnTo>
                  <a:pt x="278811" y="92782"/>
                </a:lnTo>
                <a:lnTo>
                  <a:pt x="259183" y="54902"/>
                </a:lnTo>
                <a:lnTo>
                  <a:pt x="237678" y="34175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1" name="object 13"/>
          <p:cNvSpPr>
            <a:spLocks/>
          </p:cNvSpPr>
          <p:nvPr/>
        </p:nvSpPr>
        <p:spPr bwMode="auto">
          <a:xfrm>
            <a:off x="12685713" y="7867650"/>
            <a:ext cx="38100" cy="120650"/>
          </a:xfrm>
          <a:custGeom>
            <a:avLst/>
            <a:gdLst/>
            <a:ahLst/>
            <a:cxnLst>
              <a:cxn ang="0">
                <a:pos x="0" y="120649"/>
              </a:cxn>
              <a:cxn ang="0">
                <a:pos x="38392" y="120649"/>
              </a:cxn>
              <a:cxn ang="0">
                <a:pos x="38392" y="0"/>
              </a:cxn>
              <a:cxn ang="0">
                <a:pos x="0" y="0"/>
              </a:cxn>
              <a:cxn ang="0">
                <a:pos x="0" y="120649"/>
              </a:cxn>
            </a:cxnLst>
            <a:rect l="0" t="0" r="r" b="b"/>
            <a:pathLst>
              <a:path w="38734" h="120650">
                <a:moveTo>
                  <a:pt x="0" y="120649"/>
                </a:moveTo>
                <a:lnTo>
                  <a:pt x="38392" y="120649"/>
                </a:lnTo>
                <a:lnTo>
                  <a:pt x="38392" y="0"/>
                </a:lnTo>
                <a:lnTo>
                  <a:pt x="0" y="0"/>
                </a:lnTo>
                <a:lnTo>
                  <a:pt x="0" y="120649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2" name="object 14"/>
          <p:cNvSpPr>
            <a:spLocks/>
          </p:cNvSpPr>
          <p:nvPr/>
        </p:nvSpPr>
        <p:spPr bwMode="auto">
          <a:xfrm>
            <a:off x="12685713" y="7720013"/>
            <a:ext cx="231775" cy="268287"/>
          </a:xfrm>
          <a:custGeom>
            <a:avLst/>
            <a:gdLst/>
            <a:ahLst/>
            <a:cxnLst>
              <a:cxn ang="0">
                <a:pos x="231178" y="0"/>
              </a:cxn>
              <a:cxn ang="0">
                <a:pos x="192760" y="0"/>
              </a:cxn>
              <a:cxn ang="0">
                <a:pos x="192760" y="115570"/>
              </a:cxn>
              <a:cxn ang="0">
                <a:pos x="38392" y="115570"/>
              </a:cxn>
              <a:cxn ang="0">
                <a:pos x="38392" y="0"/>
              </a:cxn>
              <a:cxn ang="0">
                <a:pos x="0" y="0"/>
              </a:cxn>
              <a:cxn ang="0">
                <a:pos x="0" y="115570"/>
              </a:cxn>
              <a:cxn ang="0">
                <a:pos x="0" y="148590"/>
              </a:cxn>
              <a:cxn ang="0">
                <a:pos x="192760" y="148590"/>
              </a:cxn>
              <a:cxn ang="0">
                <a:pos x="192760" y="269240"/>
              </a:cxn>
              <a:cxn ang="0">
                <a:pos x="231178" y="269240"/>
              </a:cxn>
              <a:cxn ang="0">
                <a:pos x="231178" y="148590"/>
              </a:cxn>
              <a:cxn ang="0">
                <a:pos x="231178" y="115570"/>
              </a:cxn>
              <a:cxn ang="0">
                <a:pos x="231178" y="0"/>
              </a:cxn>
            </a:cxnLst>
            <a:rect l="0" t="0" r="r" b="b"/>
            <a:pathLst>
              <a:path w="231775" h="269240">
                <a:moveTo>
                  <a:pt x="231178" y="0"/>
                </a:moveTo>
                <a:lnTo>
                  <a:pt x="192760" y="0"/>
                </a:lnTo>
                <a:lnTo>
                  <a:pt x="192760" y="115570"/>
                </a:lnTo>
                <a:lnTo>
                  <a:pt x="38392" y="115570"/>
                </a:lnTo>
                <a:lnTo>
                  <a:pt x="38392" y="0"/>
                </a:lnTo>
                <a:lnTo>
                  <a:pt x="0" y="0"/>
                </a:lnTo>
                <a:lnTo>
                  <a:pt x="0" y="115570"/>
                </a:lnTo>
                <a:lnTo>
                  <a:pt x="0" y="148590"/>
                </a:lnTo>
                <a:lnTo>
                  <a:pt x="192760" y="148590"/>
                </a:lnTo>
                <a:lnTo>
                  <a:pt x="192760" y="269240"/>
                </a:lnTo>
                <a:lnTo>
                  <a:pt x="231178" y="269240"/>
                </a:lnTo>
                <a:lnTo>
                  <a:pt x="231178" y="148590"/>
                </a:lnTo>
                <a:lnTo>
                  <a:pt x="231178" y="115570"/>
                </a:lnTo>
                <a:lnTo>
                  <a:pt x="231178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3" name="object 15"/>
          <p:cNvSpPr>
            <a:spLocks/>
          </p:cNvSpPr>
          <p:nvPr/>
        </p:nvSpPr>
        <p:spPr bwMode="auto">
          <a:xfrm>
            <a:off x="12966700" y="7720013"/>
            <a:ext cx="292100" cy="307975"/>
          </a:xfrm>
          <a:custGeom>
            <a:avLst/>
            <a:gdLst/>
            <a:ahLst/>
            <a:cxnLst>
              <a:cxn ang="0">
                <a:pos x="293077" y="235394"/>
              </a:cxn>
              <a:cxn ang="0">
                <a:pos x="380" y="235394"/>
              </a:cxn>
              <a:cxn ang="0">
                <a:pos x="0" y="308355"/>
              </a:cxn>
              <a:cxn ang="0">
                <a:pos x="35699" y="308355"/>
              </a:cxn>
              <a:cxn ang="0">
                <a:pos x="36080" y="268820"/>
              </a:cxn>
              <a:cxn ang="0">
                <a:pos x="293077" y="268820"/>
              </a:cxn>
              <a:cxn ang="0">
                <a:pos x="293077" y="235394"/>
              </a:cxn>
              <a:cxn ang="0">
                <a:pos x="293077" y="268820"/>
              </a:cxn>
              <a:cxn ang="0">
                <a:pos x="257327" y="268820"/>
              </a:cxn>
              <a:cxn ang="0">
                <a:pos x="257327" y="308355"/>
              </a:cxn>
              <a:cxn ang="0">
                <a:pos x="293077" y="308355"/>
              </a:cxn>
              <a:cxn ang="0">
                <a:pos x="293077" y="268820"/>
              </a:cxn>
              <a:cxn ang="0">
                <a:pos x="253453" y="0"/>
              </a:cxn>
              <a:cxn ang="0">
                <a:pos x="64528" y="0"/>
              </a:cxn>
              <a:cxn ang="0">
                <a:pos x="61861" y="86385"/>
              </a:cxn>
              <a:cxn ang="0">
                <a:pos x="58332" y="143884"/>
              </a:cxn>
              <a:cxn ang="0">
                <a:pos x="50466" y="190727"/>
              </a:cxn>
              <a:cxn ang="0">
                <a:pos x="36204" y="222650"/>
              </a:cxn>
              <a:cxn ang="0">
                <a:pos x="13487" y="235394"/>
              </a:cxn>
              <a:cxn ang="0">
                <a:pos x="63792" y="235394"/>
              </a:cxn>
              <a:cxn ang="0">
                <a:pos x="87453" y="179524"/>
              </a:cxn>
              <a:cxn ang="0">
                <a:pos x="92897" y="137428"/>
              </a:cxn>
              <a:cxn ang="0">
                <a:pos x="95618" y="89915"/>
              </a:cxn>
              <a:cxn ang="0">
                <a:pos x="97561" y="33413"/>
              </a:cxn>
              <a:cxn ang="0">
                <a:pos x="253453" y="33413"/>
              </a:cxn>
              <a:cxn ang="0">
                <a:pos x="253453" y="0"/>
              </a:cxn>
              <a:cxn ang="0">
                <a:pos x="253453" y="33413"/>
              </a:cxn>
              <a:cxn ang="0">
                <a:pos x="215468" y="33413"/>
              </a:cxn>
              <a:cxn ang="0">
                <a:pos x="215468" y="235394"/>
              </a:cxn>
              <a:cxn ang="0">
                <a:pos x="253453" y="235394"/>
              </a:cxn>
              <a:cxn ang="0">
                <a:pos x="253453" y="33413"/>
              </a:cxn>
            </a:cxnLst>
            <a:rect l="0" t="0" r="r" b="b"/>
            <a:pathLst>
              <a:path w="293369" h="308609">
                <a:moveTo>
                  <a:pt x="293077" y="235394"/>
                </a:moveTo>
                <a:lnTo>
                  <a:pt x="380" y="235394"/>
                </a:lnTo>
                <a:lnTo>
                  <a:pt x="0" y="308355"/>
                </a:lnTo>
                <a:lnTo>
                  <a:pt x="35699" y="308355"/>
                </a:lnTo>
                <a:lnTo>
                  <a:pt x="36080" y="268820"/>
                </a:lnTo>
                <a:lnTo>
                  <a:pt x="293077" y="268820"/>
                </a:lnTo>
                <a:lnTo>
                  <a:pt x="293077" y="235394"/>
                </a:lnTo>
                <a:close/>
              </a:path>
              <a:path w="293369" h="308609">
                <a:moveTo>
                  <a:pt x="293077" y="268820"/>
                </a:moveTo>
                <a:lnTo>
                  <a:pt x="257327" y="268820"/>
                </a:lnTo>
                <a:lnTo>
                  <a:pt x="257327" y="308355"/>
                </a:lnTo>
                <a:lnTo>
                  <a:pt x="293077" y="308355"/>
                </a:lnTo>
                <a:lnTo>
                  <a:pt x="293077" y="268820"/>
                </a:lnTo>
                <a:close/>
              </a:path>
              <a:path w="293369" h="308609">
                <a:moveTo>
                  <a:pt x="253453" y="0"/>
                </a:moveTo>
                <a:lnTo>
                  <a:pt x="64528" y="0"/>
                </a:lnTo>
                <a:lnTo>
                  <a:pt x="61861" y="86385"/>
                </a:lnTo>
                <a:lnTo>
                  <a:pt x="58332" y="143884"/>
                </a:lnTo>
                <a:lnTo>
                  <a:pt x="50466" y="190727"/>
                </a:lnTo>
                <a:lnTo>
                  <a:pt x="36204" y="222650"/>
                </a:lnTo>
                <a:lnTo>
                  <a:pt x="13487" y="235394"/>
                </a:lnTo>
                <a:lnTo>
                  <a:pt x="63792" y="235394"/>
                </a:lnTo>
                <a:lnTo>
                  <a:pt x="87453" y="179524"/>
                </a:lnTo>
                <a:lnTo>
                  <a:pt x="92897" y="137428"/>
                </a:lnTo>
                <a:lnTo>
                  <a:pt x="95618" y="89915"/>
                </a:lnTo>
                <a:lnTo>
                  <a:pt x="97561" y="33413"/>
                </a:lnTo>
                <a:lnTo>
                  <a:pt x="253453" y="33413"/>
                </a:lnTo>
                <a:lnTo>
                  <a:pt x="253453" y="0"/>
                </a:lnTo>
                <a:close/>
              </a:path>
              <a:path w="293369" h="308609">
                <a:moveTo>
                  <a:pt x="253453" y="33413"/>
                </a:moveTo>
                <a:lnTo>
                  <a:pt x="215468" y="33413"/>
                </a:lnTo>
                <a:lnTo>
                  <a:pt x="215468" y="235394"/>
                </a:lnTo>
                <a:lnTo>
                  <a:pt x="253453" y="235394"/>
                </a:lnTo>
                <a:lnTo>
                  <a:pt x="253453" y="33413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4" name="object 16"/>
          <p:cNvSpPr>
            <a:spLocks/>
          </p:cNvSpPr>
          <p:nvPr/>
        </p:nvSpPr>
        <p:spPr bwMode="auto">
          <a:xfrm>
            <a:off x="13425488" y="7720013"/>
            <a:ext cx="217487" cy="268287"/>
          </a:xfrm>
          <a:custGeom>
            <a:avLst/>
            <a:gdLst/>
            <a:ahLst/>
            <a:cxnLst>
              <a:cxn ang="0">
                <a:pos x="104851" y="0"/>
              </a:cxn>
              <a:cxn ang="0">
                <a:pos x="0" y="0"/>
              </a:cxn>
              <a:cxn ang="0">
                <a:pos x="0" y="268833"/>
              </a:cxn>
              <a:cxn ang="0">
                <a:pos x="38379" y="268833"/>
              </a:cxn>
              <a:cxn ang="0">
                <a:pos x="38379" y="187413"/>
              </a:cxn>
              <a:cxn ang="0">
                <a:pos x="104851" y="187413"/>
              </a:cxn>
              <a:cxn ang="0">
                <a:pos x="151832" y="180983"/>
              </a:cxn>
              <a:cxn ang="0">
                <a:pos x="187075" y="162458"/>
              </a:cxn>
              <a:cxn ang="0">
                <a:pos x="193450" y="153974"/>
              </a:cxn>
              <a:cxn ang="0">
                <a:pos x="38379" y="153974"/>
              </a:cxn>
              <a:cxn ang="0">
                <a:pos x="38379" y="33401"/>
              </a:cxn>
              <a:cxn ang="0">
                <a:pos x="193397" y="33401"/>
              </a:cxn>
              <a:cxn ang="0">
                <a:pos x="187075" y="24984"/>
              </a:cxn>
              <a:cxn ang="0">
                <a:pos x="151832" y="6440"/>
              </a:cxn>
              <a:cxn ang="0">
                <a:pos x="104851" y="0"/>
              </a:cxn>
              <a:cxn ang="0">
                <a:pos x="193397" y="33401"/>
              </a:cxn>
              <a:cxn ang="0">
                <a:pos x="103657" y="33401"/>
              </a:cxn>
              <a:cxn ang="0">
                <a:pos x="136116" y="37429"/>
              </a:cxn>
              <a:cxn ang="0">
                <a:pos x="159567" y="49171"/>
              </a:cxn>
              <a:cxn ang="0">
                <a:pos x="173796" y="68108"/>
              </a:cxn>
              <a:cxn ang="0">
                <a:pos x="178587" y="93726"/>
              </a:cxn>
              <a:cxn ang="0">
                <a:pos x="173796" y="119336"/>
              </a:cxn>
              <a:cxn ang="0">
                <a:pos x="159567" y="138247"/>
              </a:cxn>
              <a:cxn ang="0">
                <a:pos x="136116" y="149959"/>
              </a:cxn>
              <a:cxn ang="0">
                <a:pos x="103657" y="153974"/>
              </a:cxn>
              <a:cxn ang="0">
                <a:pos x="193450" y="153974"/>
              </a:cxn>
              <a:cxn ang="0">
                <a:pos x="209219" y="132989"/>
              </a:cxn>
              <a:cxn ang="0">
                <a:pos x="216903" y="93726"/>
              </a:cxn>
              <a:cxn ang="0">
                <a:pos x="209219" y="54467"/>
              </a:cxn>
              <a:cxn ang="0">
                <a:pos x="193397" y="33401"/>
              </a:cxn>
            </a:cxnLst>
            <a:rect l="0" t="0" r="r" b="b"/>
            <a:pathLst>
              <a:path w="217169" h="269240">
                <a:moveTo>
                  <a:pt x="104851" y="0"/>
                </a:moveTo>
                <a:lnTo>
                  <a:pt x="0" y="0"/>
                </a:lnTo>
                <a:lnTo>
                  <a:pt x="0" y="268833"/>
                </a:lnTo>
                <a:lnTo>
                  <a:pt x="38379" y="268833"/>
                </a:lnTo>
                <a:lnTo>
                  <a:pt x="38379" y="187413"/>
                </a:lnTo>
                <a:lnTo>
                  <a:pt x="104851" y="187413"/>
                </a:lnTo>
                <a:lnTo>
                  <a:pt x="151832" y="180983"/>
                </a:lnTo>
                <a:lnTo>
                  <a:pt x="187075" y="162458"/>
                </a:lnTo>
                <a:lnTo>
                  <a:pt x="193450" y="153974"/>
                </a:lnTo>
                <a:lnTo>
                  <a:pt x="38379" y="153974"/>
                </a:lnTo>
                <a:lnTo>
                  <a:pt x="38379" y="33401"/>
                </a:lnTo>
                <a:lnTo>
                  <a:pt x="193397" y="33401"/>
                </a:lnTo>
                <a:lnTo>
                  <a:pt x="187075" y="24984"/>
                </a:lnTo>
                <a:lnTo>
                  <a:pt x="151832" y="6440"/>
                </a:lnTo>
                <a:lnTo>
                  <a:pt x="104851" y="0"/>
                </a:lnTo>
                <a:close/>
              </a:path>
              <a:path w="217169" h="269240">
                <a:moveTo>
                  <a:pt x="193397" y="33401"/>
                </a:moveTo>
                <a:lnTo>
                  <a:pt x="103657" y="33401"/>
                </a:lnTo>
                <a:lnTo>
                  <a:pt x="136116" y="37429"/>
                </a:lnTo>
                <a:lnTo>
                  <a:pt x="159567" y="49171"/>
                </a:lnTo>
                <a:lnTo>
                  <a:pt x="173796" y="68108"/>
                </a:lnTo>
                <a:lnTo>
                  <a:pt x="178587" y="93726"/>
                </a:lnTo>
                <a:lnTo>
                  <a:pt x="173796" y="119336"/>
                </a:lnTo>
                <a:lnTo>
                  <a:pt x="159567" y="138247"/>
                </a:lnTo>
                <a:lnTo>
                  <a:pt x="136116" y="149959"/>
                </a:lnTo>
                <a:lnTo>
                  <a:pt x="103657" y="153974"/>
                </a:lnTo>
                <a:lnTo>
                  <a:pt x="193450" y="153974"/>
                </a:lnTo>
                <a:lnTo>
                  <a:pt x="209219" y="132989"/>
                </a:lnTo>
                <a:lnTo>
                  <a:pt x="216903" y="93726"/>
                </a:lnTo>
                <a:lnTo>
                  <a:pt x="209219" y="54467"/>
                </a:lnTo>
                <a:lnTo>
                  <a:pt x="193397" y="33401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5" name="object 17"/>
          <p:cNvSpPr>
            <a:spLocks/>
          </p:cNvSpPr>
          <p:nvPr/>
        </p:nvSpPr>
        <p:spPr bwMode="auto">
          <a:xfrm>
            <a:off x="13693775" y="7716838"/>
            <a:ext cx="285750" cy="274637"/>
          </a:xfrm>
          <a:custGeom>
            <a:avLst/>
            <a:gdLst/>
            <a:ahLst/>
            <a:cxnLst>
              <a:cxn ang="0">
                <a:pos x="143256" y="0"/>
              </a:cxn>
              <a:cxn ang="0">
                <a:pos x="96648" y="6735"/>
              </a:cxn>
              <a:cxn ang="0">
                <a:pos x="57157" y="25705"/>
              </a:cxn>
              <a:cxn ang="0">
                <a:pos x="26644" y="55050"/>
              </a:cxn>
              <a:cxn ang="0">
                <a:pos x="6971" y="92914"/>
              </a:cxn>
              <a:cxn ang="0">
                <a:pos x="0" y="137439"/>
              </a:cxn>
              <a:cxn ang="0">
                <a:pos x="6971" y="181973"/>
              </a:cxn>
              <a:cxn ang="0">
                <a:pos x="26644" y="219859"/>
              </a:cxn>
              <a:cxn ang="0">
                <a:pos x="57157" y="249231"/>
              </a:cxn>
              <a:cxn ang="0">
                <a:pos x="96648" y="268222"/>
              </a:cxn>
              <a:cxn ang="0">
                <a:pos x="143256" y="274967"/>
              </a:cxn>
              <a:cxn ang="0">
                <a:pos x="189486" y="268266"/>
              </a:cxn>
              <a:cxn ang="0">
                <a:pos x="228739" y="249362"/>
              </a:cxn>
              <a:cxn ang="0">
                <a:pos x="237638" y="240779"/>
              </a:cxn>
              <a:cxn ang="0">
                <a:pos x="143256" y="240779"/>
              </a:cxn>
              <a:cxn ang="0">
                <a:pos x="101415" y="233003"/>
              </a:cxn>
              <a:cxn ang="0">
                <a:pos x="68183" y="211431"/>
              </a:cxn>
              <a:cxn ang="0">
                <a:pos x="46261" y="178698"/>
              </a:cxn>
              <a:cxn ang="0">
                <a:pos x="38354" y="137439"/>
              </a:cxn>
              <a:cxn ang="0">
                <a:pos x="46261" y="96208"/>
              </a:cxn>
              <a:cxn ang="0">
                <a:pos x="68183" y="63499"/>
              </a:cxn>
              <a:cxn ang="0">
                <a:pos x="101415" y="41945"/>
              </a:cxn>
              <a:cxn ang="0">
                <a:pos x="143256" y="34175"/>
              </a:cxn>
              <a:cxn ang="0">
                <a:pos x="237626" y="34175"/>
              </a:cxn>
              <a:cxn ang="0">
                <a:pos x="228739" y="25606"/>
              </a:cxn>
              <a:cxn ang="0">
                <a:pos x="189486" y="6702"/>
              </a:cxn>
              <a:cxn ang="0">
                <a:pos x="143256" y="0"/>
              </a:cxn>
              <a:cxn ang="0">
                <a:pos x="237626" y="34175"/>
              </a:cxn>
              <a:cxn ang="0">
                <a:pos x="143256" y="34175"/>
              </a:cxn>
              <a:cxn ang="0">
                <a:pos x="184610" y="41945"/>
              </a:cxn>
              <a:cxn ang="0">
                <a:pos x="217603" y="63499"/>
              </a:cxn>
              <a:cxn ang="0">
                <a:pos x="239444" y="96208"/>
              </a:cxn>
              <a:cxn ang="0">
                <a:pos x="247345" y="137439"/>
              </a:cxn>
              <a:cxn ang="0">
                <a:pos x="239444" y="178698"/>
              </a:cxn>
              <a:cxn ang="0">
                <a:pos x="217603" y="211431"/>
              </a:cxn>
              <a:cxn ang="0">
                <a:pos x="184610" y="233003"/>
              </a:cxn>
              <a:cxn ang="0">
                <a:pos x="143256" y="240779"/>
              </a:cxn>
              <a:cxn ang="0">
                <a:pos x="237638" y="240779"/>
              </a:cxn>
              <a:cxn ang="0">
                <a:pos x="259121" y="220057"/>
              </a:cxn>
              <a:cxn ang="0">
                <a:pos x="278739" y="182149"/>
              </a:cxn>
              <a:cxn ang="0">
                <a:pos x="285699" y="137439"/>
              </a:cxn>
              <a:cxn ang="0">
                <a:pos x="278739" y="92782"/>
              </a:cxn>
              <a:cxn ang="0">
                <a:pos x="259121" y="54902"/>
              </a:cxn>
              <a:cxn ang="0">
                <a:pos x="237626" y="34175"/>
              </a:cxn>
            </a:cxnLst>
            <a:rect l="0" t="0" r="r" b="b"/>
            <a:pathLst>
              <a:path w="285750" h="275590">
                <a:moveTo>
                  <a:pt x="143256" y="0"/>
                </a:moveTo>
                <a:lnTo>
                  <a:pt x="96648" y="6735"/>
                </a:lnTo>
                <a:lnTo>
                  <a:pt x="57157" y="25705"/>
                </a:lnTo>
                <a:lnTo>
                  <a:pt x="26644" y="55050"/>
                </a:lnTo>
                <a:lnTo>
                  <a:pt x="6971" y="92914"/>
                </a:lnTo>
                <a:lnTo>
                  <a:pt x="0" y="137439"/>
                </a:lnTo>
                <a:lnTo>
                  <a:pt x="6971" y="181973"/>
                </a:lnTo>
                <a:lnTo>
                  <a:pt x="26644" y="219859"/>
                </a:lnTo>
                <a:lnTo>
                  <a:pt x="57157" y="249231"/>
                </a:lnTo>
                <a:lnTo>
                  <a:pt x="96648" y="268222"/>
                </a:lnTo>
                <a:lnTo>
                  <a:pt x="143256" y="274967"/>
                </a:lnTo>
                <a:lnTo>
                  <a:pt x="189486" y="268266"/>
                </a:lnTo>
                <a:lnTo>
                  <a:pt x="228739" y="249362"/>
                </a:lnTo>
                <a:lnTo>
                  <a:pt x="237638" y="240779"/>
                </a:lnTo>
                <a:lnTo>
                  <a:pt x="143256" y="240779"/>
                </a:lnTo>
                <a:lnTo>
                  <a:pt x="101415" y="233003"/>
                </a:lnTo>
                <a:lnTo>
                  <a:pt x="68183" y="211431"/>
                </a:lnTo>
                <a:lnTo>
                  <a:pt x="46261" y="178698"/>
                </a:lnTo>
                <a:lnTo>
                  <a:pt x="38354" y="137439"/>
                </a:lnTo>
                <a:lnTo>
                  <a:pt x="46261" y="96208"/>
                </a:lnTo>
                <a:lnTo>
                  <a:pt x="68183" y="63499"/>
                </a:lnTo>
                <a:lnTo>
                  <a:pt x="101415" y="41945"/>
                </a:lnTo>
                <a:lnTo>
                  <a:pt x="143256" y="34175"/>
                </a:lnTo>
                <a:lnTo>
                  <a:pt x="237626" y="34175"/>
                </a:lnTo>
                <a:lnTo>
                  <a:pt x="228739" y="25606"/>
                </a:lnTo>
                <a:lnTo>
                  <a:pt x="189486" y="6702"/>
                </a:lnTo>
                <a:lnTo>
                  <a:pt x="143256" y="0"/>
                </a:lnTo>
                <a:close/>
              </a:path>
              <a:path w="285750" h="275590">
                <a:moveTo>
                  <a:pt x="237626" y="34175"/>
                </a:moveTo>
                <a:lnTo>
                  <a:pt x="143256" y="34175"/>
                </a:lnTo>
                <a:lnTo>
                  <a:pt x="184610" y="41945"/>
                </a:lnTo>
                <a:lnTo>
                  <a:pt x="217603" y="63499"/>
                </a:lnTo>
                <a:lnTo>
                  <a:pt x="239444" y="96208"/>
                </a:lnTo>
                <a:lnTo>
                  <a:pt x="247345" y="137439"/>
                </a:lnTo>
                <a:lnTo>
                  <a:pt x="239444" y="178698"/>
                </a:lnTo>
                <a:lnTo>
                  <a:pt x="217603" y="211431"/>
                </a:lnTo>
                <a:lnTo>
                  <a:pt x="184610" y="233003"/>
                </a:lnTo>
                <a:lnTo>
                  <a:pt x="143256" y="240779"/>
                </a:lnTo>
                <a:lnTo>
                  <a:pt x="237638" y="240779"/>
                </a:lnTo>
                <a:lnTo>
                  <a:pt x="259121" y="220057"/>
                </a:lnTo>
                <a:lnTo>
                  <a:pt x="278739" y="182149"/>
                </a:lnTo>
                <a:lnTo>
                  <a:pt x="285699" y="137439"/>
                </a:lnTo>
                <a:lnTo>
                  <a:pt x="278739" y="92782"/>
                </a:lnTo>
                <a:lnTo>
                  <a:pt x="259121" y="54902"/>
                </a:lnTo>
                <a:lnTo>
                  <a:pt x="237626" y="34175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6" name="object 18"/>
          <p:cNvSpPr>
            <a:spLocks/>
          </p:cNvSpPr>
          <p:nvPr/>
        </p:nvSpPr>
        <p:spPr bwMode="auto">
          <a:xfrm>
            <a:off x="14027150" y="7716838"/>
            <a:ext cx="515938" cy="274637"/>
          </a:xfrm>
          <a:custGeom>
            <a:avLst/>
            <a:gdLst/>
            <a:ahLst/>
            <a:cxnLst>
              <a:cxn ang="0">
                <a:pos x="224078" y="23622"/>
              </a:cxn>
              <a:cxn ang="0">
                <a:pos x="172453" y="2654"/>
              </a:cxn>
              <a:cxn ang="0">
                <a:pos x="96202" y="6667"/>
              </a:cxn>
              <a:cxn ang="0">
                <a:pos x="26568" y="54724"/>
              </a:cxn>
              <a:cxn ang="0">
                <a:pos x="0" y="137439"/>
              </a:cxn>
              <a:cxn ang="0">
                <a:pos x="26555" y="220192"/>
              </a:cxn>
              <a:cxn ang="0">
                <a:pos x="96012" y="268300"/>
              </a:cxn>
              <a:cxn ang="0">
                <a:pos x="172300" y="272249"/>
              </a:cxn>
              <a:cxn ang="0">
                <a:pos x="224078" y="250977"/>
              </a:cxn>
              <a:cxn ang="0">
                <a:pos x="219646" y="208521"/>
              </a:cxn>
              <a:cxn ang="0">
                <a:pos x="185102" y="232841"/>
              </a:cxn>
              <a:cxn ang="0">
                <a:pos x="143979" y="240779"/>
              </a:cxn>
              <a:cxn ang="0">
                <a:pos x="68402" y="211429"/>
              </a:cxn>
              <a:cxn ang="0">
                <a:pos x="38354" y="137439"/>
              </a:cxn>
              <a:cxn ang="0">
                <a:pos x="68402" y="63500"/>
              </a:cxn>
              <a:cxn ang="0">
                <a:pos x="143979" y="34175"/>
              </a:cxn>
              <a:cxn ang="0">
                <a:pos x="185102" y="41897"/>
              </a:cxn>
              <a:cxn ang="0">
                <a:pos x="219646" y="66014"/>
              </a:cxn>
              <a:cxn ang="0">
                <a:pos x="515010" y="41795"/>
              </a:cxn>
              <a:cxn ang="0">
                <a:pos x="470293" y="10553"/>
              </a:cxn>
              <a:cxn ang="0">
                <a:pos x="412864" y="0"/>
              </a:cxn>
              <a:cxn ang="0">
                <a:pos x="327393" y="25488"/>
              </a:cxn>
              <a:cxn ang="0">
                <a:pos x="277393" y="92621"/>
              </a:cxn>
              <a:cxn ang="0">
                <a:pos x="277393" y="182270"/>
              </a:cxn>
              <a:cxn ang="0">
                <a:pos x="327329" y="249453"/>
              </a:cxn>
              <a:cxn ang="0">
                <a:pos x="412546" y="274967"/>
              </a:cxn>
              <a:cxn ang="0">
                <a:pos x="470255" y="264210"/>
              </a:cxn>
              <a:cxn ang="0">
                <a:pos x="515010" y="232702"/>
              </a:cxn>
              <a:cxn ang="0">
                <a:pos x="473684" y="222770"/>
              </a:cxn>
              <a:cxn ang="0">
                <a:pos x="435800" y="238810"/>
              </a:cxn>
              <a:cxn ang="0">
                <a:pos x="372287" y="233006"/>
              </a:cxn>
              <a:cxn ang="0">
                <a:pos x="316750" y="178701"/>
              </a:cxn>
              <a:cxn ang="0">
                <a:pos x="316750" y="96202"/>
              </a:cxn>
              <a:cxn ang="0">
                <a:pos x="372287" y="41948"/>
              </a:cxn>
              <a:cxn ang="0">
                <a:pos x="435800" y="36080"/>
              </a:cxn>
              <a:cxn ang="0">
                <a:pos x="473684" y="51816"/>
              </a:cxn>
              <a:cxn ang="0">
                <a:pos x="515010" y="41795"/>
              </a:cxn>
            </a:cxnLst>
            <a:rect l="0" t="0" r="r" b="b"/>
            <a:pathLst>
              <a:path w="515619" h="275590">
                <a:moveTo>
                  <a:pt x="244551" y="41795"/>
                </a:moveTo>
                <a:lnTo>
                  <a:pt x="224078" y="23622"/>
                </a:lnTo>
                <a:lnTo>
                  <a:pt x="199859" y="10553"/>
                </a:lnTo>
                <a:lnTo>
                  <a:pt x="172453" y="2654"/>
                </a:lnTo>
                <a:lnTo>
                  <a:pt x="142417" y="0"/>
                </a:lnTo>
                <a:lnTo>
                  <a:pt x="96202" y="6667"/>
                </a:lnTo>
                <a:lnTo>
                  <a:pt x="56959" y="25488"/>
                </a:lnTo>
                <a:lnTo>
                  <a:pt x="26568" y="54724"/>
                </a:lnTo>
                <a:lnTo>
                  <a:pt x="6959" y="92621"/>
                </a:lnTo>
                <a:lnTo>
                  <a:pt x="0" y="137439"/>
                </a:lnTo>
                <a:lnTo>
                  <a:pt x="6946" y="182270"/>
                </a:lnTo>
                <a:lnTo>
                  <a:pt x="26555" y="220192"/>
                </a:lnTo>
                <a:lnTo>
                  <a:pt x="56883" y="249453"/>
                </a:lnTo>
                <a:lnTo>
                  <a:pt x="96012" y="268300"/>
                </a:lnTo>
                <a:lnTo>
                  <a:pt x="142062" y="274967"/>
                </a:lnTo>
                <a:lnTo>
                  <a:pt x="172300" y="272249"/>
                </a:lnTo>
                <a:lnTo>
                  <a:pt x="199821" y="264210"/>
                </a:lnTo>
                <a:lnTo>
                  <a:pt x="224078" y="250977"/>
                </a:lnTo>
                <a:lnTo>
                  <a:pt x="244551" y="232702"/>
                </a:lnTo>
                <a:lnTo>
                  <a:pt x="219646" y="208521"/>
                </a:lnTo>
                <a:lnTo>
                  <a:pt x="203225" y="222770"/>
                </a:lnTo>
                <a:lnTo>
                  <a:pt x="185102" y="232841"/>
                </a:lnTo>
                <a:lnTo>
                  <a:pt x="165341" y="238810"/>
                </a:lnTo>
                <a:lnTo>
                  <a:pt x="143979" y="240779"/>
                </a:lnTo>
                <a:lnTo>
                  <a:pt x="101866" y="233006"/>
                </a:lnTo>
                <a:lnTo>
                  <a:pt x="68402" y="211429"/>
                </a:lnTo>
                <a:lnTo>
                  <a:pt x="46316" y="178701"/>
                </a:lnTo>
                <a:lnTo>
                  <a:pt x="38354" y="137439"/>
                </a:lnTo>
                <a:lnTo>
                  <a:pt x="46316" y="96202"/>
                </a:lnTo>
                <a:lnTo>
                  <a:pt x="68402" y="63500"/>
                </a:lnTo>
                <a:lnTo>
                  <a:pt x="101866" y="41948"/>
                </a:lnTo>
                <a:lnTo>
                  <a:pt x="143979" y="34175"/>
                </a:lnTo>
                <a:lnTo>
                  <a:pt x="165341" y="36080"/>
                </a:lnTo>
                <a:lnTo>
                  <a:pt x="185102" y="41897"/>
                </a:lnTo>
                <a:lnTo>
                  <a:pt x="203225" y="51816"/>
                </a:lnTo>
                <a:lnTo>
                  <a:pt x="219646" y="66014"/>
                </a:lnTo>
                <a:lnTo>
                  <a:pt x="244551" y="41795"/>
                </a:lnTo>
                <a:close/>
              </a:path>
              <a:path w="515619" h="275590">
                <a:moveTo>
                  <a:pt x="515010" y="41795"/>
                </a:moveTo>
                <a:lnTo>
                  <a:pt x="494538" y="23622"/>
                </a:lnTo>
                <a:lnTo>
                  <a:pt x="470293" y="10553"/>
                </a:lnTo>
                <a:lnTo>
                  <a:pt x="442887" y="2654"/>
                </a:lnTo>
                <a:lnTo>
                  <a:pt x="412864" y="0"/>
                </a:lnTo>
                <a:lnTo>
                  <a:pt x="366649" y="6667"/>
                </a:lnTo>
                <a:lnTo>
                  <a:pt x="327393" y="25488"/>
                </a:lnTo>
                <a:lnTo>
                  <a:pt x="297014" y="54724"/>
                </a:lnTo>
                <a:lnTo>
                  <a:pt x="277393" y="92621"/>
                </a:lnTo>
                <a:lnTo>
                  <a:pt x="270433" y="137439"/>
                </a:lnTo>
                <a:lnTo>
                  <a:pt x="277393" y="182270"/>
                </a:lnTo>
                <a:lnTo>
                  <a:pt x="296989" y="220192"/>
                </a:lnTo>
                <a:lnTo>
                  <a:pt x="327329" y="249453"/>
                </a:lnTo>
                <a:lnTo>
                  <a:pt x="366483" y="268300"/>
                </a:lnTo>
                <a:lnTo>
                  <a:pt x="412546" y="274967"/>
                </a:lnTo>
                <a:lnTo>
                  <a:pt x="442747" y="272249"/>
                </a:lnTo>
                <a:lnTo>
                  <a:pt x="470255" y="264210"/>
                </a:lnTo>
                <a:lnTo>
                  <a:pt x="494525" y="250977"/>
                </a:lnTo>
                <a:lnTo>
                  <a:pt x="515010" y="232702"/>
                </a:lnTo>
                <a:lnTo>
                  <a:pt x="490118" y="208521"/>
                </a:lnTo>
                <a:lnTo>
                  <a:pt x="473684" y="222770"/>
                </a:lnTo>
                <a:lnTo>
                  <a:pt x="455561" y="232841"/>
                </a:lnTo>
                <a:lnTo>
                  <a:pt x="435800" y="238810"/>
                </a:lnTo>
                <a:lnTo>
                  <a:pt x="414413" y="240779"/>
                </a:lnTo>
                <a:lnTo>
                  <a:pt x="372287" y="233006"/>
                </a:lnTo>
                <a:lnTo>
                  <a:pt x="338823" y="211429"/>
                </a:lnTo>
                <a:lnTo>
                  <a:pt x="316750" y="178701"/>
                </a:lnTo>
                <a:lnTo>
                  <a:pt x="308787" y="137439"/>
                </a:lnTo>
                <a:lnTo>
                  <a:pt x="316750" y="96202"/>
                </a:lnTo>
                <a:lnTo>
                  <a:pt x="338823" y="63500"/>
                </a:lnTo>
                <a:lnTo>
                  <a:pt x="372287" y="41948"/>
                </a:lnTo>
                <a:lnTo>
                  <a:pt x="414413" y="34175"/>
                </a:lnTo>
                <a:lnTo>
                  <a:pt x="435800" y="36080"/>
                </a:lnTo>
                <a:lnTo>
                  <a:pt x="455561" y="41897"/>
                </a:lnTo>
                <a:lnTo>
                  <a:pt x="473684" y="51816"/>
                </a:lnTo>
                <a:lnTo>
                  <a:pt x="490118" y="66014"/>
                </a:lnTo>
                <a:lnTo>
                  <a:pt x="515010" y="41795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7" name="object 19"/>
          <p:cNvSpPr>
            <a:spLocks/>
          </p:cNvSpPr>
          <p:nvPr/>
        </p:nvSpPr>
        <p:spPr bwMode="auto">
          <a:xfrm>
            <a:off x="14611350" y="7720013"/>
            <a:ext cx="231775" cy="268287"/>
          </a:xfrm>
          <a:custGeom>
            <a:avLst/>
            <a:gdLst/>
            <a:ahLst/>
            <a:cxnLst>
              <a:cxn ang="0">
                <a:pos x="232333" y="0"/>
              </a:cxn>
              <a:cxn ang="0">
                <a:pos x="197040" y="0"/>
              </a:cxn>
              <a:cxn ang="0">
                <a:pos x="38036" y="207352"/>
              </a:cxn>
              <a:cxn ang="0">
                <a:pos x="38036" y="0"/>
              </a:cxn>
              <a:cxn ang="0">
                <a:pos x="0" y="0"/>
              </a:cxn>
              <a:cxn ang="0">
                <a:pos x="0" y="268833"/>
              </a:cxn>
              <a:cxn ang="0">
                <a:pos x="35344" y="268833"/>
              </a:cxn>
              <a:cxn ang="0">
                <a:pos x="194703" y="61899"/>
              </a:cxn>
              <a:cxn ang="0">
                <a:pos x="194703" y="268833"/>
              </a:cxn>
              <a:cxn ang="0">
                <a:pos x="232333" y="268833"/>
              </a:cxn>
              <a:cxn ang="0">
                <a:pos x="232333" y="0"/>
              </a:cxn>
            </a:cxnLst>
            <a:rect l="0" t="0" r="r" b="b"/>
            <a:pathLst>
              <a:path w="232409" h="269240">
                <a:moveTo>
                  <a:pt x="232333" y="0"/>
                </a:moveTo>
                <a:lnTo>
                  <a:pt x="197040" y="0"/>
                </a:lnTo>
                <a:lnTo>
                  <a:pt x="38036" y="207352"/>
                </a:lnTo>
                <a:lnTo>
                  <a:pt x="38036" y="0"/>
                </a:lnTo>
                <a:lnTo>
                  <a:pt x="0" y="0"/>
                </a:lnTo>
                <a:lnTo>
                  <a:pt x="0" y="268833"/>
                </a:lnTo>
                <a:lnTo>
                  <a:pt x="35344" y="268833"/>
                </a:lnTo>
                <a:lnTo>
                  <a:pt x="194703" y="61899"/>
                </a:lnTo>
                <a:lnTo>
                  <a:pt x="194703" y="268833"/>
                </a:lnTo>
                <a:lnTo>
                  <a:pt x="232333" y="268833"/>
                </a:lnTo>
                <a:lnTo>
                  <a:pt x="232333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8" name="object 20"/>
          <p:cNvSpPr>
            <a:spLocks/>
          </p:cNvSpPr>
          <p:nvPr/>
        </p:nvSpPr>
        <p:spPr bwMode="auto">
          <a:xfrm>
            <a:off x="14911388" y="7720013"/>
            <a:ext cx="233362" cy="268287"/>
          </a:xfrm>
          <a:custGeom>
            <a:avLst/>
            <a:gdLst/>
            <a:ahLst/>
            <a:cxnLst>
              <a:cxn ang="0">
                <a:pos x="232359" y="0"/>
              </a:cxn>
              <a:cxn ang="0">
                <a:pos x="196977" y="0"/>
              </a:cxn>
              <a:cxn ang="0">
                <a:pos x="37998" y="207352"/>
              </a:cxn>
              <a:cxn ang="0">
                <a:pos x="37998" y="0"/>
              </a:cxn>
              <a:cxn ang="0">
                <a:pos x="0" y="0"/>
              </a:cxn>
              <a:cxn ang="0">
                <a:pos x="0" y="268833"/>
              </a:cxn>
              <a:cxn ang="0">
                <a:pos x="35306" y="268833"/>
              </a:cxn>
              <a:cxn ang="0">
                <a:pos x="194678" y="61899"/>
              </a:cxn>
              <a:cxn ang="0">
                <a:pos x="194678" y="268833"/>
              </a:cxn>
              <a:cxn ang="0">
                <a:pos x="232359" y="268833"/>
              </a:cxn>
              <a:cxn ang="0">
                <a:pos x="232359" y="0"/>
              </a:cxn>
            </a:cxnLst>
            <a:rect l="0" t="0" r="r" b="b"/>
            <a:pathLst>
              <a:path w="232409" h="269240">
                <a:moveTo>
                  <a:pt x="232359" y="0"/>
                </a:moveTo>
                <a:lnTo>
                  <a:pt x="196977" y="0"/>
                </a:lnTo>
                <a:lnTo>
                  <a:pt x="37998" y="207352"/>
                </a:lnTo>
                <a:lnTo>
                  <a:pt x="37998" y="0"/>
                </a:lnTo>
                <a:lnTo>
                  <a:pt x="0" y="0"/>
                </a:lnTo>
                <a:lnTo>
                  <a:pt x="0" y="268833"/>
                </a:lnTo>
                <a:lnTo>
                  <a:pt x="35306" y="268833"/>
                </a:lnTo>
                <a:lnTo>
                  <a:pt x="194678" y="61899"/>
                </a:lnTo>
                <a:lnTo>
                  <a:pt x="194678" y="268833"/>
                </a:lnTo>
                <a:lnTo>
                  <a:pt x="232359" y="268833"/>
                </a:lnTo>
                <a:lnTo>
                  <a:pt x="232359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89" name="object 22"/>
          <p:cNvSpPr>
            <a:spLocks/>
          </p:cNvSpPr>
          <p:nvPr/>
        </p:nvSpPr>
        <p:spPr bwMode="auto">
          <a:xfrm>
            <a:off x="14935200" y="7245350"/>
            <a:ext cx="190500" cy="28575"/>
          </a:xfrm>
          <a:custGeom>
            <a:avLst/>
            <a:gdLst/>
            <a:ahLst/>
            <a:cxnLst>
              <a:cxn ang="0">
                <a:pos x="190601" y="0"/>
              </a:cxn>
              <a:cxn ang="0">
                <a:pos x="0" y="0"/>
              </a:cxn>
              <a:cxn ang="0">
                <a:pos x="0" y="28359"/>
              </a:cxn>
              <a:cxn ang="0">
                <a:pos x="190601" y="28359"/>
              </a:cxn>
              <a:cxn ang="0">
                <a:pos x="190601" y="0"/>
              </a:cxn>
            </a:cxnLst>
            <a:rect l="0" t="0" r="r" b="b"/>
            <a:pathLst>
              <a:path w="191134" h="28575">
                <a:moveTo>
                  <a:pt x="190601" y="0"/>
                </a:moveTo>
                <a:lnTo>
                  <a:pt x="0" y="0"/>
                </a:lnTo>
                <a:lnTo>
                  <a:pt x="0" y="28359"/>
                </a:lnTo>
                <a:lnTo>
                  <a:pt x="190601" y="28359"/>
                </a:lnTo>
                <a:lnTo>
                  <a:pt x="190601" y="0"/>
                </a:lnTo>
                <a:close/>
              </a:path>
            </a:pathLst>
          </a:custGeom>
          <a:solidFill>
            <a:srgbClr val="616061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24" name="object 24"/>
          <p:cNvSpPr txBox="1"/>
          <p:nvPr/>
        </p:nvSpPr>
        <p:spPr>
          <a:xfrm>
            <a:off x="1282700" y="7458075"/>
            <a:ext cx="2062163" cy="340478"/>
          </a:xfrm>
          <a:prstGeom prst="rect">
            <a:avLst/>
          </a:prstGeom>
        </p:spPr>
        <p:txBody>
          <a:bodyPr lIns="0" tIns="17145" rIns="0" bIns="0">
            <a:spAutoFit/>
          </a:bodyPr>
          <a:lstStyle/>
          <a:p>
            <a:pPr marL="12700">
              <a:spcBef>
                <a:spcPts val="138"/>
              </a:spcBef>
            </a:pPr>
            <a:r>
              <a:rPr lang="ru-RU" sz="2100" dirty="0" smtClean="0">
                <a:solidFill>
                  <a:srgbClr val="616061"/>
                </a:solidFill>
                <a:latin typeface="Montserrat"/>
                <a:ea typeface="Montserrat-SemiBold"/>
                <a:cs typeface="Montserrat-SemiBold"/>
              </a:rPr>
              <a:t>Апрель 2025</a:t>
            </a:r>
            <a:endParaRPr lang="ru-RU" sz="2900" dirty="0">
              <a:latin typeface="Montserrat-SemiBold"/>
              <a:ea typeface="Montserrat-SemiBold"/>
              <a:cs typeface="Montserrat-SemiBol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55713" y="1335088"/>
            <a:ext cx="6607175" cy="1767150"/>
          </a:xfrm>
          <a:prstGeom prst="rect">
            <a:avLst/>
          </a:prstGeom>
        </p:spPr>
        <p:txBody>
          <a:bodyPr lIns="0" tIns="73660" rIns="0" bIns="0">
            <a:spAutoFit/>
          </a:bodyPr>
          <a:lstStyle/>
          <a:p>
            <a:pPr marL="12700">
              <a:lnSpc>
                <a:spcPts val="4400"/>
              </a:lnSpc>
              <a:spcBef>
                <a:spcPts val="575"/>
              </a:spcBef>
              <a:tabLst>
                <a:tab pos="1065213" algn="l"/>
                <a:tab pos="2925763" algn="l"/>
                <a:tab pos="3101975" algn="l"/>
                <a:tab pos="4457700" algn="l"/>
              </a:tabLst>
            </a:pPr>
            <a:r>
              <a:rPr lang="ru-RU" sz="4000" dirty="0" smtClean="0">
                <a:solidFill>
                  <a:srgbClr val="616061"/>
                </a:solidFill>
                <a:latin typeface="Montserrat-Medium"/>
                <a:ea typeface="Montserrat-Medium"/>
                <a:cs typeface="Montserrat-Medium"/>
              </a:rPr>
              <a:t>Финансовое обеспечение предупредительных мер в 2025 году</a:t>
            </a:r>
            <a:endParaRPr lang="ru-RU" sz="4000" dirty="0">
              <a:latin typeface="Montserrat-Medium"/>
              <a:ea typeface="Montserrat-Medium"/>
              <a:cs typeface="Montserrat-Medium"/>
            </a:endParaRPr>
          </a:p>
        </p:txBody>
      </p:sp>
      <p:pic>
        <p:nvPicPr>
          <p:cNvPr id="7192" name="Picture 28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71000" y="3833813"/>
            <a:ext cx="5873750" cy="418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3308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1143007"/>
            <a:ext cx="16256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6" name="object 3">
            <a:extLst>
              <a:ext uri="{FF2B5EF4-FFF2-40B4-BE49-F238E27FC236}">
                <a16:creationId xmlns="" xmlns:a16="http://schemas.microsoft.com/office/drawing/2014/main" id="{819F3872-8C93-764C-B639-237405654395}"/>
              </a:ext>
            </a:extLst>
          </p:cNvPr>
          <p:cNvSpPr/>
          <p:nvPr/>
        </p:nvSpPr>
        <p:spPr>
          <a:xfrm>
            <a:off x="-14474" y="-23952"/>
            <a:ext cx="1869776" cy="9131621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7" name="Shape 336"/>
          <p:cNvGrpSpPr/>
          <p:nvPr/>
        </p:nvGrpSpPr>
        <p:grpSpPr>
          <a:xfrm>
            <a:off x="112429" y="33219"/>
            <a:ext cx="896341" cy="702583"/>
            <a:chOff x="0" y="0"/>
            <a:chExt cx="638291" cy="693109"/>
          </a:xfrm>
        </p:grpSpPr>
        <p:pic>
          <p:nvPicPr>
            <p:cNvPr id="8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0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1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2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3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4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5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6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7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8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9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0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1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2" name="object 4">
            <a:extLst>
              <a:ext uri="{FF2B5EF4-FFF2-40B4-BE49-F238E27FC236}">
                <a16:creationId xmlns="" xmlns:a16="http://schemas.microsoft.com/office/drawing/2014/main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58497" y="2"/>
            <a:ext cx="677520" cy="914638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idx="11"/>
          </p:nvPr>
        </p:nvSpPr>
        <p:spPr>
          <a:xfrm>
            <a:off x="13504598" y="8475134"/>
            <a:ext cx="1935785" cy="276999"/>
          </a:xfrm>
        </p:spPr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10</a:t>
            </a:fld>
            <a:endParaRPr lang="ru-RU" altLang="ru-RU" dirty="0">
              <a:latin typeface="+mn-lt"/>
            </a:endParaRP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778444" y="256910"/>
            <a:ext cx="13893355" cy="842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42857" tIns="74286" rIns="142857" bIns="74286">
            <a:spAutoFit/>
          </a:bodyPr>
          <a:lstStyle/>
          <a:p>
            <a:pPr marL="859266" algn="ctr">
              <a:lnSpc>
                <a:spcPct val="90000"/>
              </a:lnSpc>
              <a:buSzPct val="100000"/>
              <a:tabLst>
                <a:tab pos="859266" algn="l"/>
                <a:tab pos="2310693" algn="l"/>
                <a:tab pos="3762120" algn="l"/>
                <a:tab pos="5213547" algn="l"/>
                <a:tab pos="6664974" algn="l"/>
                <a:tab pos="8116401" algn="l"/>
                <a:tab pos="9567829" algn="l"/>
                <a:tab pos="11019256" algn="l"/>
                <a:tab pos="12470683" algn="l"/>
                <a:tab pos="13922110" algn="l"/>
                <a:tab pos="15373537" algn="l"/>
                <a:tab pos="16824964" algn="l"/>
              </a:tabLst>
            </a:pPr>
            <a:r>
              <a:rPr lang="ru-RU" altLang="ru-RU" b="1" dirty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ru-RU" altLang="ru-RU" sz="2500" dirty="0">
                <a:solidFill>
                  <a:srgbClr val="025198"/>
                </a:solidFill>
                <a:latin typeface="+mj-lt"/>
                <a:ea typeface="+mj-ea"/>
                <a:cs typeface="+mj-cs"/>
              </a:rPr>
              <a:t>Финансовое обеспечение предупредительных мер по сокращению производственного травматизма и профессиональных заболеваний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51000" y="1144595"/>
            <a:ext cx="14173200" cy="2109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Документы для возмещения:</a:t>
            </a:r>
            <a:endParaRPr lang="ru-RU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1.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Заявление на возмещение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Отчет о произведенных расходах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Копия локального нормативного акта о реализуемых страхователем мероприятиях по улучшению условий и охраны труда и (или) копия (выписка из) коллективного договора (соглашения по охране труда между работодателем и представительным органом работников).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42158" y="3232632"/>
            <a:ext cx="6690642" cy="4516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к)Аптечки: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перечень приобретаемых медицинских изделий с указанием количества и стоимости приобретаемых медицинских изделий в соответствии Приказом Министерства здравоохранения и социального развития Российской Федерации от 24.05.2024 г. N 262н "Об утверждении требований к комплектации изделиями медицинского назначения аптечек для оказания первой помощи работникам", а также с указанием санитарных постов, подлежащих комплектацией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аптечками + сводная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ведомость приобретенных аптечек;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4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копию договора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поставки +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копию перечня вложений, входящих в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аптечку;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4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копии счёт-фактуры, счёта на оплату, товарной накладной, платёжного поручения подтверждающего оплату.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085943" y="3254403"/>
            <a:ext cx="6712857" cy="4831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(н) СКЛ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работников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предпенсионного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пенсионного возраста:</a:t>
            </a:r>
            <a:endParaRPr lang="ru-RU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список работников, направляемых на санаторно-курортное лечение, с указанием рекомендаций, содержащихся в справке по форме N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070/у + реестр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сотрудников прошедших СКЛ (на бумаге и в электронном виде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);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4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копию справки для получения путевки на санаторно-курортное лечение (форма N 070/у);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4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копии договоров с организацией, осуществляющей санаторно-курортное лечение работников, и (или) счетов на приобретение путевок;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4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калькуляцию стоимости путевки (с указанием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наличия/отсутствия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туристического налога);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4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копии отрывных талонов;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4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копии акта выполненных работ,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счета на оплату, </a:t>
            </a: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платёжного поручения подтверждающего оплату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828537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4622800" y="3387725"/>
            <a:ext cx="7446963" cy="787400"/>
          </a:xfrm>
        </p:spPr>
        <p:txBody>
          <a:bodyPr tIns="12700"/>
          <a:lstStyle/>
          <a:p>
            <a:pPr marL="69850" eaLnBrk="1" hangingPunct="1">
              <a:spcBef>
                <a:spcPts val="100"/>
              </a:spcBef>
            </a:pPr>
            <a:r>
              <a:rPr lang="ru-RU" smtClean="0">
                <a:ea typeface="Calibri-Light"/>
              </a:rPr>
              <a:t>СПАСИБО ЗА ВНИМАНИЕ!</a:t>
            </a:r>
          </a:p>
        </p:txBody>
      </p:sp>
      <p:grpSp>
        <p:nvGrpSpPr>
          <p:cNvPr id="34819" name="Group 3"/>
          <p:cNvGrpSpPr>
            <a:grpSpLocks/>
          </p:cNvGrpSpPr>
          <p:nvPr/>
        </p:nvGrpSpPr>
        <p:grpSpPr bwMode="auto">
          <a:xfrm>
            <a:off x="635000" y="479425"/>
            <a:ext cx="914400" cy="1076325"/>
            <a:chOff x="634994" y="480009"/>
            <a:chExt cx="914452" cy="1075526"/>
          </a:xfrm>
        </p:grpSpPr>
        <p:pic>
          <p:nvPicPr>
            <p:cNvPr id="34820" name="object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637218" y="1352696"/>
              <a:ext cx="163266" cy="786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1" name="object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22641" y="1353580"/>
              <a:ext cx="341118" cy="899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22" name="object 5"/>
            <p:cNvSpPr>
              <a:spLocks/>
            </p:cNvSpPr>
            <p:nvPr/>
          </p:nvSpPr>
          <p:spPr bwMode="auto">
            <a:xfrm>
              <a:off x="1192096" y="1353577"/>
              <a:ext cx="62230" cy="77470"/>
            </a:xfrm>
            <a:custGeom>
              <a:avLst/>
              <a:gdLst/>
              <a:ahLst/>
              <a:cxnLst>
                <a:cxn ang="0">
                  <a:pos x="10883" y="0"/>
                </a:cxn>
                <a:cxn ang="0">
                  <a:pos x="0" y="0"/>
                </a:cxn>
                <a:cxn ang="0">
                  <a:pos x="0" y="76923"/>
                </a:cxn>
                <a:cxn ang="0">
                  <a:pos x="31750" y="76923"/>
                </a:cxn>
                <a:cxn ang="0">
                  <a:pos x="44600" y="75284"/>
                </a:cxn>
                <a:cxn ang="0">
                  <a:pos x="54124" y="70399"/>
                </a:cxn>
                <a:cxn ang="0">
                  <a:pos x="55698" y="68249"/>
                </a:cxn>
                <a:cxn ang="0">
                  <a:pos x="10883" y="68249"/>
                </a:cxn>
                <a:cxn ang="0">
                  <a:pos x="10883" y="35483"/>
                </a:cxn>
                <a:cxn ang="0">
                  <a:pos x="56574" y="35483"/>
                </a:cxn>
                <a:cxn ang="0">
                  <a:pos x="54738" y="32935"/>
                </a:cxn>
                <a:cxn ang="0">
                  <a:pos x="45848" y="28348"/>
                </a:cxn>
                <a:cxn ang="0">
                  <a:pos x="33731" y="26809"/>
                </a:cxn>
                <a:cxn ang="0">
                  <a:pos x="10883" y="26809"/>
                </a:cxn>
                <a:cxn ang="0">
                  <a:pos x="10883" y="0"/>
                </a:cxn>
                <a:cxn ang="0">
                  <a:pos x="56574" y="35483"/>
                </a:cxn>
                <a:cxn ang="0">
                  <a:pos x="44170" y="35483"/>
                </a:cxn>
                <a:cxn ang="0">
                  <a:pos x="51079" y="40436"/>
                </a:cxn>
                <a:cxn ang="0">
                  <a:pos x="51079" y="51320"/>
                </a:cxn>
                <a:cxn ang="0">
                  <a:pos x="49782" y="58643"/>
                </a:cxn>
                <a:cxn ang="0">
                  <a:pos x="45972" y="63942"/>
                </a:cxn>
                <a:cxn ang="0">
                  <a:pos x="39769" y="67163"/>
                </a:cxn>
                <a:cxn ang="0">
                  <a:pos x="31292" y="68249"/>
                </a:cxn>
                <a:cxn ang="0">
                  <a:pos x="55698" y="68249"/>
                </a:cxn>
                <a:cxn ang="0">
                  <a:pos x="60042" y="62318"/>
                </a:cxn>
                <a:cxn ang="0">
                  <a:pos x="62077" y="51092"/>
                </a:cxn>
                <a:cxn ang="0">
                  <a:pos x="60211" y="40531"/>
                </a:cxn>
                <a:cxn ang="0">
                  <a:pos x="56574" y="35483"/>
                </a:cxn>
              </a:cxnLst>
              <a:rect l="0" t="0" r="r" b="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34823" name="object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274796" y="1353580"/>
              <a:ext cx="66154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4" name="object 7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369272" y="1353577"/>
              <a:ext cx="85153" cy="769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25" name="object 8"/>
            <p:cNvSpPr>
              <a:spLocks/>
            </p:cNvSpPr>
            <p:nvPr/>
          </p:nvSpPr>
          <p:spPr bwMode="auto">
            <a:xfrm>
              <a:off x="1482771" y="1353580"/>
              <a:ext cx="66675" cy="77470"/>
            </a:xfrm>
            <a:custGeom>
              <a:avLst/>
              <a:gdLst/>
              <a:ahLst/>
              <a:cxnLst>
                <a:cxn ang="0">
                  <a:pos x="66471" y="0"/>
                </a:cxn>
                <a:cxn ang="0">
                  <a:pos x="56349" y="0"/>
                </a:cxn>
                <a:cxn ang="0">
                  <a:pos x="10871" y="59334"/>
                </a:cxn>
                <a:cxn ang="0">
                  <a:pos x="10871" y="0"/>
                </a:cxn>
                <a:cxn ang="0">
                  <a:pos x="0" y="0"/>
                </a:cxn>
                <a:cxn ang="0">
                  <a:pos x="0" y="76911"/>
                </a:cxn>
                <a:cxn ang="0">
                  <a:pos x="10096" y="76911"/>
                </a:cxn>
                <a:cxn ang="0">
                  <a:pos x="55689" y="17691"/>
                </a:cxn>
                <a:cxn ang="0">
                  <a:pos x="55689" y="76911"/>
                </a:cxn>
                <a:cxn ang="0">
                  <a:pos x="66471" y="76911"/>
                </a:cxn>
                <a:cxn ang="0">
                  <a:pos x="66471" y="0"/>
                </a:cxn>
              </a:cxnLst>
              <a:rect l="0" t="0" r="r" b="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34826" name="object 9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34994" y="1464464"/>
              <a:ext cx="188554" cy="826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7" name="object 10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845724" y="1467309"/>
              <a:ext cx="164275" cy="88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8" name="object 11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1057757" y="1466442"/>
              <a:ext cx="319289" cy="78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29" name="object 12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396605" y="14673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830" name="object 13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482771" y="14673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831" name="object 14"/>
            <p:cNvSpPr>
              <a:spLocks/>
            </p:cNvSpPr>
            <p:nvPr/>
          </p:nvSpPr>
          <p:spPr bwMode="auto">
            <a:xfrm>
              <a:off x="1489430" y="1331849"/>
              <a:ext cx="54610" cy="8255"/>
            </a:xfrm>
            <a:custGeom>
              <a:avLst/>
              <a:gdLst/>
              <a:ahLst/>
              <a:cxnLst>
                <a:cxn ang="0">
                  <a:pos x="54533" y="0"/>
                </a:cxn>
                <a:cxn ang="0">
                  <a:pos x="0" y="0"/>
                </a:cxn>
                <a:cxn ang="0">
                  <a:pos x="0" y="8115"/>
                </a:cxn>
                <a:cxn ang="0">
                  <a:pos x="54533" y="8115"/>
                </a:cxn>
                <a:cxn ang="0">
                  <a:pos x="54533" y="0"/>
                </a:cxn>
              </a:cxnLst>
              <a:rect l="0" t="0" r="r" b="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34832" name="object 15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644093" y="480009"/>
              <a:ext cx="895848" cy="769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3" name="object 2"/>
          <p:cNvGrpSpPr>
            <a:grpSpLocks/>
          </p:cNvGrpSpPr>
          <p:nvPr/>
        </p:nvGrpSpPr>
        <p:grpSpPr bwMode="auto">
          <a:xfrm>
            <a:off x="5748338" y="1916113"/>
            <a:ext cx="7388225" cy="1665287"/>
            <a:chOff x="5747702" y="1916818"/>
            <a:chExt cx="7223125" cy="466090"/>
          </a:xfrm>
        </p:grpSpPr>
        <p:sp>
          <p:nvSpPr>
            <p:cNvPr id="8248" name="object 3"/>
            <p:cNvSpPr>
              <a:spLocks/>
            </p:cNvSpPr>
            <p:nvPr/>
          </p:nvSpPr>
          <p:spPr bwMode="auto">
            <a:xfrm>
              <a:off x="5749499" y="1918615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  <a:cxn ang="0">
                  <a:pos x="496950" y="0"/>
                </a:cxn>
              </a:cxnLst>
              <a:rect l="0" t="0" r="r" b="b"/>
              <a:pathLst>
                <a:path w="497204" h="462280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  <a:lnTo>
                    <a:pt x="496950" y="0"/>
                  </a:lnTo>
                  <a:close/>
                </a:path>
              </a:pathLst>
            </a:custGeom>
            <a:solidFill>
              <a:srgbClr val="CCDDE7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49" name="object 4"/>
            <p:cNvSpPr>
              <a:spLocks/>
            </p:cNvSpPr>
            <p:nvPr/>
          </p:nvSpPr>
          <p:spPr bwMode="auto">
            <a:xfrm>
              <a:off x="5749499" y="1918615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</a:cxnLst>
              <a:rect l="0" t="0" r="r" b="b"/>
              <a:pathLst>
                <a:path w="497204" h="462280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50" name="object 5"/>
            <p:cNvSpPr>
              <a:spLocks/>
            </p:cNvSpPr>
            <p:nvPr/>
          </p:nvSpPr>
          <p:spPr bwMode="auto">
            <a:xfrm>
              <a:off x="5903694" y="1918615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80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51" name="object 6"/>
            <p:cNvSpPr>
              <a:spLocks/>
            </p:cNvSpPr>
            <p:nvPr/>
          </p:nvSpPr>
          <p:spPr bwMode="auto">
            <a:xfrm>
              <a:off x="5903694" y="1918615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80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8198" name="object 27"/>
          <p:cNvGrpSpPr>
            <a:grpSpLocks/>
          </p:cNvGrpSpPr>
          <p:nvPr/>
        </p:nvGrpSpPr>
        <p:grpSpPr bwMode="auto">
          <a:xfrm>
            <a:off x="5728493" y="5410200"/>
            <a:ext cx="7388225" cy="1066800"/>
            <a:chOff x="5747702" y="3829531"/>
            <a:chExt cx="7223125" cy="466090"/>
          </a:xfrm>
        </p:grpSpPr>
        <p:sp>
          <p:nvSpPr>
            <p:cNvPr id="8228" name="object 28"/>
            <p:cNvSpPr>
              <a:spLocks/>
            </p:cNvSpPr>
            <p:nvPr/>
          </p:nvSpPr>
          <p:spPr bwMode="auto">
            <a:xfrm>
              <a:off x="5749499" y="3831328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  <a:cxn ang="0">
                  <a:pos x="496950" y="0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  <a:lnTo>
                    <a:pt x="496950" y="0"/>
                  </a:lnTo>
                  <a:close/>
                </a:path>
              </a:pathLst>
            </a:custGeom>
            <a:solidFill>
              <a:srgbClr val="CCDDE7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29" name="object 29"/>
            <p:cNvSpPr>
              <a:spLocks/>
            </p:cNvSpPr>
            <p:nvPr/>
          </p:nvSpPr>
          <p:spPr bwMode="auto">
            <a:xfrm>
              <a:off x="5749499" y="3831328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30" name="object 30"/>
            <p:cNvSpPr>
              <a:spLocks/>
            </p:cNvSpPr>
            <p:nvPr/>
          </p:nvSpPr>
          <p:spPr bwMode="auto">
            <a:xfrm>
              <a:off x="5903694" y="3831328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79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31" name="object 31"/>
            <p:cNvSpPr>
              <a:spLocks/>
            </p:cNvSpPr>
            <p:nvPr/>
          </p:nvSpPr>
          <p:spPr bwMode="auto">
            <a:xfrm>
              <a:off x="5903694" y="3831328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79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8199" name="object 32"/>
          <p:cNvGrpSpPr>
            <a:grpSpLocks/>
          </p:cNvGrpSpPr>
          <p:nvPr/>
        </p:nvGrpSpPr>
        <p:grpSpPr bwMode="auto">
          <a:xfrm>
            <a:off x="5734796" y="3886200"/>
            <a:ext cx="7385050" cy="1147762"/>
            <a:chOff x="5749497" y="2874972"/>
            <a:chExt cx="7219839" cy="462280"/>
          </a:xfrm>
        </p:grpSpPr>
        <p:sp>
          <p:nvSpPr>
            <p:cNvPr id="8224" name="object 33"/>
            <p:cNvSpPr>
              <a:spLocks/>
            </p:cNvSpPr>
            <p:nvPr/>
          </p:nvSpPr>
          <p:spPr bwMode="auto">
            <a:xfrm>
              <a:off x="5749499" y="2874972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  <a:cxn ang="0">
                  <a:pos x="496950" y="0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  <a:lnTo>
                    <a:pt x="496950" y="0"/>
                  </a:lnTo>
                  <a:close/>
                </a:path>
              </a:pathLst>
            </a:custGeom>
            <a:solidFill>
              <a:srgbClr val="CCDDE7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25" name="object 34"/>
            <p:cNvSpPr>
              <a:spLocks/>
            </p:cNvSpPr>
            <p:nvPr/>
          </p:nvSpPr>
          <p:spPr bwMode="auto">
            <a:xfrm>
              <a:off x="5749499" y="2874972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26" name="object 35"/>
            <p:cNvSpPr>
              <a:spLocks/>
            </p:cNvSpPr>
            <p:nvPr/>
          </p:nvSpPr>
          <p:spPr bwMode="auto">
            <a:xfrm>
              <a:off x="5903694" y="2874972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79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8227" name="object 36"/>
            <p:cNvSpPr>
              <a:spLocks/>
            </p:cNvSpPr>
            <p:nvPr/>
          </p:nvSpPr>
          <p:spPr bwMode="auto">
            <a:xfrm>
              <a:off x="5903694" y="2874972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79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6451600" y="1981200"/>
            <a:ext cx="5942013" cy="1243930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algn="just">
              <a:buClrTx/>
              <a:buFontTx/>
              <a:buNone/>
            </a:pPr>
            <a:r>
              <a:rPr lang="ru-RU" altLang="ru-RU" sz="20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Заместитель управляющего отделением </a:t>
            </a:r>
            <a:r>
              <a:rPr lang="ru-RU" altLang="ru-RU" sz="20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Фонда пенсионного и социального страхования Российской Федерации по Челябинской области </a:t>
            </a:r>
            <a:r>
              <a:rPr lang="ru-RU" altLang="ru-RU" sz="2000" dirty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– </a:t>
            </a:r>
            <a:r>
              <a:rPr lang="ru-RU" altLang="ru-RU" sz="2000" b="1" dirty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Евгений Викторович Свистунов-Рейвах </a:t>
            </a:r>
          </a:p>
        </p:txBody>
      </p:sp>
      <p:sp>
        <p:nvSpPr>
          <p:cNvPr id="38" name="object 38"/>
          <p:cNvSpPr txBox="1">
            <a:spLocks noGrp="1"/>
          </p:cNvSpPr>
          <p:nvPr>
            <p:ph type="title"/>
          </p:nvPr>
        </p:nvSpPr>
        <p:spPr>
          <a:xfrm>
            <a:off x="3849688" y="379413"/>
            <a:ext cx="11441112" cy="1367041"/>
          </a:xfrm>
        </p:spPr>
        <p:txBody>
          <a:bodyPr tIns="12700"/>
          <a:lstStyle/>
          <a:p>
            <a:r>
              <a:rPr lang="ru-RU" altLang="ru-RU" sz="4400" dirty="0" smtClean="0">
                <a:solidFill>
                  <a:srgbClr val="000000"/>
                </a:solidFill>
                <a:latin typeface="Calibri" pitchFamily="32" charset="0"/>
              </a:rPr>
              <a:t>Представители ОСФР по Челябинской области</a:t>
            </a:r>
            <a:endParaRPr lang="ru-RU" altLang="ru-RU" sz="4400" dirty="0">
              <a:solidFill>
                <a:srgbClr val="000000"/>
              </a:solidFill>
              <a:latin typeface="Calibri" pitchFamily="32" charset="0"/>
            </a:endParaRPr>
          </a:p>
        </p:txBody>
      </p:sp>
      <p:sp>
        <p:nvSpPr>
          <p:cNvPr id="39" name="object 37">
            <a:extLst>
              <a:ext uri="{FF2B5EF4-FFF2-40B4-BE49-F238E27FC236}"/>
            </a:extLst>
          </p:cNvPr>
          <p:cNvSpPr txBox="1"/>
          <p:nvPr/>
        </p:nvSpPr>
        <p:spPr>
          <a:xfrm>
            <a:off x="6451600" y="3992004"/>
            <a:ext cx="5942013" cy="936154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algn="just">
              <a:buClrTx/>
              <a:buFontTx/>
              <a:buNone/>
            </a:pPr>
            <a:r>
              <a:rPr lang="ru-RU" altLang="ru-RU" sz="20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Начальник управления организации страхования профессиональных </a:t>
            </a:r>
            <a:r>
              <a:rPr lang="ru-RU" altLang="ru-RU" sz="20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рисков </a:t>
            </a:r>
            <a:r>
              <a:rPr lang="ru-RU" altLang="ru-RU" sz="2000" b="1" dirty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– </a:t>
            </a:r>
            <a:r>
              <a:rPr lang="ru-RU" altLang="ru-RU" sz="2000" b="1" dirty="0" err="1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Талеренко</a:t>
            </a:r>
            <a:r>
              <a:rPr lang="ru-RU" altLang="ru-RU" sz="2000" b="1" dirty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 Наталья Васильевна</a:t>
            </a:r>
          </a:p>
        </p:txBody>
      </p:sp>
      <p:sp>
        <p:nvSpPr>
          <p:cNvPr id="46" name="object 3">
            <a:extLst>
              <a:ext uri="{FF2B5EF4-FFF2-40B4-BE49-F238E27FC236}"/>
            </a:extLst>
          </p:cNvPr>
          <p:cNvSpPr/>
          <p:nvPr/>
        </p:nvSpPr>
        <p:spPr>
          <a:xfrm>
            <a:off x="165100" y="144463"/>
            <a:ext cx="3035300" cy="8855075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lIns="0" tIns="0" rIns="0" bIns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8209" name="object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1550" y="141288"/>
            <a:ext cx="731838" cy="885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210" name="Group 47"/>
          <p:cNvGrpSpPr>
            <a:grpSpLocks/>
          </p:cNvGrpSpPr>
          <p:nvPr/>
        </p:nvGrpSpPr>
        <p:grpSpPr bwMode="auto">
          <a:xfrm>
            <a:off x="657225" y="7554913"/>
            <a:ext cx="914400" cy="1074737"/>
            <a:chOff x="634994" y="7556702"/>
            <a:chExt cx="914452" cy="1075534"/>
          </a:xfrm>
        </p:grpSpPr>
        <p:pic>
          <p:nvPicPr>
            <p:cNvPr id="8211" name="object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7218" y="8429396"/>
              <a:ext cx="163266" cy="786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2" name="object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22641" y="8430279"/>
              <a:ext cx="341118" cy="8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13" name="object 7"/>
            <p:cNvSpPr>
              <a:spLocks/>
            </p:cNvSpPr>
            <p:nvPr/>
          </p:nvSpPr>
          <p:spPr bwMode="auto">
            <a:xfrm>
              <a:off x="1192096" y="8430277"/>
              <a:ext cx="62230" cy="77470"/>
            </a:xfrm>
            <a:custGeom>
              <a:avLst/>
              <a:gdLst/>
              <a:ahLst/>
              <a:cxnLst>
                <a:cxn ang="0">
                  <a:pos x="10883" y="0"/>
                </a:cxn>
                <a:cxn ang="0">
                  <a:pos x="0" y="0"/>
                </a:cxn>
                <a:cxn ang="0">
                  <a:pos x="0" y="76923"/>
                </a:cxn>
                <a:cxn ang="0">
                  <a:pos x="31750" y="76923"/>
                </a:cxn>
                <a:cxn ang="0">
                  <a:pos x="44600" y="75284"/>
                </a:cxn>
                <a:cxn ang="0">
                  <a:pos x="54124" y="70399"/>
                </a:cxn>
                <a:cxn ang="0">
                  <a:pos x="55698" y="68249"/>
                </a:cxn>
                <a:cxn ang="0">
                  <a:pos x="10883" y="68249"/>
                </a:cxn>
                <a:cxn ang="0">
                  <a:pos x="10883" y="35483"/>
                </a:cxn>
                <a:cxn ang="0">
                  <a:pos x="56574" y="35483"/>
                </a:cxn>
                <a:cxn ang="0">
                  <a:pos x="54738" y="32935"/>
                </a:cxn>
                <a:cxn ang="0">
                  <a:pos x="45848" y="28348"/>
                </a:cxn>
                <a:cxn ang="0">
                  <a:pos x="33731" y="26809"/>
                </a:cxn>
                <a:cxn ang="0">
                  <a:pos x="10883" y="26809"/>
                </a:cxn>
                <a:cxn ang="0">
                  <a:pos x="10883" y="0"/>
                </a:cxn>
                <a:cxn ang="0">
                  <a:pos x="56574" y="35483"/>
                </a:cxn>
                <a:cxn ang="0">
                  <a:pos x="44170" y="35483"/>
                </a:cxn>
                <a:cxn ang="0">
                  <a:pos x="51079" y="40436"/>
                </a:cxn>
                <a:cxn ang="0">
                  <a:pos x="51079" y="51320"/>
                </a:cxn>
                <a:cxn ang="0">
                  <a:pos x="49782" y="58643"/>
                </a:cxn>
                <a:cxn ang="0">
                  <a:pos x="45972" y="63942"/>
                </a:cxn>
                <a:cxn ang="0">
                  <a:pos x="39769" y="67163"/>
                </a:cxn>
                <a:cxn ang="0">
                  <a:pos x="31292" y="68249"/>
                </a:cxn>
                <a:cxn ang="0">
                  <a:pos x="55698" y="68249"/>
                </a:cxn>
                <a:cxn ang="0">
                  <a:pos x="60042" y="62318"/>
                </a:cxn>
                <a:cxn ang="0">
                  <a:pos x="62077" y="51092"/>
                </a:cxn>
                <a:cxn ang="0">
                  <a:pos x="60211" y="40531"/>
                </a:cxn>
                <a:cxn ang="0">
                  <a:pos x="56574" y="35483"/>
                </a:cxn>
              </a:cxnLst>
              <a:rect l="0" t="0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8214" name="object 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74796" y="8430279"/>
              <a:ext cx="66154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5" name="object 9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369272" y="8430277"/>
              <a:ext cx="85153" cy="769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16" name="object 10"/>
            <p:cNvSpPr>
              <a:spLocks/>
            </p:cNvSpPr>
            <p:nvPr/>
          </p:nvSpPr>
          <p:spPr bwMode="auto">
            <a:xfrm>
              <a:off x="1482771" y="8430279"/>
              <a:ext cx="66675" cy="77470"/>
            </a:xfrm>
            <a:custGeom>
              <a:avLst/>
              <a:gdLst/>
              <a:ahLst/>
              <a:cxnLst>
                <a:cxn ang="0">
                  <a:pos x="66471" y="0"/>
                </a:cxn>
                <a:cxn ang="0">
                  <a:pos x="56349" y="0"/>
                </a:cxn>
                <a:cxn ang="0">
                  <a:pos x="10871" y="59334"/>
                </a:cxn>
                <a:cxn ang="0">
                  <a:pos x="10871" y="0"/>
                </a:cxn>
                <a:cxn ang="0">
                  <a:pos x="0" y="0"/>
                </a:cxn>
                <a:cxn ang="0">
                  <a:pos x="0" y="76911"/>
                </a:cxn>
                <a:cxn ang="0">
                  <a:pos x="10096" y="76911"/>
                </a:cxn>
                <a:cxn ang="0">
                  <a:pos x="55689" y="17691"/>
                </a:cxn>
                <a:cxn ang="0">
                  <a:pos x="55689" y="76911"/>
                </a:cxn>
                <a:cxn ang="0">
                  <a:pos x="66471" y="76911"/>
                </a:cxn>
                <a:cxn ang="0">
                  <a:pos x="66471" y="0"/>
                </a:cxn>
              </a:cxnLst>
              <a:rect l="0" t="0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8217" name="object 1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34994" y="8541165"/>
              <a:ext cx="188554" cy="826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8" name="object 12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845724" y="8544010"/>
              <a:ext cx="164275" cy="88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19" name="object 13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057757" y="8543142"/>
              <a:ext cx="319289" cy="78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0" name="object 1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396605" y="85440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221" name="object 15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1482771" y="85440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2" name="object 16"/>
            <p:cNvSpPr>
              <a:spLocks/>
            </p:cNvSpPr>
            <p:nvPr/>
          </p:nvSpPr>
          <p:spPr bwMode="auto">
            <a:xfrm>
              <a:off x="1489430" y="8408555"/>
              <a:ext cx="54610" cy="8255"/>
            </a:xfrm>
            <a:custGeom>
              <a:avLst/>
              <a:gdLst/>
              <a:ahLst/>
              <a:cxnLst>
                <a:cxn ang="0">
                  <a:pos x="54533" y="0"/>
                </a:cxn>
                <a:cxn ang="0">
                  <a:pos x="0" y="0"/>
                </a:cxn>
                <a:cxn ang="0">
                  <a:pos x="0" y="8115"/>
                </a:cxn>
                <a:cxn ang="0">
                  <a:pos x="54533" y="8115"/>
                </a:cxn>
                <a:cxn ang="0">
                  <a:pos x="54533" y="0"/>
                </a:cxn>
              </a:cxnLst>
              <a:rect l="0" t="0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8223" name="object 17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644093" y="7556702"/>
              <a:ext cx="895848" cy="769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6" name="object 37">
            <a:extLst>
              <a:ext uri="{FF2B5EF4-FFF2-40B4-BE49-F238E27FC236}"/>
            </a:extLst>
          </p:cNvPr>
          <p:cNvSpPr txBox="1"/>
          <p:nvPr/>
        </p:nvSpPr>
        <p:spPr>
          <a:xfrm>
            <a:off x="6550461" y="5475276"/>
            <a:ext cx="5942013" cy="936154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just">
              <a:spcBef>
                <a:spcPts val="100"/>
              </a:spcBef>
            </a:pPr>
            <a:r>
              <a:rPr lang="ru-RU" altLang="ru-RU" sz="20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Начальник </a:t>
            </a:r>
            <a:r>
              <a:rPr lang="ru-RU" altLang="ru-RU" sz="20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отдела организации страхования профессиональных рисков </a:t>
            </a:r>
            <a:r>
              <a:rPr lang="ru-RU" altLang="ru-RU" sz="2000" b="1" dirty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– Ткачева Наталья </a:t>
            </a:r>
            <a:r>
              <a:rPr lang="ru-RU" altLang="ru-RU" sz="2000" b="1" dirty="0" smtClean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Юрьевна</a:t>
            </a:r>
            <a:endParaRPr lang="ru-RU" altLang="ru-RU" sz="2000" b="1" dirty="0">
              <a:solidFill>
                <a:srgbClr val="3333CC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grpSp>
        <p:nvGrpSpPr>
          <p:cNvPr id="40" name="object 27"/>
          <p:cNvGrpSpPr>
            <a:grpSpLocks/>
          </p:cNvGrpSpPr>
          <p:nvPr/>
        </p:nvGrpSpPr>
        <p:grpSpPr bwMode="auto">
          <a:xfrm>
            <a:off x="5734984" y="6752734"/>
            <a:ext cx="7384865" cy="1058079"/>
            <a:chOff x="5749499" y="3831328"/>
            <a:chExt cx="7219840" cy="462280"/>
          </a:xfrm>
        </p:grpSpPr>
        <p:sp>
          <p:nvSpPr>
            <p:cNvPr id="41" name="object 28"/>
            <p:cNvSpPr>
              <a:spLocks/>
            </p:cNvSpPr>
            <p:nvPr/>
          </p:nvSpPr>
          <p:spPr bwMode="auto">
            <a:xfrm>
              <a:off x="5749499" y="3831328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  <a:cxn ang="0">
                  <a:pos x="496950" y="0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  <a:lnTo>
                    <a:pt x="496950" y="0"/>
                  </a:lnTo>
                  <a:close/>
                </a:path>
              </a:pathLst>
            </a:custGeom>
            <a:solidFill>
              <a:srgbClr val="CCDDE7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2" name="object 29"/>
            <p:cNvSpPr>
              <a:spLocks/>
            </p:cNvSpPr>
            <p:nvPr/>
          </p:nvSpPr>
          <p:spPr bwMode="auto">
            <a:xfrm>
              <a:off x="5749499" y="3831328"/>
              <a:ext cx="497205" cy="462280"/>
            </a:xfrm>
            <a:custGeom>
              <a:avLst/>
              <a:gdLst/>
              <a:ahLst/>
              <a:cxnLst>
                <a:cxn ang="0">
                  <a:pos x="496950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174955" y="461911"/>
                </a:cxn>
              </a:cxnLst>
              <a:rect l="0" t="0" r="r" b="b"/>
              <a:pathLst>
                <a:path w="497204" h="462279">
                  <a:moveTo>
                    <a:pt x="496950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174955" y="461911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44" name="object 31"/>
            <p:cNvSpPr>
              <a:spLocks/>
            </p:cNvSpPr>
            <p:nvPr/>
          </p:nvSpPr>
          <p:spPr bwMode="auto">
            <a:xfrm>
              <a:off x="5903694" y="3831328"/>
              <a:ext cx="7065645" cy="462280"/>
            </a:xfrm>
            <a:custGeom>
              <a:avLst/>
              <a:gdLst/>
              <a:ahLst/>
              <a:cxnLst>
                <a:cxn ang="0">
                  <a:pos x="6992353" y="0"/>
                </a:cxn>
                <a:cxn ang="0">
                  <a:pos x="323443" y="0"/>
                </a:cxn>
                <a:cxn ang="0">
                  <a:pos x="0" y="461911"/>
                </a:cxn>
                <a:cxn ang="0">
                  <a:pos x="6992353" y="461911"/>
                </a:cxn>
                <a:cxn ang="0">
                  <a:pos x="7020664" y="456195"/>
                </a:cxn>
                <a:cxn ang="0">
                  <a:pos x="7043783" y="440605"/>
                </a:cxn>
                <a:cxn ang="0">
                  <a:pos x="7059370" y="417479"/>
                </a:cxn>
                <a:cxn ang="0">
                  <a:pos x="7065086" y="389153"/>
                </a:cxn>
                <a:cxn ang="0">
                  <a:pos x="7065086" y="72745"/>
                </a:cxn>
                <a:cxn ang="0">
                  <a:pos x="7059370" y="44426"/>
                </a:cxn>
                <a:cxn ang="0">
                  <a:pos x="7043783" y="21304"/>
                </a:cxn>
                <a:cxn ang="0">
                  <a:pos x="7020664" y="5715"/>
                </a:cxn>
                <a:cxn ang="0">
                  <a:pos x="6992353" y="0"/>
                </a:cxn>
              </a:cxnLst>
              <a:rect l="0" t="0" r="r" b="b"/>
              <a:pathLst>
                <a:path w="7065645" h="462279">
                  <a:moveTo>
                    <a:pt x="6992353" y="0"/>
                  </a:moveTo>
                  <a:lnTo>
                    <a:pt x="323443" y="0"/>
                  </a:lnTo>
                  <a:lnTo>
                    <a:pt x="0" y="461911"/>
                  </a:lnTo>
                  <a:lnTo>
                    <a:pt x="6992353" y="461911"/>
                  </a:lnTo>
                  <a:lnTo>
                    <a:pt x="7020664" y="456195"/>
                  </a:lnTo>
                  <a:lnTo>
                    <a:pt x="7043783" y="440605"/>
                  </a:lnTo>
                  <a:lnTo>
                    <a:pt x="7059370" y="417479"/>
                  </a:lnTo>
                  <a:lnTo>
                    <a:pt x="7065086" y="389153"/>
                  </a:lnTo>
                  <a:lnTo>
                    <a:pt x="7065086" y="72745"/>
                  </a:lnTo>
                  <a:lnTo>
                    <a:pt x="7059370" y="44426"/>
                  </a:lnTo>
                  <a:lnTo>
                    <a:pt x="7043783" y="21304"/>
                  </a:lnTo>
                  <a:lnTo>
                    <a:pt x="7020664" y="5715"/>
                  </a:lnTo>
                  <a:lnTo>
                    <a:pt x="6992353" y="0"/>
                  </a:lnTo>
                </a:path>
              </a:pathLst>
            </a:custGeom>
            <a:noFill/>
            <a:ln w="3594">
              <a:solidFill>
                <a:srgbClr val="61606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sp>
        <p:nvSpPr>
          <p:cNvPr id="45" name="Прямоугольник 44"/>
          <p:cNvSpPr/>
          <p:nvPr/>
        </p:nvSpPr>
        <p:spPr>
          <a:xfrm>
            <a:off x="6422693" y="6820108"/>
            <a:ext cx="63650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Заместитель начальника отдела организации страхования профессиональных рисков </a:t>
            </a:r>
            <a:r>
              <a:rPr lang="ru-RU" altLang="ru-RU" b="1" dirty="0">
                <a:solidFill>
                  <a:srgbClr val="3333CC"/>
                </a:solidFill>
                <a:latin typeface="Times New Roman" pitchFamily="16" charset="0"/>
                <a:cs typeface="Times New Roman" pitchFamily="16" charset="0"/>
              </a:rPr>
              <a:t>– Бобина Оксана Владимировна</a:t>
            </a:r>
          </a:p>
        </p:txBody>
      </p:sp>
    </p:spTree>
    <p:extLst>
      <p:ext uri="{BB962C8B-B14F-4D97-AF65-F5344CB8AC3E}">
        <p14:creationId xmlns:p14="http://schemas.microsoft.com/office/powerpoint/2010/main" val="220253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849688" y="379413"/>
            <a:ext cx="11212512" cy="1674817"/>
          </a:xfrm>
        </p:spPr>
        <p:txBody>
          <a:bodyPr tIns="12700"/>
          <a:lstStyle/>
          <a:p>
            <a:r>
              <a:rPr lang="ru-RU" alt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ответственный </a:t>
            </a:r>
            <a:r>
              <a:rPr lang="ru-RU" alt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alt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</a:t>
            </a:r>
            <a:r>
              <a:rPr lang="ru-RU" alt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altLang="ru-RU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финансовому обеспечению предупредительных мер в </a:t>
            </a:r>
            <a:r>
              <a:rPr lang="ru-RU" alt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году</a:t>
            </a:r>
            <a:endParaRPr lang="ru-RU" altLang="ru-RU" sz="3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bject 3">
            <a:extLst>
              <a:ext uri="{FF2B5EF4-FFF2-40B4-BE49-F238E27FC236}"/>
            </a:extLst>
          </p:cNvPr>
          <p:cNvSpPr/>
          <p:nvPr/>
        </p:nvSpPr>
        <p:spPr>
          <a:xfrm>
            <a:off x="165100" y="144463"/>
            <a:ext cx="3035300" cy="8855075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lIns="0" tIns="0" rIns="0" bIns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1285" name="object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1550" y="141288"/>
            <a:ext cx="731838" cy="885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86" name="Group 14"/>
          <p:cNvGrpSpPr>
            <a:grpSpLocks/>
          </p:cNvGrpSpPr>
          <p:nvPr/>
        </p:nvGrpSpPr>
        <p:grpSpPr bwMode="auto">
          <a:xfrm>
            <a:off x="657225" y="7554913"/>
            <a:ext cx="914400" cy="1074737"/>
            <a:chOff x="634994" y="7556702"/>
            <a:chExt cx="914452" cy="1075534"/>
          </a:xfrm>
        </p:grpSpPr>
        <p:pic>
          <p:nvPicPr>
            <p:cNvPr id="11287" name="object 5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7218" y="8429396"/>
              <a:ext cx="163266" cy="786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8" name="object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22641" y="8430279"/>
              <a:ext cx="341118" cy="89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9" name="object 7"/>
            <p:cNvSpPr>
              <a:spLocks/>
            </p:cNvSpPr>
            <p:nvPr/>
          </p:nvSpPr>
          <p:spPr bwMode="auto">
            <a:xfrm>
              <a:off x="1192096" y="8430277"/>
              <a:ext cx="62230" cy="77470"/>
            </a:xfrm>
            <a:custGeom>
              <a:avLst/>
              <a:gdLst/>
              <a:ahLst/>
              <a:cxnLst>
                <a:cxn ang="0">
                  <a:pos x="10883" y="0"/>
                </a:cxn>
                <a:cxn ang="0">
                  <a:pos x="0" y="0"/>
                </a:cxn>
                <a:cxn ang="0">
                  <a:pos x="0" y="76923"/>
                </a:cxn>
                <a:cxn ang="0">
                  <a:pos x="31750" y="76923"/>
                </a:cxn>
                <a:cxn ang="0">
                  <a:pos x="44600" y="75284"/>
                </a:cxn>
                <a:cxn ang="0">
                  <a:pos x="54124" y="70399"/>
                </a:cxn>
                <a:cxn ang="0">
                  <a:pos x="55698" y="68249"/>
                </a:cxn>
                <a:cxn ang="0">
                  <a:pos x="10883" y="68249"/>
                </a:cxn>
                <a:cxn ang="0">
                  <a:pos x="10883" y="35483"/>
                </a:cxn>
                <a:cxn ang="0">
                  <a:pos x="56574" y="35483"/>
                </a:cxn>
                <a:cxn ang="0">
                  <a:pos x="54738" y="32935"/>
                </a:cxn>
                <a:cxn ang="0">
                  <a:pos x="45848" y="28348"/>
                </a:cxn>
                <a:cxn ang="0">
                  <a:pos x="33731" y="26809"/>
                </a:cxn>
                <a:cxn ang="0">
                  <a:pos x="10883" y="26809"/>
                </a:cxn>
                <a:cxn ang="0">
                  <a:pos x="10883" y="0"/>
                </a:cxn>
                <a:cxn ang="0">
                  <a:pos x="56574" y="35483"/>
                </a:cxn>
                <a:cxn ang="0">
                  <a:pos x="44170" y="35483"/>
                </a:cxn>
                <a:cxn ang="0">
                  <a:pos x="51079" y="40436"/>
                </a:cxn>
                <a:cxn ang="0">
                  <a:pos x="51079" y="51320"/>
                </a:cxn>
                <a:cxn ang="0">
                  <a:pos x="49782" y="58643"/>
                </a:cxn>
                <a:cxn ang="0">
                  <a:pos x="45972" y="63942"/>
                </a:cxn>
                <a:cxn ang="0">
                  <a:pos x="39769" y="67163"/>
                </a:cxn>
                <a:cxn ang="0">
                  <a:pos x="31292" y="68249"/>
                </a:cxn>
                <a:cxn ang="0">
                  <a:pos x="55698" y="68249"/>
                </a:cxn>
                <a:cxn ang="0">
                  <a:pos x="60042" y="62318"/>
                </a:cxn>
                <a:cxn ang="0">
                  <a:pos x="62077" y="51092"/>
                </a:cxn>
                <a:cxn ang="0">
                  <a:pos x="60211" y="40531"/>
                </a:cxn>
                <a:cxn ang="0">
                  <a:pos x="56574" y="35483"/>
                </a:cxn>
              </a:cxnLst>
              <a:rect l="0" t="0" r="r" b="b"/>
              <a:pathLst>
                <a:path w="62230" h="77470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70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11290" name="object 8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74796" y="8430279"/>
              <a:ext cx="66154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1" name="object 9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369272" y="8430277"/>
              <a:ext cx="85153" cy="769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2" name="object 10"/>
            <p:cNvSpPr>
              <a:spLocks/>
            </p:cNvSpPr>
            <p:nvPr/>
          </p:nvSpPr>
          <p:spPr bwMode="auto">
            <a:xfrm>
              <a:off x="1482771" y="8430279"/>
              <a:ext cx="66675" cy="77470"/>
            </a:xfrm>
            <a:custGeom>
              <a:avLst/>
              <a:gdLst/>
              <a:ahLst/>
              <a:cxnLst>
                <a:cxn ang="0">
                  <a:pos x="66471" y="0"/>
                </a:cxn>
                <a:cxn ang="0">
                  <a:pos x="56349" y="0"/>
                </a:cxn>
                <a:cxn ang="0">
                  <a:pos x="10871" y="59334"/>
                </a:cxn>
                <a:cxn ang="0">
                  <a:pos x="10871" y="0"/>
                </a:cxn>
                <a:cxn ang="0">
                  <a:pos x="0" y="0"/>
                </a:cxn>
                <a:cxn ang="0">
                  <a:pos x="0" y="76911"/>
                </a:cxn>
                <a:cxn ang="0">
                  <a:pos x="10096" y="76911"/>
                </a:cxn>
                <a:cxn ang="0">
                  <a:pos x="55689" y="17691"/>
                </a:cxn>
                <a:cxn ang="0">
                  <a:pos x="55689" y="76911"/>
                </a:cxn>
                <a:cxn ang="0">
                  <a:pos x="66471" y="76911"/>
                </a:cxn>
                <a:cxn ang="0">
                  <a:pos x="66471" y="0"/>
                </a:cxn>
              </a:cxnLst>
              <a:rect l="0" t="0" r="r" b="b"/>
              <a:pathLst>
                <a:path w="66675" h="77470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11293" name="object 11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34994" y="8541165"/>
              <a:ext cx="188554" cy="826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4" name="object 12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845724" y="8544010"/>
              <a:ext cx="164275" cy="88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5" name="object 13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1057757" y="8543142"/>
              <a:ext cx="319289" cy="78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6" name="object 14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1396605" y="85440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7" name="object 15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1482771" y="8544012"/>
              <a:ext cx="66471" cy="76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8" name="object 16"/>
            <p:cNvSpPr>
              <a:spLocks/>
            </p:cNvSpPr>
            <p:nvPr/>
          </p:nvSpPr>
          <p:spPr bwMode="auto">
            <a:xfrm>
              <a:off x="1489430" y="8408555"/>
              <a:ext cx="54610" cy="8255"/>
            </a:xfrm>
            <a:custGeom>
              <a:avLst/>
              <a:gdLst/>
              <a:ahLst/>
              <a:cxnLst>
                <a:cxn ang="0">
                  <a:pos x="54533" y="0"/>
                </a:cxn>
                <a:cxn ang="0">
                  <a:pos x="0" y="0"/>
                </a:cxn>
                <a:cxn ang="0">
                  <a:pos x="0" y="8115"/>
                </a:cxn>
                <a:cxn ang="0">
                  <a:pos x="54533" y="8115"/>
                </a:cxn>
                <a:cxn ang="0">
                  <a:pos x="54533" y="0"/>
                </a:cxn>
              </a:cxnLst>
              <a:rect l="0" t="0" r="r" b="b"/>
              <a:pathLst>
                <a:path w="54609" h="8254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11299" name="object 17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644093" y="7556702"/>
              <a:ext cx="895848" cy="7691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887292"/>
              </p:ext>
            </p:extLst>
          </p:nvPr>
        </p:nvGraphicFramePr>
        <p:xfrm>
          <a:off x="2870200" y="3115041"/>
          <a:ext cx="13030200" cy="2910744"/>
        </p:xfrm>
        <a:graphic>
          <a:graphicData uri="http://schemas.openxmlformats.org/drawingml/2006/table">
            <a:tbl>
              <a:tblPr/>
              <a:tblGrid>
                <a:gridCol w="2622983"/>
                <a:gridCol w="2482417"/>
                <a:gridCol w="2286000"/>
                <a:gridCol w="2133600"/>
                <a:gridCol w="3505200"/>
              </a:tblGrid>
              <a:tr h="8691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Фамилия, имя, отчество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Должность 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адрес нахождения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телефон 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электронная почта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72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Богомолова Анастасия Павловна  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Главный специалист - эксперт</a:t>
                      </a: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 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Кыштым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/>
                      </a:r>
                      <a:b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</a:b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ул.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Ленина, д 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кабинет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8(35151)4-06-33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a.bogomolova.74@ro74.fss.ru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87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a.bogomolova.74@74.sfr.gov.ru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186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236" marR="7236" marT="72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523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Прямоугольник 60"/>
          <p:cNvSpPr/>
          <p:nvPr/>
        </p:nvSpPr>
        <p:spPr>
          <a:xfrm>
            <a:off x="406496" y="15886"/>
            <a:ext cx="15790009" cy="50064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lIns="121917" tIns="60958" rIns="121917" bIns="60958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100" dirty="0">
              <a:solidFill>
                <a:schemeClr val="bg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99951" y="2820565"/>
            <a:ext cx="3146068" cy="1954377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ru-RU" sz="1700" dirty="0">
                <a:solidFill>
                  <a:srgbClr val="002060"/>
                </a:solidFill>
              </a:rPr>
              <a:t>Проведение </a:t>
            </a:r>
          </a:p>
          <a:p>
            <a:pPr lvl="0" algn="ctr"/>
            <a:r>
              <a:rPr lang="ru-RU" sz="1700" dirty="0">
                <a:solidFill>
                  <a:srgbClr val="002060"/>
                </a:solidFill>
              </a:rPr>
              <a:t> страхователем мероприятий </a:t>
            </a:r>
            <a:br>
              <a:rPr lang="ru-RU" sz="1700" dirty="0">
                <a:solidFill>
                  <a:srgbClr val="002060"/>
                </a:solidFill>
              </a:rPr>
            </a:br>
            <a:r>
              <a:rPr lang="ru-RU" sz="1700" dirty="0">
                <a:solidFill>
                  <a:srgbClr val="002060"/>
                </a:solidFill>
              </a:rPr>
              <a:t>в соответствии с Правилами </a:t>
            </a:r>
            <a:br>
              <a:rPr lang="ru-RU" sz="1700" dirty="0">
                <a:solidFill>
                  <a:srgbClr val="002060"/>
                </a:solidFill>
              </a:rPr>
            </a:br>
            <a:r>
              <a:rPr lang="ru-RU" sz="1700" dirty="0">
                <a:solidFill>
                  <a:srgbClr val="002060"/>
                </a:solidFill>
              </a:rPr>
              <a:t>в течение года начиная </a:t>
            </a:r>
            <a:br>
              <a:rPr lang="ru-RU" sz="1700" dirty="0">
                <a:solidFill>
                  <a:srgbClr val="002060"/>
                </a:solidFill>
              </a:rPr>
            </a:br>
            <a:r>
              <a:rPr lang="ru-RU" sz="1700" u="sng" dirty="0">
                <a:solidFill>
                  <a:srgbClr val="002060"/>
                </a:solidFill>
              </a:rPr>
              <a:t>с 1 января</a:t>
            </a:r>
            <a:r>
              <a:rPr lang="ru-RU" sz="1700" dirty="0">
                <a:solidFill>
                  <a:srgbClr val="002060"/>
                </a:solidFill>
              </a:rPr>
              <a:t> текущего финансового года</a:t>
            </a:r>
          </a:p>
        </p:txBody>
      </p:sp>
      <p:grpSp>
        <p:nvGrpSpPr>
          <p:cNvPr id="22" name="Группа 21"/>
          <p:cNvGrpSpPr/>
          <p:nvPr/>
        </p:nvGrpSpPr>
        <p:grpSpPr>
          <a:xfrm>
            <a:off x="9471801" y="4279475"/>
            <a:ext cx="3244736" cy="1722240"/>
            <a:chOff x="-1277263" y="1987423"/>
            <a:chExt cx="3621946" cy="1291680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397495" y="1987423"/>
              <a:ext cx="1947188" cy="46262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Прямоугольник 23"/>
            <p:cNvSpPr/>
            <p:nvPr/>
          </p:nvSpPr>
          <p:spPr>
            <a:xfrm>
              <a:off x="-1277263" y="2816474"/>
              <a:ext cx="1947188" cy="4626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99568" rIns="99568" bIns="99568" numCol="1" spcCol="1270" anchor="b" anchorCtr="0">
              <a:noAutofit/>
            </a:bodyPr>
            <a:lstStyle/>
            <a:p>
              <a:pPr algn="ctr" defTabSz="829713">
                <a:lnSpc>
                  <a:spcPct val="90000"/>
                </a:lnSpc>
                <a:spcAft>
                  <a:spcPct val="35000"/>
                </a:spcAft>
              </a:pPr>
              <a:endParaRPr lang="ru-RU" dirty="0"/>
            </a:p>
          </p:txBody>
        </p:sp>
      </p:grpSp>
      <p:sp>
        <p:nvSpPr>
          <p:cNvPr id="62" name="Заголовок 3"/>
          <p:cNvSpPr txBox="1">
            <a:spLocks/>
          </p:cNvSpPr>
          <p:nvPr/>
        </p:nvSpPr>
        <p:spPr>
          <a:xfrm>
            <a:off x="516715" y="-92385"/>
            <a:ext cx="15329381" cy="617215"/>
          </a:xfrm>
          <a:prstGeom prst="rect">
            <a:avLst/>
          </a:prstGeom>
        </p:spPr>
        <p:txBody>
          <a:bodyPr vert="horz" lIns="121917" tIns="60958" rIns="121917" bIns="60958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ПРИНЯТИЯ РЕШЕНИЯ ПО ФИНАНСИРОВАНИЮ ПРЕДУПРЕДИТЕЛЬНЫХ МЕР</a:t>
            </a:r>
          </a:p>
        </p:txBody>
      </p:sp>
      <p:sp>
        <p:nvSpPr>
          <p:cNvPr id="80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2" y="0"/>
            <a:ext cx="1143708" cy="9144000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95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6716" y="-26363"/>
            <a:ext cx="555409" cy="9170363"/>
          </a:xfrm>
          <a:prstGeom prst="rect">
            <a:avLst/>
          </a:prstGeom>
        </p:spPr>
      </p:pic>
      <p:grpSp>
        <p:nvGrpSpPr>
          <p:cNvPr id="96" name="Shape 336"/>
          <p:cNvGrpSpPr/>
          <p:nvPr/>
        </p:nvGrpSpPr>
        <p:grpSpPr>
          <a:xfrm>
            <a:off x="106109" y="178416"/>
            <a:ext cx="732496" cy="945557"/>
            <a:chOff x="0" y="0"/>
            <a:chExt cx="638291" cy="693109"/>
          </a:xfrm>
        </p:grpSpPr>
        <p:pic>
          <p:nvPicPr>
            <p:cNvPr id="97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98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99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400">
                <a:latin typeface="+mn-lt"/>
                <a:cs typeface="+mn-cs"/>
              </a:endParaRPr>
            </a:p>
          </p:txBody>
        </p:sp>
        <p:pic>
          <p:nvPicPr>
            <p:cNvPr id="100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01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02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400">
                <a:latin typeface="+mn-lt"/>
                <a:cs typeface="+mn-cs"/>
              </a:endParaRPr>
            </a:p>
          </p:txBody>
        </p:sp>
        <p:pic>
          <p:nvPicPr>
            <p:cNvPr id="103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04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05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06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07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108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400">
                <a:latin typeface="+mn-lt"/>
                <a:cs typeface="+mn-cs"/>
              </a:endParaRPr>
            </a:p>
          </p:txBody>
        </p:sp>
        <p:pic>
          <p:nvPicPr>
            <p:cNvPr id="109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sp>
        <p:nvSpPr>
          <p:cNvPr id="77" name="Нашивка 76"/>
          <p:cNvSpPr/>
          <p:nvPr/>
        </p:nvSpPr>
        <p:spPr>
          <a:xfrm>
            <a:off x="1150611" y="682269"/>
            <a:ext cx="14967973" cy="1911240"/>
          </a:xfrm>
          <a:prstGeom prst="chevron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79" name="Группа 78"/>
          <p:cNvGrpSpPr/>
          <p:nvPr/>
        </p:nvGrpSpPr>
        <p:grpSpPr>
          <a:xfrm>
            <a:off x="1566859" y="783549"/>
            <a:ext cx="4491776" cy="1577479"/>
            <a:chOff x="3506691" y="4455315"/>
            <a:chExt cx="3025431" cy="963351"/>
          </a:xfrm>
          <a:solidFill>
            <a:schemeClr val="bg1"/>
          </a:solidFill>
        </p:grpSpPr>
        <p:sp>
          <p:nvSpPr>
            <p:cNvPr id="110" name="Нашивка 109"/>
            <p:cNvSpPr/>
            <p:nvPr/>
          </p:nvSpPr>
          <p:spPr>
            <a:xfrm>
              <a:off x="3506691" y="4455315"/>
              <a:ext cx="3025431" cy="96335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1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algn="ctr" defTabSz="2963259">
                <a:lnSpc>
                  <a:spcPct val="90000"/>
                </a:lnSpc>
                <a:spcAft>
                  <a:spcPct val="35000"/>
                </a:spcAft>
              </a:pPr>
              <a:endParaRPr lang="ru-RU" sz="6700"/>
            </a:p>
          </p:txBody>
        </p:sp>
      </p:grpSp>
      <p:sp>
        <p:nvSpPr>
          <p:cNvPr id="112" name="TextBox 111"/>
          <p:cNvSpPr txBox="1"/>
          <p:nvPr/>
        </p:nvSpPr>
        <p:spPr>
          <a:xfrm>
            <a:off x="1850440" y="1003016"/>
            <a:ext cx="3924617" cy="1169547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ru-RU" sz="1700" dirty="0"/>
              <a:t>Подача страхователем только  заявления и плана о ФОПМ </a:t>
            </a:r>
            <a:br>
              <a:rPr lang="ru-RU" sz="1700" dirty="0"/>
            </a:br>
            <a:r>
              <a:rPr lang="ru-RU" sz="1700" b="1" dirty="0"/>
              <a:t>   </a:t>
            </a:r>
            <a:r>
              <a:rPr lang="ru-RU" sz="1700" b="1" u="sng" dirty="0"/>
              <a:t>до 1 августа </a:t>
            </a:r>
            <a:r>
              <a:rPr lang="ru-RU" sz="1700" b="1" dirty="0"/>
              <a:t>текущего</a:t>
            </a:r>
            <a:br>
              <a:rPr lang="ru-RU" sz="1700" b="1" dirty="0"/>
            </a:br>
            <a:r>
              <a:rPr lang="ru-RU" sz="1700" b="1" dirty="0"/>
              <a:t> календарного года</a:t>
            </a:r>
          </a:p>
        </p:txBody>
      </p:sp>
      <p:grpSp>
        <p:nvGrpSpPr>
          <p:cNvPr id="113" name="Группа 112"/>
          <p:cNvGrpSpPr/>
          <p:nvPr/>
        </p:nvGrpSpPr>
        <p:grpSpPr>
          <a:xfrm>
            <a:off x="5580665" y="844485"/>
            <a:ext cx="9945025" cy="1586808"/>
            <a:chOff x="3506691" y="4455315"/>
            <a:chExt cx="3025431" cy="963351"/>
          </a:xfrm>
          <a:solidFill>
            <a:schemeClr val="bg1"/>
          </a:solidFill>
        </p:grpSpPr>
        <p:sp>
          <p:nvSpPr>
            <p:cNvPr id="114" name="Нашивка 113"/>
            <p:cNvSpPr/>
            <p:nvPr/>
          </p:nvSpPr>
          <p:spPr>
            <a:xfrm>
              <a:off x="3506691" y="4455315"/>
              <a:ext cx="3025431" cy="963351"/>
            </a:xfrm>
            <a:prstGeom prst="chevron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5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algn="ctr" defTabSz="2963259">
                <a:lnSpc>
                  <a:spcPct val="90000"/>
                </a:lnSpc>
                <a:spcAft>
                  <a:spcPct val="35000"/>
                </a:spcAft>
              </a:pPr>
              <a:endParaRPr lang="ru-RU" sz="6700"/>
            </a:p>
          </p:txBody>
        </p:sp>
      </p:grpSp>
      <p:sp>
        <p:nvSpPr>
          <p:cNvPr id="116" name="TextBox 115"/>
          <p:cNvSpPr txBox="1"/>
          <p:nvPr/>
        </p:nvSpPr>
        <p:spPr>
          <a:xfrm>
            <a:off x="6425385" y="806893"/>
            <a:ext cx="9107313" cy="1692767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indent="-380990">
              <a:buFont typeface="Wingdings" panose="05000000000000000000" pitchFamily="2" charset="2"/>
              <a:buChar char="ü"/>
            </a:pPr>
            <a:r>
              <a:rPr lang="ru-RU" sz="1700" b="1" dirty="0">
                <a:solidFill>
                  <a:srgbClr val="002060"/>
                </a:solidFill>
              </a:rPr>
              <a:t>Решение  о ФОПМ принимается  в течение 10 рабочих дней</a:t>
            </a:r>
            <a:r>
              <a:rPr lang="ru-RU" sz="1700" dirty="0">
                <a:solidFill>
                  <a:srgbClr val="002060"/>
                </a:solidFill>
              </a:rPr>
              <a:t>.</a:t>
            </a:r>
          </a:p>
          <a:p>
            <a:pPr indent="-380990">
              <a:buFont typeface="Wingdings" panose="05000000000000000000" pitchFamily="2" charset="2"/>
              <a:buChar char="ü"/>
            </a:pPr>
            <a:r>
              <a:rPr lang="ru-RU" sz="1700" dirty="0"/>
              <a:t>Осуществляется проверка страхователя на отсутствие задолженности по уплате страховых взносов (страхователю предоставляется возможность погасить задолженность и повторно обратиться).</a:t>
            </a:r>
          </a:p>
          <a:p>
            <a:pPr indent="-380990">
              <a:buFont typeface="Wingdings" panose="05000000000000000000" pitchFamily="2" charset="2"/>
              <a:buChar char="ü"/>
            </a:pPr>
            <a:r>
              <a:rPr lang="ru-RU" sz="1700" dirty="0"/>
              <a:t> В случае если предусмотренные бюджетом СФР средства на текущий год полностью распределены принимается решение об отказе в ФОПМ.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480173" y="2824024"/>
            <a:ext cx="5833900" cy="2215987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ru-RU" sz="1700" b="1" u="sng" dirty="0">
                <a:solidFill>
                  <a:srgbClr val="002060"/>
                </a:solidFill>
              </a:rPr>
              <a:t>Страхователь вправе дополнительно</a:t>
            </a:r>
            <a:r>
              <a:rPr lang="ru-RU" sz="1700" u="sng" dirty="0">
                <a:solidFill>
                  <a:srgbClr val="002060"/>
                </a:solidFill>
              </a:rPr>
              <a:t>, </a:t>
            </a:r>
            <a:r>
              <a:rPr lang="ru-RU" sz="1700" dirty="0">
                <a:solidFill>
                  <a:srgbClr val="002060"/>
                </a:solidFill>
              </a:rPr>
              <a:t>в случае если им первоначально было подано заявление на сумму меньше расчетного объема средств и после получения решения </a:t>
            </a:r>
            <a:br>
              <a:rPr lang="ru-RU" sz="1700" dirty="0">
                <a:solidFill>
                  <a:srgbClr val="002060"/>
                </a:solidFill>
              </a:rPr>
            </a:br>
            <a:r>
              <a:rPr lang="ru-RU" sz="1700" dirty="0">
                <a:solidFill>
                  <a:srgbClr val="002060"/>
                </a:solidFill>
              </a:rPr>
              <a:t>о финансовом обеспечении предупредительных мер, </a:t>
            </a:r>
            <a:r>
              <a:rPr lang="ru-RU" sz="1700" b="1" u="sng" dirty="0">
                <a:solidFill>
                  <a:srgbClr val="002060"/>
                </a:solidFill>
              </a:rPr>
              <a:t>обратиться до 1 сентября текущего календарного года </a:t>
            </a:r>
            <a:br>
              <a:rPr lang="ru-RU" sz="1700" b="1" u="sng" dirty="0">
                <a:solidFill>
                  <a:srgbClr val="002060"/>
                </a:solidFill>
              </a:rPr>
            </a:br>
            <a:r>
              <a:rPr lang="ru-RU" sz="1700" b="1" u="sng" dirty="0">
                <a:solidFill>
                  <a:srgbClr val="002060"/>
                </a:solidFill>
              </a:rPr>
              <a:t>с заявлением и планом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435313" y="2810796"/>
            <a:ext cx="5429647" cy="1692767"/>
          </a:xfrm>
          <a:prstGeom prst="rect">
            <a:avLst/>
          </a:prstGeom>
          <a:ln w="6350">
            <a:solidFill>
              <a:schemeClr val="tx1"/>
            </a:solidFill>
            <a:prstDash val="dash"/>
          </a:ln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ru-RU" sz="1700" u="sng" dirty="0">
                <a:solidFill>
                  <a:srgbClr val="002060"/>
                </a:solidFill>
              </a:rPr>
              <a:t>Страхователь вправе самостоятельно принимать решение о внесении изменений в план финансового обеспечения в пределах разрешенной суммы </a:t>
            </a:r>
            <a:r>
              <a:rPr lang="ru-RU" sz="1700" dirty="0">
                <a:solidFill>
                  <a:srgbClr val="002060"/>
                </a:solidFill>
              </a:rPr>
              <a:t>финансового обеспечения, при этом повторное направление заявления и плана в отделение СФР не требуется</a:t>
            </a:r>
          </a:p>
        </p:txBody>
      </p:sp>
      <p:sp>
        <p:nvSpPr>
          <p:cNvPr id="6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63330" y="8504786"/>
            <a:ext cx="2010735" cy="276999"/>
          </a:xfrm>
        </p:spPr>
        <p:txBody>
          <a:bodyPr/>
          <a:lstStyle/>
          <a:p>
            <a:fld id="{E09FB818-4D48-4F75-87E0-AAC52F63CD28}" type="slidenum">
              <a:rPr lang="ru-RU" smtClean="0"/>
              <a:t>4</a:t>
            </a:fld>
            <a:endParaRPr lang="ru-RU" dirty="0"/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1174551" y="5486400"/>
            <a:ext cx="14301348" cy="16649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42857" tIns="74286" rIns="142857" bIns="74286">
            <a:spAutoFit/>
          </a:bodyPr>
          <a:lstStyle/>
          <a:p>
            <a:pPr marL="453571" indent="-453571" algn="just">
              <a:buSzPct val="100000"/>
              <a:buFont typeface="Wingdings" panose="05000000000000000000" pitchFamily="2" charset="2"/>
              <a:buChar char="ü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alt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Финансовое обеспечение предупредительных мер носит </a:t>
            </a:r>
            <a:r>
              <a:rPr lang="ru-RU" altLang="ru-RU" sz="2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заявительный характер</a:t>
            </a:r>
            <a:endParaRPr lang="ru-RU" alt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3571" indent="-453571" algn="just">
              <a:buSzPct val="100000"/>
              <a:buFont typeface="Wingdings" panose="05000000000000000000" pitchFamily="2" charset="2"/>
              <a:buChar char="ü"/>
              <a:tabLst>
                <a:tab pos="0" algn="l"/>
                <a:tab pos="1451427" algn="l"/>
                <a:tab pos="2902854" algn="l"/>
                <a:tab pos="4354281" algn="l"/>
                <a:tab pos="5805708" algn="l"/>
                <a:tab pos="7257136" algn="l"/>
                <a:tab pos="8708563" algn="l"/>
                <a:tab pos="10159990" algn="l"/>
                <a:tab pos="11611417" algn="l"/>
                <a:tab pos="13062844" algn="l"/>
                <a:tab pos="14514271" algn="l"/>
                <a:tab pos="15965698" algn="l"/>
              </a:tabLst>
            </a:pPr>
            <a:r>
              <a:rPr lang="ru-RU" altLang="ru-RU" sz="2400" dirty="0">
                <a:solidFill>
                  <a:srgbClr val="10253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Страхователи,  в  рамках  утвержденного перечня,  самостоятельно  определяют    мероприятия  по  предупреждению  производственного  травматизма  и   профессиональных  заболеваний  и  по согласованию с отделением СФР часть сумм страховых взносов направляют на их финансирование</a:t>
            </a:r>
            <a:endParaRPr lang="ru-RU" alt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61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Прямоугольник 60"/>
          <p:cNvSpPr/>
          <p:nvPr/>
        </p:nvSpPr>
        <p:spPr>
          <a:xfrm>
            <a:off x="406496" y="15886"/>
            <a:ext cx="15790009" cy="50064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lIns="121917" tIns="60958" rIns="121917" bIns="60958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100" dirty="0">
              <a:solidFill>
                <a:schemeClr val="bg1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964438" y="808600"/>
            <a:ext cx="14931217" cy="1683821"/>
            <a:chOff x="3506691" y="4455315"/>
            <a:chExt cx="3025431" cy="963351"/>
          </a:xfrm>
        </p:grpSpPr>
        <p:sp>
          <p:nvSpPr>
            <p:cNvPr id="26" name="Нашивка 25"/>
            <p:cNvSpPr/>
            <p:nvPr/>
          </p:nvSpPr>
          <p:spPr>
            <a:xfrm>
              <a:off x="3506691" y="4455315"/>
              <a:ext cx="3025431" cy="963351"/>
            </a:xfrm>
            <a:prstGeom prst="chevron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Нашивка 4"/>
            <p:cNvSpPr/>
            <p:nvPr/>
          </p:nvSpPr>
          <p:spPr>
            <a:xfrm>
              <a:off x="3988367" y="4455315"/>
              <a:ext cx="2062080" cy="96335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0025" tIns="66675" rIns="66675" bIns="66675" numCol="1" spcCol="1270" anchor="ctr" anchorCtr="0">
              <a:noAutofit/>
            </a:bodyPr>
            <a:lstStyle/>
            <a:p>
              <a:pPr algn="ctr" defTabSz="2963259">
                <a:lnSpc>
                  <a:spcPct val="90000"/>
                </a:lnSpc>
                <a:spcAft>
                  <a:spcPct val="35000"/>
                </a:spcAft>
              </a:pPr>
              <a:endParaRPr lang="ru-RU" sz="670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108241" y="927317"/>
            <a:ext cx="4574945" cy="1400379"/>
          </a:xfrm>
          <a:prstGeom prst="rect">
            <a:avLst/>
          </a:prstGeom>
          <a:solidFill>
            <a:schemeClr val="bg1"/>
          </a:solidFill>
        </p:spPr>
        <p:txBody>
          <a:bodyPr wrap="square" lIns="121917" tIns="60958" rIns="121917" bIns="60958" rtlCol="0">
            <a:spAutoFit/>
          </a:bodyPr>
          <a:lstStyle/>
          <a:p>
            <a:pPr lvl="0" algn="ctr"/>
            <a:r>
              <a:rPr lang="ru-RU" sz="1700" u="sng" dirty="0">
                <a:solidFill>
                  <a:srgbClr val="002060"/>
                </a:solidFill>
              </a:rPr>
              <a:t>Предоставление страхователем в ОСФР  документов,  подтверждающих проведение предупредительных мер </a:t>
            </a:r>
            <a:r>
              <a:rPr lang="ru-RU" sz="1700" dirty="0">
                <a:solidFill>
                  <a:srgbClr val="002060"/>
                </a:solidFill>
              </a:rPr>
              <a:t/>
            </a:r>
            <a:br>
              <a:rPr lang="ru-RU" sz="1700" dirty="0">
                <a:solidFill>
                  <a:srgbClr val="002060"/>
                </a:solidFill>
              </a:rPr>
            </a:br>
            <a:r>
              <a:rPr lang="ru-RU" sz="1600" dirty="0">
                <a:solidFill>
                  <a:srgbClr val="002060"/>
                </a:solidFill>
              </a:rPr>
              <a:t>не позднее </a:t>
            </a:r>
            <a:r>
              <a:rPr lang="ru-RU" sz="1600" u="sng" dirty="0">
                <a:solidFill>
                  <a:srgbClr val="FF0000"/>
                </a:solidFill>
              </a:rPr>
              <a:t>15 ноября </a:t>
            </a:r>
            <a:r>
              <a:rPr lang="ru-RU" sz="1600" dirty="0">
                <a:solidFill>
                  <a:srgbClr val="002060"/>
                </a:solidFill>
              </a:rPr>
              <a:t>текущего</a:t>
            </a:r>
          </a:p>
          <a:p>
            <a:pPr lvl="0" algn="ctr"/>
            <a:r>
              <a:rPr lang="ru-RU" sz="1600" dirty="0">
                <a:solidFill>
                  <a:srgbClr val="002060"/>
                </a:solidFill>
              </a:rPr>
              <a:t> финансового года</a:t>
            </a:r>
            <a:endParaRPr lang="ru-RU" sz="1700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0762492" y="1183920"/>
            <a:ext cx="3940316" cy="907937"/>
          </a:xfrm>
          <a:prstGeom prst="rect">
            <a:avLst/>
          </a:prstGeom>
          <a:solidFill>
            <a:schemeClr val="bg1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ru-RU" sz="1700" u="sng" dirty="0">
                <a:solidFill>
                  <a:srgbClr val="002060"/>
                </a:solidFill>
              </a:rPr>
              <a:t>Возмещение </a:t>
            </a:r>
          </a:p>
          <a:p>
            <a:pPr lvl="0" algn="ctr"/>
            <a:r>
              <a:rPr lang="ru-RU" sz="1700" u="sng" dirty="0">
                <a:solidFill>
                  <a:srgbClr val="002060"/>
                </a:solidFill>
              </a:rPr>
              <a:t>расходов на оплату предупредительных мер </a:t>
            </a:r>
            <a:endParaRPr lang="ru-RU" sz="1700" dirty="0">
              <a:solidFill>
                <a:srgbClr val="002060"/>
              </a:solidFill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9471801" y="4279475"/>
            <a:ext cx="3244736" cy="1722240"/>
            <a:chOff x="-1277263" y="1987423"/>
            <a:chExt cx="3621946" cy="1291680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397495" y="1987423"/>
              <a:ext cx="1947188" cy="46262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Прямоугольник 23"/>
            <p:cNvSpPr/>
            <p:nvPr/>
          </p:nvSpPr>
          <p:spPr>
            <a:xfrm>
              <a:off x="-1277263" y="2816474"/>
              <a:ext cx="1947188" cy="4626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99568" rIns="99568" bIns="99568" numCol="1" spcCol="1270" anchor="b" anchorCtr="0">
              <a:noAutofit/>
            </a:bodyPr>
            <a:lstStyle/>
            <a:p>
              <a:pPr algn="ctr" defTabSz="829713">
                <a:lnSpc>
                  <a:spcPct val="90000"/>
                </a:lnSpc>
                <a:spcAft>
                  <a:spcPct val="35000"/>
                </a:spcAft>
              </a:pPr>
              <a:endParaRPr lang="ru-RU" dirty="0"/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1488870" y="5296635"/>
            <a:ext cx="14260020" cy="1410159"/>
            <a:chOff x="249005" y="4048283"/>
            <a:chExt cx="11250351" cy="1057619"/>
          </a:xfrm>
        </p:grpSpPr>
        <p:sp>
          <p:nvSpPr>
            <p:cNvPr id="47" name="Прямоугольник 46"/>
            <p:cNvSpPr/>
            <p:nvPr/>
          </p:nvSpPr>
          <p:spPr>
            <a:xfrm>
              <a:off x="249005" y="4048283"/>
              <a:ext cx="11250351" cy="105761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ru-RU" altLang="ru-RU" sz="1700" b="1" dirty="0">
                <a:solidFill>
                  <a:schemeClr val="tx1"/>
                </a:solidFill>
              </a:endParaRPr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3122913" y="4215457"/>
              <a:ext cx="2217585" cy="769373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altLang="ru-RU" sz="1600" dirty="0">
                  <a:solidFill>
                    <a:schemeClr val="tx1"/>
                  </a:solidFill>
                </a:rPr>
                <a:t>Проверка</a:t>
              </a:r>
              <a:r>
                <a:rPr lang="ru-RU" altLang="ru-RU" sz="1600" dirty="0">
                  <a:solidFill>
                    <a:srgbClr val="C00000"/>
                  </a:solidFill>
                </a:rPr>
                <a:t> </a:t>
              </a:r>
              <a:r>
                <a:rPr lang="ru-RU" altLang="ru-RU" sz="1600" dirty="0">
                  <a:solidFill>
                    <a:schemeClr val="tx1"/>
                  </a:solidFill>
                </a:rPr>
                <a:t>при необходимости сведений, поступающих по СМЭВ</a:t>
              </a:r>
            </a:p>
          </p:txBody>
        </p:sp>
        <p:sp>
          <p:nvSpPr>
            <p:cNvPr id="49" name="Прямоугольник 48"/>
            <p:cNvSpPr/>
            <p:nvPr/>
          </p:nvSpPr>
          <p:spPr>
            <a:xfrm>
              <a:off x="5682414" y="4205304"/>
              <a:ext cx="2662405" cy="769373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sz="1600" dirty="0">
                  <a:solidFill>
                    <a:schemeClr val="tx1"/>
                  </a:solidFill>
                </a:rPr>
                <a:t>Исправление и (или) доработка страхователем выявленных замечаний (до 5 рабочих  дней) при необходимости</a:t>
              </a:r>
              <a:endParaRPr lang="ru-RU" altLang="ru-RU" sz="1600" dirty="0">
                <a:solidFill>
                  <a:schemeClr val="tx1"/>
                </a:solidFill>
              </a:endParaRP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8644100" y="4189958"/>
              <a:ext cx="2698730" cy="769373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altLang="ru-RU" sz="1600" dirty="0">
                  <a:solidFill>
                    <a:schemeClr val="tx1"/>
                  </a:solidFill>
                </a:rPr>
                <a:t>Принятие решение о возмещении / отказе в возмещении средств страхователю</a:t>
              </a:r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373435" y="4199718"/>
              <a:ext cx="2607099" cy="782983"/>
            </a:xfrm>
            <a:prstGeom prst="rect">
              <a:avLst/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ru-RU" altLang="ru-RU" sz="1600" b="1" dirty="0">
                  <a:solidFill>
                    <a:schemeClr val="tx1"/>
                  </a:solidFill>
                </a:rPr>
                <a:t> </a:t>
              </a:r>
              <a:r>
                <a:rPr lang="ru-RU" altLang="ru-RU" sz="1600" dirty="0">
                  <a:solidFill>
                    <a:schemeClr val="tx1"/>
                  </a:solidFill>
                </a:rPr>
                <a:t>Рассмотрение всех поступивших документов и занесение данных </a:t>
              </a:r>
              <a:br>
                <a:rPr lang="ru-RU" altLang="ru-RU" sz="1600" dirty="0">
                  <a:solidFill>
                    <a:schemeClr val="tx1"/>
                  </a:solidFill>
                </a:rPr>
              </a:br>
              <a:r>
                <a:rPr lang="ru-RU" altLang="ru-RU" sz="1600" dirty="0">
                  <a:solidFill>
                    <a:schemeClr val="tx1"/>
                  </a:solidFill>
                </a:rPr>
                <a:t>в ФК ФОПМ</a:t>
              </a:r>
            </a:p>
          </p:txBody>
        </p:sp>
      </p:grpSp>
      <p:sp>
        <p:nvSpPr>
          <p:cNvPr id="60" name="Прямоугольник 59"/>
          <p:cNvSpPr/>
          <p:nvPr/>
        </p:nvSpPr>
        <p:spPr>
          <a:xfrm>
            <a:off x="3131617" y="4306413"/>
            <a:ext cx="10157377" cy="9488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2754" tIns="132754" rIns="132754" bIns="132754" numCol="1" spcCol="1693" anchor="b" anchorCtr="0">
            <a:noAutofit/>
          </a:bodyPr>
          <a:lstStyle/>
          <a:p>
            <a:pPr algn="ctr" defTabSz="829713">
              <a:lnSpc>
                <a:spcPct val="90000"/>
              </a:lnSpc>
              <a:spcAft>
                <a:spcPct val="35000"/>
              </a:spcAft>
            </a:pPr>
            <a:r>
              <a:rPr lang="ru-RU" b="1" dirty="0">
                <a:solidFill>
                  <a:schemeClr val="tx1"/>
                </a:solidFill>
              </a:rPr>
              <a:t>Решение о возмещении расходов и перечислении средств принимается в </a:t>
            </a:r>
            <a:r>
              <a:rPr lang="ru-RU" b="1" dirty="0" smtClean="0">
                <a:solidFill>
                  <a:schemeClr val="tx1"/>
                </a:solidFill>
              </a:rPr>
              <a:t>течение</a:t>
            </a:r>
          </a:p>
          <a:p>
            <a:pPr algn="ctr" defTabSz="829713">
              <a:lnSpc>
                <a:spcPct val="90000"/>
              </a:lnSpc>
              <a:spcAft>
                <a:spcPct val="35000"/>
              </a:spcAft>
            </a:pPr>
            <a:r>
              <a:rPr lang="ru-RU" b="1" u="sng" dirty="0" smtClean="0">
                <a:solidFill>
                  <a:schemeClr val="tx1"/>
                </a:solidFill>
              </a:rPr>
              <a:t>15 </a:t>
            </a:r>
            <a:r>
              <a:rPr lang="ru-RU" b="1" u="sng" dirty="0">
                <a:solidFill>
                  <a:schemeClr val="tx1"/>
                </a:solidFill>
              </a:rPr>
              <a:t>рабочих дней</a:t>
            </a:r>
          </a:p>
        </p:txBody>
      </p:sp>
      <p:sp>
        <p:nvSpPr>
          <p:cNvPr id="62" name="Заголовок 3"/>
          <p:cNvSpPr txBox="1">
            <a:spLocks/>
          </p:cNvSpPr>
          <p:nvPr/>
        </p:nvSpPr>
        <p:spPr>
          <a:xfrm>
            <a:off x="516715" y="-92385"/>
            <a:ext cx="15329381" cy="617215"/>
          </a:xfrm>
          <a:prstGeom prst="rect">
            <a:avLst/>
          </a:prstGeom>
        </p:spPr>
        <p:txBody>
          <a:bodyPr vert="horz" lIns="121917" tIns="60958" rIns="121917" bIns="60958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СХЕМА ПРИНЯТИЯ РЕШЕНИЯ ПО ФИНАНСИРОВАНИЮ ПРЕДУПРЕДИТЕЛЬНЫХ МЕР</a:t>
            </a:r>
          </a:p>
        </p:txBody>
      </p:sp>
      <p:sp>
        <p:nvSpPr>
          <p:cNvPr id="80" name="object 3">
            <a:extLst>
              <a:ext uri="{FF2B5EF4-FFF2-40B4-BE49-F238E27FC236}">
                <a16:creationId xmlns:a16="http://schemas.microsoft.com/office/drawing/2014/main" xmlns="" id="{819F3872-8C93-764C-B639-237405654395}"/>
              </a:ext>
            </a:extLst>
          </p:cNvPr>
          <p:cNvSpPr/>
          <p:nvPr/>
        </p:nvSpPr>
        <p:spPr>
          <a:xfrm>
            <a:off x="2" y="0"/>
            <a:ext cx="1143708" cy="9144000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/>
          </a:p>
        </p:txBody>
      </p:sp>
      <p:pic>
        <p:nvPicPr>
          <p:cNvPr id="95" name="object 4">
            <a:extLst>
              <a:ext uri="{FF2B5EF4-FFF2-40B4-BE49-F238E27FC236}">
                <a16:creationId xmlns:a16="http://schemas.microsoft.com/office/drawing/2014/main" xmlns="" id="{727F49BB-7DF1-9447-A753-D8716D7627C5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6716" y="-26363"/>
            <a:ext cx="555409" cy="9170363"/>
          </a:xfrm>
          <a:prstGeom prst="rect">
            <a:avLst/>
          </a:prstGeom>
        </p:spPr>
      </p:pic>
      <p:grpSp>
        <p:nvGrpSpPr>
          <p:cNvPr id="96" name="Shape 336"/>
          <p:cNvGrpSpPr/>
          <p:nvPr/>
        </p:nvGrpSpPr>
        <p:grpSpPr>
          <a:xfrm>
            <a:off x="106109" y="178416"/>
            <a:ext cx="732496" cy="945557"/>
            <a:chOff x="0" y="0"/>
            <a:chExt cx="638291" cy="693109"/>
          </a:xfrm>
        </p:grpSpPr>
        <p:pic>
          <p:nvPicPr>
            <p:cNvPr id="97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98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99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400">
                <a:latin typeface="+mn-lt"/>
                <a:cs typeface="+mn-cs"/>
              </a:endParaRPr>
            </a:p>
          </p:txBody>
        </p:sp>
        <p:pic>
          <p:nvPicPr>
            <p:cNvPr id="100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01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02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400">
                <a:latin typeface="+mn-lt"/>
                <a:cs typeface="+mn-cs"/>
              </a:endParaRPr>
            </a:p>
          </p:txBody>
        </p:sp>
        <p:pic>
          <p:nvPicPr>
            <p:cNvPr id="103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04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05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06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07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108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400">
                <a:latin typeface="+mn-lt"/>
                <a:cs typeface="+mn-cs"/>
              </a:endParaRPr>
            </a:p>
          </p:txBody>
        </p:sp>
        <p:pic>
          <p:nvPicPr>
            <p:cNvPr id="109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sp>
        <p:nvSpPr>
          <p:cNvPr id="75" name="Стрелка вправо с вырезом 74"/>
          <p:cNvSpPr/>
          <p:nvPr/>
        </p:nvSpPr>
        <p:spPr>
          <a:xfrm>
            <a:off x="1171650" y="3799422"/>
            <a:ext cx="14894460" cy="726921"/>
          </a:xfrm>
          <a:prstGeom prst="notchedRightArrow">
            <a:avLst/>
          </a:prstGeom>
          <a:blipFill rotWithShape="0">
            <a:blip r:embed="rId13"/>
            <a:stretch>
              <a:fillRect/>
            </a:stretch>
          </a:blipFill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dk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5" name="Нашивка 4"/>
          <p:cNvSpPr/>
          <p:nvPr/>
        </p:nvSpPr>
        <p:spPr>
          <a:xfrm>
            <a:off x="7164002" y="844485"/>
            <a:ext cx="6778352" cy="158680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0025" tIns="66675" rIns="66675" bIns="66675" numCol="1" spcCol="1270" anchor="ctr" anchorCtr="0">
            <a:noAutofit/>
          </a:bodyPr>
          <a:lstStyle/>
          <a:p>
            <a:pPr algn="ctr" defTabSz="2963259">
              <a:lnSpc>
                <a:spcPct val="90000"/>
              </a:lnSpc>
              <a:spcAft>
                <a:spcPct val="35000"/>
              </a:spcAft>
            </a:pPr>
            <a:endParaRPr lang="ru-RU" sz="6700"/>
          </a:p>
        </p:txBody>
      </p:sp>
      <p:sp>
        <p:nvSpPr>
          <p:cNvPr id="121" name="Овал 120"/>
          <p:cNvSpPr/>
          <p:nvPr/>
        </p:nvSpPr>
        <p:spPr>
          <a:xfrm>
            <a:off x="3131617" y="4030242"/>
            <a:ext cx="262385" cy="276171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2" name="Овал 121"/>
          <p:cNvSpPr/>
          <p:nvPr/>
        </p:nvSpPr>
        <p:spPr>
          <a:xfrm>
            <a:off x="8259193" y="3947985"/>
            <a:ext cx="262385" cy="276171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3" name="Овал 122"/>
          <p:cNvSpPr/>
          <p:nvPr/>
        </p:nvSpPr>
        <p:spPr>
          <a:xfrm>
            <a:off x="12951377" y="4030242"/>
            <a:ext cx="262385" cy="27617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Стрелка вниз 2"/>
          <p:cNvSpPr/>
          <p:nvPr/>
        </p:nvSpPr>
        <p:spPr>
          <a:xfrm>
            <a:off x="7409506" y="2492420"/>
            <a:ext cx="1783987" cy="1393779"/>
          </a:xfrm>
          <a:prstGeom prst="down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ru-RU"/>
          </a:p>
        </p:txBody>
      </p:sp>
      <p:sp>
        <p:nvSpPr>
          <p:cNvPr id="6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4063330" y="8504786"/>
            <a:ext cx="2010735" cy="276999"/>
          </a:xfrm>
        </p:spPr>
        <p:txBody>
          <a:bodyPr/>
          <a:lstStyle/>
          <a:p>
            <a:fld id="{E09FB818-4D48-4F75-87E0-AAC52F63CD28}" type="slidenum">
              <a:rPr lang="ru-RU" smtClean="0"/>
              <a:t>5</a:t>
            </a:fld>
            <a:endParaRPr lang="ru-RU" dirty="0"/>
          </a:p>
        </p:txBody>
      </p:sp>
      <p:sp>
        <p:nvSpPr>
          <p:cNvPr id="42" name="Rectangle 1"/>
          <p:cNvSpPr>
            <a:spLocks noChangeArrowheads="1"/>
          </p:cNvSpPr>
          <p:nvPr/>
        </p:nvSpPr>
        <p:spPr bwMode="auto">
          <a:xfrm>
            <a:off x="1488870" y="6934200"/>
            <a:ext cx="14260020" cy="1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45143" tIns="72571" rIns="145143" bIns="72571" anchor="ctr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Отделение СФР принимает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об отказе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возмещении расходов предупредительных мер в следующих случаях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содержат недостоверную информацию;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представлены не 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полном объеме. 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55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C:\Users\Danilova_0002\AppData\Local\Microsoft\Windows\Temporary Internet Files\Content.Outlook\FN2JE068\1ec1ae7a403efb6c09162a41d7b5fa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48570" y="422525"/>
            <a:ext cx="2496930" cy="1361783"/>
          </a:xfrm>
          <a:prstGeom prst="rect">
            <a:avLst/>
          </a:prstGeom>
          <a:noFill/>
        </p:spPr>
      </p:pic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1778445" y="464623"/>
            <a:ext cx="11342110" cy="842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42857" tIns="74286" rIns="142857" bIns="74286">
            <a:spAutoFit/>
          </a:bodyPr>
          <a:lstStyle/>
          <a:p>
            <a:pPr marL="859266" algn="ctr">
              <a:lnSpc>
                <a:spcPct val="90000"/>
              </a:lnSpc>
              <a:buSzPct val="100000"/>
              <a:tabLst>
                <a:tab pos="859266" algn="l"/>
                <a:tab pos="2310693" algn="l"/>
                <a:tab pos="3762120" algn="l"/>
                <a:tab pos="5213547" algn="l"/>
                <a:tab pos="6664974" algn="l"/>
                <a:tab pos="8116401" algn="l"/>
                <a:tab pos="9567829" algn="l"/>
                <a:tab pos="11019256" algn="l"/>
                <a:tab pos="12470683" algn="l"/>
                <a:tab pos="13922110" algn="l"/>
                <a:tab pos="15373537" algn="l"/>
                <a:tab pos="16824964" algn="l"/>
              </a:tabLst>
            </a:pPr>
            <a:r>
              <a:rPr lang="ru-RU" altLang="ru-RU" b="1" dirty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ru-RU" altLang="ru-RU" sz="2500" dirty="0">
                <a:solidFill>
                  <a:srgbClr val="025198"/>
                </a:solidFill>
                <a:latin typeface="+mj-lt"/>
                <a:ea typeface="+mj-ea"/>
                <a:cs typeface="+mj-cs"/>
              </a:rPr>
              <a:t>Финансовое обеспечение предупредительных мер по сокращению производственного травматизма и профессиональных заболеваний</a:t>
            </a:r>
          </a:p>
        </p:txBody>
      </p:sp>
      <p:sp>
        <p:nvSpPr>
          <p:cNvPr id="33" name="object 3">
            <a:extLst>
              <a:ext uri="{FF2B5EF4-FFF2-40B4-BE49-F238E27FC236}">
                <a16:creationId xmlns="" xmlns:a16="http://schemas.microsoft.com/office/drawing/2014/main" id="{819F3872-8C93-764C-B639-237405654395}"/>
              </a:ext>
            </a:extLst>
          </p:cNvPr>
          <p:cNvSpPr/>
          <p:nvPr/>
        </p:nvSpPr>
        <p:spPr>
          <a:xfrm>
            <a:off x="-23753" y="1"/>
            <a:ext cx="2009390" cy="9144000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34" name="Shape 336"/>
          <p:cNvGrpSpPr/>
          <p:nvPr/>
        </p:nvGrpSpPr>
        <p:grpSpPr>
          <a:xfrm>
            <a:off x="110821" y="173215"/>
            <a:ext cx="1007095" cy="694077"/>
            <a:chOff x="0" y="0"/>
            <a:chExt cx="638291" cy="693109"/>
          </a:xfrm>
        </p:grpSpPr>
        <p:pic>
          <p:nvPicPr>
            <p:cNvPr id="35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36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37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38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39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40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41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42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43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44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45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46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47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48" name="object 4">
            <a:extLst>
              <a:ext uri="{FF2B5EF4-FFF2-40B4-BE49-F238E27FC236}">
                <a16:creationId xmlns="" xmlns:a16="http://schemas.microsoft.com/office/drawing/2014/main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60680" y="-5805"/>
            <a:ext cx="740546" cy="9146380"/>
          </a:xfrm>
          <a:prstGeom prst="rect">
            <a:avLst/>
          </a:prstGeom>
        </p:spPr>
      </p:pic>
      <p:sp>
        <p:nvSpPr>
          <p:cNvPr id="54" name="TextBox 53"/>
          <p:cNvSpPr txBox="1"/>
          <p:nvPr/>
        </p:nvSpPr>
        <p:spPr>
          <a:xfrm>
            <a:off x="1501226" y="2667000"/>
            <a:ext cx="6779174" cy="6096906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 marL="342900" indent="-342900" algn="just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специальной оценки условий труда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мероприятий по приведению уровней воздействия вредных и </a:t>
            </a: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опасных </a:t>
            </a: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производственных факторов </a:t>
            </a: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с </a:t>
            </a: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требованиями </a:t>
            </a:r>
            <a:endParaRPr lang="ru-RU" altLang="ru-RU" sz="2000" b="1" dirty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по охране труда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средств </a:t>
            </a: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индивидуальной защиты;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обязательных периодических медицинских осмотров (обследований) работников</a:t>
            </a:r>
            <a:r>
              <a:rPr lang="ru-RU" altLang="ru-RU" sz="2000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Санаторно-курортное лечение работников, занятых на работах </a:t>
            </a:r>
            <a:b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вредными и (или) опасными производственными факторами</a:t>
            </a:r>
            <a:r>
              <a:rPr lang="ru-RU" altLang="ru-RU" sz="2000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Санаторно-курортное лечение работников </a:t>
            </a:r>
            <a:r>
              <a:rPr lang="ru-RU" altLang="ru-RU" sz="2000" b="1" dirty="0" err="1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предпенсионного</a:t>
            </a: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пенсионного возраста;</a:t>
            </a:r>
            <a:r>
              <a:rPr lang="ru-RU" altLang="ru-RU" sz="2000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000" dirty="0" smtClean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лечебно-профилактическим питанием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</a:t>
            </a:r>
            <a:r>
              <a:rPr lang="ru-RU" sz="2000" b="1" dirty="0" err="1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алкотестеров</a:t>
            </a:r>
            <a:endParaRPr lang="ru-RU" sz="2000" b="1" dirty="0" smtClean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idx="11"/>
          </p:nvPr>
        </p:nvSpPr>
        <p:spPr>
          <a:xfrm>
            <a:off x="13888641" y="8475134"/>
            <a:ext cx="1551742" cy="276999"/>
          </a:xfrm>
        </p:spPr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6</a:t>
            </a:fld>
            <a:endParaRPr lang="ru-RU" altLang="ru-RU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6801" y="1414976"/>
            <a:ext cx="11125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451427" fontAlgn="auto">
              <a:spcBef>
                <a:spcPts val="0"/>
              </a:spcBef>
              <a:spcAft>
                <a:spcPts val="952"/>
              </a:spcAft>
            </a:pPr>
            <a:r>
              <a:rPr lang="ru-RU" altLang="ru-RU" sz="24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altLang="ru-RU" sz="24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предупредительных </a:t>
            </a:r>
            <a:r>
              <a:rPr lang="ru-RU" altLang="ru-RU" sz="24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 включено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altLang="ru-RU" sz="24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мероприятий, наибольшая часть  средств СФР направляется на: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36337" y="2819400"/>
            <a:ext cx="6906863" cy="4737560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</a:t>
            </a:r>
            <a:r>
              <a:rPr lang="ru-RU" sz="2000" b="1" dirty="0" err="1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тахографов</a:t>
            </a:r>
            <a:endParaRPr lang="ru-RU" sz="2000" b="1" dirty="0" smtClean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аптечек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приборов устройств для обеспечения безопасности работников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приборов , устройств для обучения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приборов для мониторинга состояния здоровья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</a:t>
            </a: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приборов, устройств для проведения горных работ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бесплатной выдачи молока</a:t>
            </a:r>
          </a:p>
          <a:p>
            <a:pPr marL="342900" indent="-342900" defTabSz="1451427" fontAlgn="auto">
              <a:spcBef>
                <a:spcPts val="0"/>
              </a:spcBef>
              <a:spcAft>
                <a:spcPts val="952"/>
              </a:spcAft>
              <a:buClr>
                <a:srgbClr val="5B9BD5">
                  <a:lumMod val="50000"/>
                </a:srgbClr>
              </a:buClr>
              <a:buFont typeface="Wingdings" panose="05000000000000000000" pitchFamily="2" charset="2"/>
              <a:buChar char="ü"/>
            </a:pPr>
            <a:r>
              <a:rPr lang="ru-RU" sz="2000" b="1" dirty="0" smtClean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оценки профессиональных рисков</a:t>
            </a:r>
            <a: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5B9BD5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5B9BD5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130718"/>
      </p:ext>
    </p:extLst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0" y="0"/>
            <a:ext cx="16256000" cy="2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dirty="0"/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959558" y="0"/>
            <a:ext cx="15296444" cy="115146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 dirty="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819F3872-8C93-764C-B639-237405654395}"/>
              </a:ext>
            </a:extLst>
          </p:cNvPr>
          <p:cNvSpPr/>
          <p:nvPr/>
        </p:nvSpPr>
        <p:spPr>
          <a:xfrm>
            <a:off x="-1" y="-2379"/>
            <a:ext cx="1972802" cy="9146380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15" name="Shape 336"/>
          <p:cNvGrpSpPr/>
          <p:nvPr/>
        </p:nvGrpSpPr>
        <p:grpSpPr>
          <a:xfrm>
            <a:off x="113709" y="173213"/>
            <a:ext cx="1080615" cy="807240"/>
            <a:chOff x="0" y="0"/>
            <a:chExt cx="638291" cy="693109"/>
          </a:xfrm>
        </p:grpSpPr>
        <p:pic>
          <p:nvPicPr>
            <p:cNvPr id="16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7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8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9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20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21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2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23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24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25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26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7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8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9" name="object 4">
            <a:extLst>
              <a:ext uri="{FF2B5EF4-FFF2-40B4-BE49-F238E27FC236}">
                <a16:creationId xmlns="" xmlns:a16="http://schemas.microsoft.com/office/drawing/2014/main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70372" y="-2379"/>
            <a:ext cx="677520" cy="9146380"/>
          </a:xfrm>
          <a:prstGeom prst="rect">
            <a:avLst/>
          </a:prstGeom>
        </p:spPr>
      </p:pic>
      <p:sp>
        <p:nvSpPr>
          <p:cNvPr id="30" name="Rectangle 6"/>
          <p:cNvSpPr>
            <a:spLocks noChangeArrowheads="1"/>
          </p:cNvSpPr>
          <p:nvPr/>
        </p:nvSpPr>
        <p:spPr bwMode="auto">
          <a:xfrm>
            <a:off x="1169834" y="315568"/>
            <a:ext cx="15205403" cy="534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142857" tIns="74286" rIns="142857" bIns="74286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ctr">
              <a:lnSpc>
                <a:spcPts val="2997"/>
              </a:lnSpc>
              <a:buSzPct val="100000"/>
            </a:pPr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Приказ Минтруда России от 11.07.2024 N 347н </a:t>
            </a:r>
            <a:endParaRPr lang="ru-RU" altLang="ru-RU" sz="2200" dirty="0">
              <a:solidFill>
                <a:srgbClr val="00206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1"/>
          </p:nvPr>
        </p:nvSpPr>
        <p:spPr>
          <a:xfrm>
            <a:off x="14904312" y="8508438"/>
            <a:ext cx="1039685" cy="276999"/>
          </a:xfrm>
        </p:spPr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7</a:t>
            </a:fld>
            <a:endParaRPr lang="ru-RU" altLang="ru-RU" dirty="0">
              <a:latin typeface="+mn-lt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47892" y="980452"/>
            <a:ext cx="14604570" cy="1808553"/>
          </a:xfrm>
          <a:prstGeom prst="rect">
            <a:avLst/>
          </a:prstGeom>
        </p:spPr>
        <p:txBody>
          <a:bodyPr wrap="square" lIns="145143" tIns="72571" rIns="145143" bIns="72571">
            <a:spAutoFit/>
          </a:bodyPr>
          <a:lstStyle/>
          <a:p>
            <a:pPr defTabSz="1451427" fontAlgn="auto">
              <a:spcBef>
                <a:spcPts val="0"/>
              </a:spcBef>
              <a:spcAft>
                <a:spcPts val="952"/>
              </a:spcAft>
              <a:defRPr/>
            </a:pPr>
            <a:r>
              <a:rPr lang="ru-RU" sz="3600" b="1" dirty="0" smtClean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марта 2023 года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ЕПГУ реализован сервис </a:t>
            </a:r>
            <a:r>
              <a:rPr lang="ru-RU" sz="3600" b="1" dirty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600" b="1" dirty="0" smtClean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страхователей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подаче заявления </a:t>
            </a:r>
            <a:r>
              <a:rPr lang="ru-RU" sz="3600" b="1" dirty="0" smtClean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600" b="1" dirty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прикреплением к нему </a:t>
            </a:r>
            <a:r>
              <a:rPr lang="ru-RU" sz="3600" b="1" dirty="0" smtClean="0">
                <a:solidFill>
                  <a:srgbClr val="4472C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(сканов) в электронном виде.</a:t>
            </a:r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1725714" y="2810776"/>
            <a:ext cx="14301348" cy="56900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42857" tIns="74286" rIns="142857" bIns="74286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ЕПГУ с 2022 года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подключена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которая позволяет руководителю организации – страхователя путем подписания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ЕПГУ на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имя работника своей организации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подготовленные (самостоятельно или через администратора личного кабинета организации)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 доверенности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которыми указанным выше работникам делегированы полномочия на подачу посредством ЕПГУ заявления на предоставление государственной услуги и подписание данного заявления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УКЭП. (при необходимости инструкции могут быть предоставлены страхователю)</a:t>
            </a: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Администратор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личного кабинета организации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страхователя имеет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наделить работников организации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правами для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заполнения черновиков заявлений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государственной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услуги, подготавливаемых для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подписания руководителем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или уполномоченными лицами (ссылка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14"/>
              </a:rPr>
              <a:t>https://www.gosuslugi.ru/help/faq/company_profile/4188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Ознакомиться подробнее с функционалом Платформы полномочий ЕПГУ, делегированием полномочий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оформлением доверенностей возможно по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https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5"/>
              </a:rPr>
              <a:t>://info.gosuslugi.ru/articles/Платформа_полномочий_ЕПГУ/</a:t>
            </a:r>
            <a:endParaRPr lang="ru-RU" alt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3013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1143007"/>
            <a:ext cx="16256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6" name="object 3">
            <a:extLst>
              <a:ext uri="{FF2B5EF4-FFF2-40B4-BE49-F238E27FC236}">
                <a16:creationId xmlns="" xmlns:a16="http://schemas.microsoft.com/office/drawing/2014/main" id="{819F3872-8C93-764C-B639-237405654395}"/>
              </a:ext>
            </a:extLst>
          </p:cNvPr>
          <p:cNvSpPr/>
          <p:nvPr/>
        </p:nvSpPr>
        <p:spPr>
          <a:xfrm>
            <a:off x="-14474" y="-23952"/>
            <a:ext cx="1869776" cy="9131621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7" name="Shape 336"/>
          <p:cNvGrpSpPr/>
          <p:nvPr/>
        </p:nvGrpSpPr>
        <p:grpSpPr>
          <a:xfrm>
            <a:off x="112429" y="33219"/>
            <a:ext cx="896341" cy="702583"/>
            <a:chOff x="0" y="0"/>
            <a:chExt cx="638291" cy="693109"/>
          </a:xfrm>
        </p:grpSpPr>
        <p:pic>
          <p:nvPicPr>
            <p:cNvPr id="8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0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1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2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3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4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5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6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7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8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9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0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1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2" name="object 4">
            <a:extLst>
              <a:ext uri="{FF2B5EF4-FFF2-40B4-BE49-F238E27FC236}">
                <a16:creationId xmlns="" xmlns:a16="http://schemas.microsoft.com/office/drawing/2014/main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58497" y="2"/>
            <a:ext cx="677520" cy="914638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idx="11"/>
          </p:nvPr>
        </p:nvSpPr>
        <p:spPr>
          <a:xfrm>
            <a:off x="13504598" y="8475134"/>
            <a:ext cx="1935785" cy="276999"/>
          </a:xfrm>
        </p:spPr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8</a:t>
            </a:fld>
            <a:endParaRPr lang="ru-RU" altLang="ru-RU" dirty="0">
              <a:latin typeface="+mn-lt"/>
            </a:endParaRP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778444" y="464623"/>
            <a:ext cx="13893355" cy="842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42857" tIns="74286" rIns="142857" bIns="74286">
            <a:spAutoFit/>
          </a:bodyPr>
          <a:lstStyle/>
          <a:p>
            <a:pPr marL="859266" algn="ctr">
              <a:lnSpc>
                <a:spcPct val="90000"/>
              </a:lnSpc>
              <a:buSzPct val="100000"/>
              <a:tabLst>
                <a:tab pos="859266" algn="l"/>
                <a:tab pos="2310693" algn="l"/>
                <a:tab pos="3762120" algn="l"/>
                <a:tab pos="5213547" algn="l"/>
                <a:tab pos="6664974" algn="l"/>
                <a:tab pos="8116401" algn="l"/>
                <a:tab pos="9567829" algn="l"/>
                <a:tab pos="11019256" algn="l"/>
                <a:tab pos="12470683" algn="l"/>
                <a:tab pos="13922110" algn="l"/>
                <a:tab pos="15373537" algn="l"/>
                <a:tab pos="16824964" algn="l"/>
              </a:tabLst>
            </a:pPr>
            <a:r>
              <a:rPr lang="ru-RU" altLang="ru-RU" b="1" dirty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ru-RU" altLang="ru-RU" sz="2500" dirty="0">
                <a:solidFill>
                  <a:srgbClr val="025198"/>
                </a:solidFill>
                <a:latin typeface="+mj-lt"/>
                <a:ea typeface="+mj-ea"/>
                <a:cs typeface="+mj-cs"/>
              </a:rPr>
              <a:t>Финансовое обеспечение предупредительных мер по сокращению производственного травматизма и профессиональных заболеваний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60600" y="1447800"/>
            <a:ext cx="111252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2023 год</a:t>
            </a:r>
          </a:p>
          <a:p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возмещением обратились по </a:t>
            </a:r>
            <a:r>
              <a:rPr lang="ru-RU" sz="20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Снежинскому</a:t>
            </a:r>
            <a:r>
              <a:rPr lang="ru-RU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городскому округу:</a:t>
            </a:r>
            <a:endParaRPr lang="ru-RU" sz="2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страхователей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- 5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487 207,96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руб.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267857" y="3352800"/>
            <a:ext cx="111252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возмещением обратились по </a:t>
            </a:r>
            <a:r>
              <a:rPr lang="ru-RU" sz="20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Снежинскому</a:t>
            </a:r>
            <a:r>
              <a:rPr lang="ru-RU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городскому округу:</a:t>
            </a:r>
            <a:endParaRPr lang="ru-RU" sz="2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страхователей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7 687 397,72 руб.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413000" y="5334000"/>
            <a:ext cx="118110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заявлением на разрешение уже обратились по </a:t>
            </a:r>
            <a:r>
              <a:rPr lang="ru-RU" sz="20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Снежинскому</a:t>
            </a:r>
            <a:r>
              <a:rPr lang="ru-RU" sz="20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городскому округу:</a:t>
            </a:r>
            <a:endParaRPr lang="ru-RU" sz="20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35 страхователей на сумму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9 990 921,22 руб.</a:t>
            </a:r>
          </a:p>
        </p:txBody>
      </p:sp>
    </p:spTree>
    <p:extLst>
      <p:ext uri="{BB962C8B-B14F-4D97-AF65-F5344CB8AC3E}">
        <p14:creationId xmlns:p14="http://schemas.microsoft.com/office/powerpoint/2010/main" val="10982408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ChangeArrowheads="1"/>
          </p:cNvSpPr>
          <p:nvPr/>
        </p:nvSpPr>
        <p:spPr bwMode="auto">
          <a:xfrm>
            <a:off x="0" y="1143007"/>
            <a:ext cx="16256000" cy="1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145143" tIns="72571" rIns="145143" bIns="72571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ru-RU" altLang="ru-RU"/>
          </a:p>
        </p:txBody>
      </p:sp>
      <p:sp>
        <p:nvSpPr>
          <p:cNvPr id="6" name="object 3">
            <a:extLst>
              <a:ext uri="{FF2B5EF4-FFF2-40B4-BE49-F238E27FC236}">
                <a16:creationId xmlns="" xmlns:a16="http://schemas.microsoft.com/office/drawing/2014/main" id="{819F3872-8C93-764C-B639-237405654395}"/>
              </a:ext>
            </a:extLst>
          </p:cNvPr>
          <p:cNvSpPr/>
          <p:nvPr/>
        </p:nvSpPr>
        <p:spPr>
          <a:xfrm>
            <a:off x="-14474" y="-23952"/>
            <a:ext cx="1869776" cy="9131621"/>
          </a:xfrm>
          <a:custGeom>
            <a:avLst/>
            <a:gdLst/>
            <a:ahLst/>
            <a:cxnLst/>
            <a:rect l="l" t="t" r="r" b="b"/>
            <a:pathLst>
              <a:path w="3034665" h="8856345">
                <a:moveTo>
                  <a:pt x="2310396" y="0"/>
                </a:moveTo>
                <a:lnTo>
                  <a:pt x="0" y="0"/>
                </a:lnTo>
                <a:lnTo>
                  <a:pt x="0" y="8856002"/>
                </a:lnTo>
                <a:lnTo>
                  <a:pt x="3034550" y="8856002"/>
                </a:lnTo>
                <a:lnTo>
                  <a:pt x="3007347" y="8795408"/>
                </a:lnTo>
                <a:lnTo>
                  <a:pt x="2980688" y="8735033"/>
                </a:lnTo>
                <a:lnTo>
                  <a:pt x="2954568" y="8674876"/>
                </a:lnTo>
                <a:lnTo>
                  <a:pt x="2928983" y="8614936"/>
                </a:lnTo>
                <a:lnTo>
                  <a:pt x="2903927" y="8555211"/>
                </a:lnTo>
                <a:lnTo>
                  <a:pt x="2879397" y="8495701"/>
                </a:lnTo>
                <a:lnTo>
                  <a:pt x="2855387" y="8436404"/>
                </a:lnTo>
                <a:lnTo>
                  <a:pt x="2831893" y="8377321"/>
                </a:lnTo>
                <a:lnTo>
                  <a:pt x="2808910" y="8318448"/>
                </a:lnTo>
                <a:lnTo>
                  <a:pt x="2786434" y="8259787"/>
                </a:lnTo>
                <a:lnTo>
                  <a:pt x="2764459" y="8201335"/>
                </a:lnTo>
                <a:lnTo>
                  <a:pt x="2742981" y="8143091"/>
                </a:lnTo>
                <a:lnTo>
                  <a:pt x="2721995" y="8085055"/>
                </a:lnTo>
                <a:lnTo>
                  <a:pt x="2701497" y="8027225"/>
                </a:lnTo>
                <a:lnTo>
                  <a:pt x="2681481" y="7969600"/>
                </a:lnTo>
                <a:lnTo>
                  <a:pt x="2661944" y="7912180"/>
                </a:lnTo>
                <a:lnTo>
                  <a:pt x="2642880" y="7854963"/>
                </a:lnTo>
                <a:lnTo>
                  <a:pt x="2624285" y="7797949"/>
                </a:lnTo>
                <a:lnTo>
                  <a:pt x="2606154" y="7741136"/>
                </a:lnTo>
                <a:lnTo>
                  <a:pt x="2588482" y="7684523"/>
                </a:lnTo>
                <a:lnTo>
                  <a:pt x="2571264" y="7628109"/>
                </a:lnTo>
                <a:lnTo>
                  <a:pt x="2554497" y="7571894"/>
                </a:lnTo>
                <a:lnTo>
                  <a:pt x="2538174" y="7515875"/>
                </a:lnTo>
                <a:lnTo>
                  <a:pt x="2522292" y="7460053"/>
                </a:lnTo>
                <a:lnTo>
                  <a:pt x="2506846" y="7404426"/>
                </a:lnTo>
                <a:lnTo>
                  <a:pt x="2491831" y="7348993"/>
                </a:lnTo>
                <a:lnTo>
                  <a:pt x="2477242" y="7293752"/>
                </a:lnTo>
                <a:lnTo>
                  <a:pt x="2463075" y="7238704"/>
                </a:lnTo>
                <a:lnTo>
                  <a:pt x="2449325" y="7183847"/>
                </a:lnTo>
                <a:lnTo>
                  <a:pt x="2435986" y="7129180"/>
                </a:lnTo>
                <a:lnTo>
                  <a:pt x="2423056" y="7074702"/>
                </a:lnTo>
                <a:lnTo>
                  <a:pt x="2410528" y="7020411"/>
                </a:lnTo>
                <a:lnTo>
                  <a:pt x="2398398" y="6966308"/>
                </a:lnTo>
                <a:lnTo>
                  <a:pt x="2386662" y="6912390"/>
                </a:lnTo>
                <a:lnTo>
                  <a:pt x="2375314" y="6858657"/>
                </a:lnTo>
                <a:lnTo>
                  <a:pt x="2364350" y="6805108"/>
                </a:lnTo>
                <a:lnTo>
                  <a:pt x="2353765" y="6751741"/>
                </a:lnTo>
                <a:lnTo>
                  <a:pt x="2343555" y="6698557"/>
                </a:lnTo>
                <a:lnTo>
                  <a:pt x="2333715" y="6645553"/>
                </a:lnTo>
                <a:lnTo>
                  <a:pt x="2324240" y="6592728"/>
                </a:lnTo>
                <a:lnTo>
                  <a:pt x="2315125" y="6540082"/>
                </a:lnTo>
                <a:lnTo>
                  <a:pt x="2306366" y="6487614"/>
                </a:lnTo>
                <a:lnTo>
                  <a:pt x="2297958" y="6435322"/>
                </a:lnTo>
                <a:lnTo>
                  <a:pt x="2289897" y="6383206"/>
                </a:lnTo>
                <a:lnTo>
                  <a:pt x="2282176" y="6331265"/>
                </a:lnTo>
                <a:lnTo>
                  <a:pt x="2274793" y="6279496"/>
                </a:lnTo>
                <a:lnTo>
                  <a:pt x="2267742" y="6227900"/>
                </a:lnTo>
                <a:lnTo>
                  <a:pt x="2261018" y="6176476"/>
                </a:lnTo>
                <a:lnTo>
                  <a:pt x="2254617" y="6125222"/>
                </a:lnTo>
                <a:lnTo>
                  <a:pt x="2248535" y="6074137"/>
                </a:lnTo>
                <a:lnTo>
                  <a:pt x="2242765" y="6023221"/>
                </a:lnTo>
                <a:lnTo>
                  <a:pt x="2237304" y="5972472"/>
                </a:lnTo>
                <a:lnTo>
                  <a:pt x="2232147" y="5921889"/>
                </a:lnTo>
                <a:lnTo>
                  <a:pt x="2227289" y="5871471"/>
                </a:lnTo>
                <a:lnTo>
                  <a:pt x="2222726" y="5821218"/>
                </a:lnTo>
                <a:lnTo>
                  <a:pt x="2218453" y="5771128"/>
                </a:lnTo>
                <a:lnTo>
                  <a:pt x="2214464" y="5721200"/>
                </a:lnTo>
                <a:lnTo>
                  <a:pt x="2210756" y="5671433"/>
                </a:lnTo>
                <a:lnTo>
                  <a:pt x="2207324" y="5621826"/>
                </a:lnTo>
                <a:lnTo>
                  <a:pt x="2204162" y="5572378"/>
                </a:lnTo>
                <a:lnTo>
                  <a:pt x="2198633" y="5473955"/>
                </a:lnTo>
                <a:lnTo>
                  <a:pt x="2194132" y="5376156"/>
                </a:lnTo>
                <a:lnTo>
                  <a:pt x="2190620" y="5278972"/>
                </a:lnTo>
                <a:lnTo>
                  <a:pt x="2188061" y="5182396"/>
                </a:lnTo>
                <a:lnTo>
                  <a:pt x="2186415" y="5086419"/>
                </a:lnTo>
                <a:lnTo>
                  <a:pt x="2185647" y="4991033"/>
                </a:lnTo>
                <a:lnTo>
                  <a:pt x="2185717" y="4896229"/>
                </a:lnTo>
                <a:lnTo>
                  <a:pt x="2186589" y="4802000"/>
                </a:lnTo>
                <a:lnTo>
                  <a:pt x="2188224" y="4708337"/>
                </a:lnTo>
                <a:lnTo>
                  <a:pt x="2190586" y="4615231"/>
                </a:lnTo>
                <a:lnTo>
                  <a:pt x="2193636" y="4522676"/>
                </a:lnTo>
                <a:lnTo>
                  <a:pt x="2197336" y="4430662"/>
                </a:lnTo>
                <a:lnTo>
                  <a:pt x="2201650" y="4339181"/>
                </a:lnTo>
                <a:lnTo>
                  <a:pt x="2206539" y="4248225"/>
                </a:lnTo>
                <a:lnTo>
                  <a:pt x="2211966" y="4157785"/>
                </a:lnTo>
                <a:lnTo>
                  <a:pt x="2221032" y="4023077"/>
                </a:lnTo>
                <a:lnTo>
                  <a:pt x="2231096" y="3889485"/>
                </a:lnTo>
                <a:lnTo>
                  <a:pt x="2242031" y="3756981"/>
                </a:lnTo>
                <a:lnTo>
                  <a:pt x="2257746" y="3581954"/>
                </a:lnTo>
                <a:lnTo>
                  <a:pt x="2278790" y="3365722"/>
                </a:lnTo>
                <a:lnTo>
                  <a:pt x="2367152" y="2526647"/>
                </a:lnTo>
                <a:lnTo>
                  <a:pt x="2387346" y="2322699"/>
                </a:lnTo>
                <a:lnTo>
                  <a:pt x="2402135" y="2161037"/>
                </a:lnTo>
                <a:lnTo>
                  <a:pt x="2412234" y="2040621"/>
                </a:lnTo>
                <a:lnTo>
                  <a:pt x="2421338" y="1920885"/>
                </a:lnTo>
                <a:lnTo>
                  <a:pt x="2426794" y="1841425"/>
                </a:lnTo>
                <a:lnTo>
                  <a:pt x="2431713" y="1762248"/>
                </a:lnTo>
                <a:lnTo>
                  <a:pt x="2436059" y="1683344"/>
                </a:lnTo>
                <a:lnTo>
                  <a:pt x="2439795" y="1604705"/>
                </a:lnTo>
                <a:lnTo>
                  <a:pt x="2442881" y="1526323"/>
                </a:lnTo>
                <a:lnTo>
                  <a:pt x="2445282" y="1448191"/>
                </a:lnTo>
                <a:lnTo>
                  <a:pt x="2446958" y="1370298"/>
                </a:lnTo>
                <a:lnTo>
                  <a:pt x="2447873" y="1292639"/>
                </a:lnTo>
                <a:lnTo>
                  <a:pt x="2447988" y="1215203"/>
                </a:lnTo>
                <a:lnTo>
                  <a:pt x="2447266" y="1137984"/>
                </a:lnTo>
                <a:lnTo>
                  <a:pt x="2445670" y="1060972"/>
                </a:lnTo>
                <a:lnTo>
                  <a:pt x="2443162" y="984160"/>
                </a:lnTo>
                <a:lnTo>
                  <a:pt x="2439703" y="907538"/>
                </a:lnTo>
                <a:lnTo>
                  <a:pt x="2435257" y="831100"/>
                </a:lnTo>
                <a:lnTo>
                  <a:pt x="2432652" y="792947"/>
                </a:lnTo>
                <a:lnTo>
                  <a:pt x="2429786" y="754837"/>
                </a:lnTo>
                <a:lnTo>
                  <a:pt x="2426654" y="716768"/>
                </a:lnTo>
                <a:lnTo>
                  <a:pt x="2423252" y="678740"/>
                </a:lnTo>
                <a:lnTo>
                  <a:pt x="2419574" y="640751"/>
                </a:lnTo>
                <a:lnTo>
                  <a:pt x="2415617" y="602801"/>
                </a:lnTo>
                <a:lnTo>
                  <a:pt x="2411375" y="564888"/>
                </a:lnTo>
                <a:lnTo>
                  <a:pt x="2406843" y="527012"/>
                </a:lnTo>
                <a:lnTo>
                  <a:pt x="2402018" y="489172"/>
                </a:lnTo>
                <a:lnTo>
                  <a:pt x="2396894" y="451365"/>
                </a:lnTo>
                <a:lnTo>
                  <a:pt x="2391467" y="413592"/>
                </a:lnTo>
                <a:lnTo>
                  <a:pt x="2385732" y="375852"/>
                </a:lnTo>
                <a:lnTo>
                  <a:pt x="2379683" y="338143"/>
                </a:lnTo>
                <a:lnTo>
                  <a:pt x="2373318" y="300464"/>
                </a:lnTo>
                <a:lnTo>
                  <a:pt x="2366630" y="262814"/>
                </a:lnTo>
                <a:lnTo>
                  <a:pt x="2359615" y="225193"/>
                </a:lnTo>
                <a:lnTo>
                  <a:pt x="2352268" y="187599"/>
                </a:lnTo>
                <a:lnTo>
                  <a:pt x="2344585" y="150031"/>
                </a:lnTo>
                <a:lnTo>
                  <a:pt x="2336562" y="112488"/>
                </a:lnTo>
                <a:lnTo>
                  <a:pt x="2328192" y="74969"/>
                </a:lnTo>
                <a:lnTo>
                  <a:pt x="2319472" y="37473"/>
                </a:lnTo>
                <a:lnTo>
                  <a:pt x="2310396" y="0"/>
                </a:lnTo>
                <a:close/>
              </a:path>
            </a:pathLst>
          </a:custGeom>
          <a:solidFill>
            <a:srgbClr val="CCDDE7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ajor"/>
        </p:style>
        <p:txBody>
          <a:bodyPr wrap="square" lIns="0" tIns="0" rIns="0" bIns="0" rtlCol="0"/>
          <a:lstStyle>
            <a:lvl1pPr>
              <a:defRPr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endParaRPr sz="2100" dirty="0"/>
          </a:p>
        </p:txBody>
      </p:sp>
      <p:grpSp>
        <p:nvGrpSpPr>
          <p:cNvPr id="7" name="Shape 336"/>
          <p:cNvGrpSpPr/>
          <p:nvPr/>
        </p:nvGrpSpPr>
        <p:grpSpPr>
          <a:xfrm>
            <a:off x="112429" y="33219"/>
            <a:ext cx="896341" cy="702583"/>
            <a:chOff x="0" y="0"/>
            <a:chExt cx="638291" cy="693109"/>
          </a:xfrm>
        </p:grpSpPr>
        <p:pic>
          <p:nvPicPr>
            <p:cNvPr id="8" name="Shape 338"/>
            <p:cNvPicPr/>
            <p:nvPr/>
          </p:nvPicPr>
          <p:blipFill>
            <a:blip r:embed="rId3"/>
            <a:stretch/>
          </p:blipFill>
          <p:spPr>
            <a:xfrm>
              <a:off x="1552" y="562392"/>
              <a:ext cx="113960" cy="50701"/>
            </a:xfrm>
            <a:prstGeom prst="rect">
              <a:avLst/>
            </a:prstGeom>
          </p:spPr>
        </p:pic>
        <p:pic>
          <p:nvPicPr>
            <p:cNvPr id="10" name="Shape 340"/>
            <p:cNvPicPr/>
            <p:nvPr/>
          </p:nvPicPr>
          <p:blipFill>
            <a:blip r:embed="rId4"/>
            <a:stretch/>
          </p:blipFill>
          <p:spPr>
            <a:xfrm>
              <a:off x="130978" y="562961"/>
              <a:ext cx="238101" cy="57971"/>
            </a:xfrm>
            <a:prstGeom prst="rect">
              <a:avLst/>
            </a:prstGeom>
          </p:spPr>
        </p:pic>
        <p:sp>
          <p:nvSpPr>
            <p:cNvPr id="11" name="Shape 341"/>
            <p:cNvSpPr/>
            <p:nvPr/>
          </p:nvSpPr>
          <p:spPr>
            <a:xfrm>
              <a:off x="388859" y="562959"/>
              <a:ext cx="43436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2230"/>
                <a:gd name="ODFBottom" fmla="val 77469"/>
                <a:gd name="ODFWidth" fmla="val 62230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2230" h="77469">
                  <a:moveTo>
                    <a:pt x="10883" y="0"/>
                  </a:moveTo>
                  <a:lnTo>
                    <a:pt x="0" y="0"/>
                  </a:lnTo>
                  <a:lnTo>
                    <a:pt x="0" y="76923"/>
                  </a:lnTo>
                  <a:lnTo>
                    <a:pt x="31750" y="76923"/>
                  </a:lnTo>
                  <a:lnTo>
                    <a:pt x="44600" y="75284"/>
                  </a:lnTo>
                  <a:lnTo>
                    <a:pt x="54124" y="70399"/>
                  </a:lnTo>
                  <a:lnTo>
                    <a:pt x="55698" y="68249"/>
                  </a:lnTo>
                  <a:lnTo>
                    <a:pt x="10883" y="68249"/>
                  </a:lnTo>
                  <a:lnTo>
                    <a:pt x="10883" y="35483"/>
                  </a:lnTo>
                  <a:lnTo>
                    <a:pt x="56574" y="35483"/>
                  </a:lnTo>
                  <a:lnTo>
                    <a:pt x="54738" y="32935"/>
                  </a:lnTo>
                  <a:lnTo>
                    <a:pt x="45848" y="28348"/>
                  </a:lnTo>
                  <a:lnTo>
                    <a:pt x="33731" y="26809"/>
                  </a:lnTo>
                  <a:lnTo>
                    <a:pt x="10883" y="26809"/>
                  </a:lnTo>
                  <a:lnTo>
                    <a:pt x="10883" y="0"/>
                  </a:lnTo>
                  <a:close/>
                </a:path>
                <a:path w="62230" h="77469">
                  <a:moveTo>
                    <a:pt x="56574" y="35483"/>
                  </a:moveTo>
                  <a:lnTo>
                    <a:pt x="44170" y="35483"/>
                  </a:lnTo>
                  <a:lnTo>
                    <a:pt x="51079" y="40436"/>
                  </a:lnTo>
                  <a:lnTo>
                    <a:pt x="51079" y="51320"/>
                  </a:lnTo>
                  <a:lnTo>
                    <a:pt x="49782" y="58643"/>
                  </a:lnTo>
                  <a:lnTo>
                    <a:pt x="45972" y="63942"/>
                  </a:lnTo>
                  <a:lnTo>
                    <a:pt x="39769" y="67163"/>
                  </a:lnTo>
                  <a:lnTo>
                    <a:pt x="31292" y="68249"/>
                  </a:lnTo>
                  <a:lnTo>
                    <a:pt x="55698" y="68249"/>
                  </a:lnTo>
                  <a:lnTo>
                    <a:pt x="60042" y="62318"/>
                  </a:lnTo>
                  <a:lnTo>
                    <a:pt x="62077" y="51092"/>
                  </a:lnTo>
                  <a:lnTo>
                    <a:pt x="60211" y="40531"/>
                  </a:lnTo>
                  <a:lnTo>
                    <a:pt x="56574" y="35483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2" name="Shape 343"/>
            <p:cNvPicPr/>
            <p:nvPr/>
          </p:nvPicPr>
          <p:blipFill>
            <a:blip r:embed="rId5"/>
            <a:stretch/>
          </p:blipFill>
          <p:spPr>
            <a:xfrm>
              <a:off x="446584" y="562961"/>
              <a:ext cx="46175" cy="49564"/>
            </a:xfrm>
            <a:prstGeom prst="rect">
              <a:avLst/>
            </a:prstGeom>
          </p:spPr>
        </p:pic>
        <p:pic>
          <p:nvPicPr>
            <p:cNvPr id="13" name="Shape 345"/>
            <p:cNvPicPr/>
            <p:nvPr/>
          </p:nvPicPr>
          <p:blipFill>
            <a:blip r:embed="rId6"/>
            <a:stretch/>
          </p:blipFill>
          <p:spPr>
            <a:xfrm>
              <a:off x="512528" y="562959"/>
              <a:ext cx="59437" cy="49572"/>
            </a:xfrm>
            <a:prstGeom prst="rect">
              <a:avLst/>
            </a:prstGeom>
          </p:spPr>
        </p:pic>
        <p:sp>
          <p:nvSpPr>
            <p:cNvPr id="14" name="Shape 346"/>
            <p:cNvSpPr/>
            <p:nvPr/>
          </p:nvSpPr>
          <p:spPr>
            <a:xfrm>
              <a:off x="591751" y="562961"/>
              <a:ext cx="46539" cy="49924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66675"/>
                <a:gd name="ODFBottom" fmla="val 77469"/>
                <a:gd name="ODFWidth" fmla="val 66675"/>
                <a:gd name="ODFHeight" fmla="val 77469"/>
              </a:gdLst>
              <a:ahLst/>
              <a:cxnLst/>
              <a:rect l="OXMLTextRectL" t="OXMLTextRectT" r="OXMLTextRectR" b="OXMLTextRectB"/>
              <a:pathLst>
                <a:path w="66675" h="77469">
                  <a:moveTo>
                    <a:pt x="66471" y="0"/>
                  </a:moveTo>
                  <a:lnTo>
                    <a:pt x="56349" y="0"/>
                  </a:lnTo>
                  <a:lnTo>
                    <a:pt x="10871" y="59334"/>
                  </a:lnTo>
                  <a:lnTo>
                    <a:pt x="10871" y="0"/>
                  </a:lnTo>
                  <a:lnTo>
                    <a:pt x="0" y="0"/>
                  </a:lnTo>
                  <a:lnTo>
                    <a:pt x="0" y="76911"/>
                  </a:lnTo>
                  <a:lnTo>
                    <a:pt x="10096" y="76911"/>
                  </a:lnTo>
                  <a:lnTo>
                    <a:pt x="55689" y="17691"/>
                  </a:lnTo>
                  <a:lnTo>
                    <a:pt x="55689" y="76911"/>
                  </a:lnTo>
                  <a:lnTo>
                    <a:pt x="66471" y="76911"/>
                  </a:lnTo>
                  <a:lnTo>
                    <a:pt x="6647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15" name="Shape 348"/>
            <p:cNvPicPr/>
            <p:nvPr/>
          </p:nvPicPr>
          <p:blipFill>
            <a:blip r:embed="rId7"/>
            <a:stretch/>
          </p:blipFill>
          <p:spPr>
            <a:xfrm>
              <a:off x="0" y="634419"/>
              <a:ext cx="131611" cy="53247"/>
            </a:xfrm>
            <a:prstGeom prst="rect">
              <a:avLst/>
            </a:prstGeom>
          </p:spPr>
        </p:pic>
        <p:pic>
          <p:nvPicPr>
            <p:cNvPr id="16" name="Shape 350"/>
            <p:cNvPicPr/>
            <p:nvPr/>
          </p:nvPicPr>
          <p:blipFill>
            <a:blip r:embed="rId8"/>
            <a:stretch/>
          </p:blipFill>
          <p:spPr>
            <a:xfrm>
              <a:off x="147090" y="636252"/>
              <a:ext cx="114664" cy="56856"/>
            </a:xfrm>
            <a:prstGeom prst="rect">
              <a:avLst/>
            </a:prstGeom>
          </p:spPr>
        </p:pic>
        <p:pic>
          <p:nvPicPr>
            <p:cNvPr id="17" name="Shape 352"/>
            <p:cNvPicPr/>
            <p:nvPr/>
          </p:nvPicPr>
          <p:blipFill>
            <a:blip r:embed="rId9"/>
            <a:stretch/>
          </p:blipFill>
          <p:spPr>
            <a:xfrm>
              <a:off x="295090" y="635694"/>
              <a:ext cx="222864" cy="50693"/>
            </a:xfrm>
            <a:prstGeom prst="rect">
              <a:avLst/>
            </a:prstGeom>
          </p:spPr>
        </p:pic>
        <p:pic>
          <p:nvPicPr>
            <p:cNvPr id="18" name="Shape 354"/>
            <p:cNvPicPr/>
            <p:nvPr/>
          </p:nvPicPr>
          <p:blipFill>
            <a:blip r:embed="rId10"/>
            <a:stretch/>
          </p:blipFill>
          <p:spPr>
            <a:xfrm>
              <a:off x="531607" y="636254"/>
              <a:ext cx="46397" cy="49564"/>
            </a:xfrm>
            <a:prstGeom prst="rect">
              <a:avLst/>
            </a:prstGeom>
          </p:spPr>
        </p:pic>
        <p:pic>
          <p:nvPicPr>
            <p:cNvPr id="19" name="Shape 356"/>
            <p:cNvPicPr/>
            <p:nvPr/>
          </p:nvPicPr>
          <p:blipFill>
            <a:blip r:embed="rId11"/>
            <a:stretch/>
          </p:blipFill>
          <p:spPr>
            <a:xfrm>
              <a:off x="591751" y="636254"/>
              <a:ext cx="46397" cy="49564"/>
            </a:xfrm>
            <a:prstGeom prst="rect">
              <a:avLst/>
            </a:prstGeom>
          </p:spPr>
        </p:pic>
        <p:sp>
          <p:nvSpPr>
            <p:cNvPr id="20" name="Shape 357"/>
            <p:cNvSpPr/>
            <p:nvPr/>
          </p:nvSpPr>
          <p:spPr>
            <a:xfrm>
              <a:off x="596399" y="548957"/>
              <a:ext cx="38118" cy="5319"/>
            </a:xfrm>
            <a:custGeom>
              <a:avLst/>
              <a:gdLst>
                <a:gd name="OXMLTextRectL" fmla="val 0"/>
                <a:gd name="OXMLTextRectT" fmla="val 0"/>
                <a:gd name="OXMLTextRectR" fmla="val w"/>
                <a:gd name="OXMLTextRectB" fmla="val h"/>
                <a:gd name="COTextRectL" fmla="*/ OXMLTextRectL 1 w"/>
                <a:gd name="COTextRectT" fmla="*/ OXMLTextRectT 1 h"/>
                <a:gd name="COTextRectR" fmla="*/ OXMLTextRectR 1 w"/>
                <a:gd name="COTextRectB" fmla="*/ OXMLTextRectB 1 h"/>
                <a:gd name="ODFLeft" fmla="val 0"/>
                <a:gd name="ODFTop" fmla="val 0"/>
                <a:gd name="ODFRight" fmla="val 54609"/>
                <a:gd name="ODFBottom" fmla="val 8255"/>
                <a:gd name="ODFWidth" fmla="val 54609"/>
                <a:gd name="ODFHeight" fmla="val 8255"/>
              </a:gdLst>
              <a:ahLst/>
              <a:cxnLst/>
              <a:rect l="OXMLTextRectL" t="OXMLTextRectT" r="OXMLTextRectR" b="OXMLTextRectB"/>
              <a:pathLst>
                <a:path w="54609" h="8255">
                  <a:moveTo>
                    <a:pt x="54533" y="0"/>
                  </a:moveTo>
                  <a:lnTo>
                    <a:pt x="0" y="0"/>
                  </a:lnTo>
                  <a:lnTo>
                    <a:pt x="0" y="8115"/>
                  </a:lnTo>
                  <a:lnTo>
                    <a:pt x="54533" y="8115"/>
                  </a:lnTo>
                  <a:lnTo>
                    <a:pt x="54533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/>
            <a:lstStyle/>
            <a:p>
              <a:endParaRPr sz="2900" dirty="0">
                <a:latin typeface="+mn-lt"/>
                <a:cs typeface="+mn-cs"/>
              </a:endParaRPr>
            </a:p>
          </p:txBody>
        </p:sp>
        <p:pic>
          <p:nvPicPr>
            <p:cNvPr id="21" name="Shape 359"/>
            <p:cNvPicPr/>
            <p:nvPr/>
          </p:nvPicPr>
          <p:blipFill>
            <a:blip r:embed="rId12"/>
            <a:stretch/>
          </p:blipFill>
          <p:spPr>
            <a:xfrm>
              <a:off x="6351" y="0"/>
              <a:ext cx="625305" cy="495693"/>
            </a:xfrm>
            <a:prstGeom prst="rect">
              <a:avLst/>
            </a:prstGeom>
          </p:spPr>
        </p:pic>
      </p:grpSp>
      <p:pic>
        <p:nvPicPr>
          <p:cNvPr id="22" name="object 4">
            <a:extLst>
              <a:ext uri="{FF2B5EF4-FFF2-40B4-BE49-F238E27FC236}">
                <a16:creationId xmlns="" xmlns:a16="http://schemas.microsoft.com/office/drawing/2014/main" id="{727F49BB-7DF1-9447-A753-D8716D7627C5}"/>
              </a:ext>
            </a:extLst>
          </p:cNvPr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58497" y="2"/>
            <a:ext cx="677520" cy="9146380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idx="11"/>
          </p:nvPr>
        </p:nvSpPr>
        <p:spPr>
          <a:xfrm>
            <a:off x="13504598" y="8475134"/>
            <a:ext cx="1935785" cy="276999"/>
          </a:xfrm>
        </p:spPr>
        <p:txBody>
          <a:bodyPr/>
          <a:lstStyle/>
          <a:p>
            <a:pPr algn="r"/>
            <a:fld id="{3BB27E5F-5017-434B-8491-3A9894441BF7}" type="slidenum">
              <a:rPr lang="ru-RU" altLang="ru-RU" smtClean="0">
                <a:latin typeface="+mn-lt"/>
              </a:rPr>
              <a:pPr algn="r"/>
              <a:t>9</a:t>
            </a:fld>
            <a:endParaRPr lang="ru-RU" altLang="ru-RU" dirty="0">
              <a:latin typeface="+mn-lt"/>
            </a:endParaRP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1778444" y="256910"/>
            <a:ext cx="13893355" cy="842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142857" tIns="74286" rIns="142857" bIns="74286">
            <a:spAutoFit/>
          </a:bodyPr>
          <a:lstStyle/>
          <a:p>
            <a:pPr marL="859266" algn="ctr">
              <a:lnSpc>
                <a:spcPct val="90000"/>
              </a:lnSpc>
              <a:buSzPct val="100000"/>
              <a:tabLst>
                <a:tab pos="859266" algn="l"/>
                <a:tab pos="2310693" algn="l"/>
                <a:tab pos="3762120" algn="l"/>
                <a:tab pos="5213547" algn="l"/>
                <a:tab pos="6664974" algn="l"/>
                <a:tab pos="8116401" algn="l"/>
                <a:tab pos="9567829" algn="l"/>
                <a:tab pos="11019256" algn="l"/>
                <a:tab pos="12470683" algn="l"/>
                <a:tab pos="13922110" algn="l"/>
                <a:tab pos="15373537" algn="l"/>
                <a:tab pos="16824964" algn="l"/>
              </a:tabLst>
            </a:pPr>
            <a:r>
              <a:rPr lang="ru-RU" altLang="ru-RU" b="1" dirty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ru-RU" altLang="ru-RU" sz="2500" dirty="0">
                <a:solidFill>
                  <a:srgbClr val="025198"/>
                </a:solidFill>
                <a:latin typeface="+mj-lt"/>
                <a:ea typeface="+mj-ea"/>
                <a:cs typeface="+mj-cs"/>
              </a:rPr>
              <a:t>Финансовое обеспечение предупредительных мер по сокращению производственного травматизма и профессиональных заболеваний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51000" y="1144595"/>
            <a:ext cx="14173200" cy="2109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Документы для возмещения:</a:t>
            </a:r>
            <a:endParaRPr lang="ru-RU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itchFamily="18" charset="0"/>
              </a:rPr>
              <a:t>1.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Заявление на возмещение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Отчет о произведенных расходах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Копия локального нормативного акта о реализуемых страхователем мероприятиях по улучшению условий и охраны труда и (или) копия (выписка из) коллективного договора (соглашения по охране труда между работодателем и представительным органом работников).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742158" y="3254403"/>
            <a:ext cx="6690642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(а) СОУТ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копия локального нормативного акта о создании комиссии по проведению специальной оценки условий труда (приказ);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копию договора с организацией, проводившей специальную оценку условий труда, с указанием идентификационного номера отчета о проведении специальной оценки условий труда, количества рабочих мест, в отношении которых проведена специальная оценка условий труда, и стоимости проведения специальной оценки условий труда на указанном количестве рабочих мест;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копия приказа о завершении СОУТ;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копия отчета о проведении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СОУТ;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копии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счёта на оплату,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акта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выполненных работ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платёжного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поручения подтверждающего оплату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085943" y="3254403"/>
            <a:ext cx="6712857" cy="48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(е)ПМО: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копию списка работников, подлежащих прохождению обязательных периодических медицинских осмотров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текущем календарном году, утвержденного работодателем в установленном порядке (с указанием вредного производственного фактора и/или вида выполняемых работ согласно Приказа 29н от 28.12.2021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+  реестр прошедших ПМО на бумажном носителе и в электронном виде (для загрузки в подсистему);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копию договора с медицинской организацией на проведение обязательных периодических медицинских осмотров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работников;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расчет стоимости услуг по проведению обязательных периодических медицинских осмотров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;</a:t>
            </a:r>
            <a:endParaRPr lang="ru-RU" dirty="0" smtClean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заключительный акт  — оригинал;</a:t>
            </a:r>
            <a:endParaRPr lang="ru-RU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копии счёта на оплату, акта выполненных работ, платёжного поручения подтверждающего оплату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7613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1614</TotalTime>
  <Words>1253</Words>
  <Application>Microsoft Office PowerPoint</Application>
  <PresentationFormat>Произвольный</PresentationFormat>
  <Paragraphs>129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Презентация PowerPoint</vt:lpstr>
      <vt:lpstr>Представители ОСФР по Челябинской области</vt:lpstr>
      <vt:lpstr>Специалист ответственный за принятие решения по финансовому обеспечению предупредительных мер в 2025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Ксения</dc:creator>
  <cp:lastModifiedBy>Буторина Ольга Владимировна</cp:lastModifiedBy>
  <cp:revision>151</cp:revision>
  <cp:lastPrinted>2025-01-17T08:33:42Z</cp:lastPrinted>
  <dcterms:created xsi:type="dcterms:W3CDTF">2023-05-03T09:25:15Z</dcterms:created>
  <dcterms:modified xsi:type="dcterms:W3CDTF">2025-04-28T06:53:00Z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Adobe InDesign 16.1 (Macintosh)</vt:lpwstr>
  </property>
  <property fmtid="{D5CDD505-2E9C-101B-9397-08002B2CF9AE}" pid="4" name="LastSaved">
    <vt:filetime>2023-05-03T00:00:00Z</vt:filetime>
  </property>
</Properties>
</file>