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16" r:id="rId2"/>
    <p:sldId id="317" r:id="rId3"/>
    <p:sldId id="318" r:id="rId4"/>
    <p:sldId id="296" r:id="rId5"/>
    <p:sldId id="309" r:id="rId6"/>
    <p:sldId id="297" r:id="rId7"/>
    <p:sldId id="313" r:id="rId8"/>
    <p:sldId id="336" r:id="rId9"/>
    <p:sldId id="339" r:id="rId10"/>
    <p:sldId id="340" r:id="rId11"/>
    <p:sldId id="341" r:id="rId12"/>
    <p:sldId id="342" r:id="rId13"/>
    <p:sldId id="343" r:id="rId14"/>
    <p:sldId id="344" r:id="rId15"/>
    <p:sldId id="338" r:id="rId16"/>
    <p:sldId id="283" r:id="rId17"/>
  </p:sldIdLst>
  <p:sldSz cx="16256000" cy="9144000"/>
  <p:notesSz cx="9926638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73" autoAdjust="0"/>
    <p:restoredTop sz="94698"/>
  </p:normalViewPr>
  <p:slideViewPr>
    <p:cSldViewPr>
      <p:cViewPr>
        <p:scale>
          <a:sx n="88" d="100"/>
          <a:sy n="88" d="100"/>
        </p:scale>
        <p:origin x="-672" y="-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1437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027" y="1"/>
            <a:ext cx="43030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C56C1E-627D-412B-8234-FFC4E3C7B5F8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029" y="3228976"/>
            <a:ext cx="7942580" cy="305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56364"/>
            <a:ext cx="4301437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027" y="6456364"/>
            <a:ext cx="43030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A9B8A7-A409-4870-88B7-86D68F300A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812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>
              <a:tabLst>
                <a:tab pos="724481" algn="l"/>
                <a:tab pos="1450555" algn="l"/>
                <a:tab pos="2176628" algn="l"/>
                <a:tab pos="2904293" algn="l"/>
              </a:tabLst>
            </a:pPr>
            <a:fld id="{5B780406-702B-4F1F-B227-DBD993E2E313}" type="slidenum">
              <a:rPr lang="ru-RU" altLang="ru-RU" smtClean="0">
                <a:ea typeface="Lucida Sans Unicode" pitchFamily="34" charset="0"/>
                <a:cs typeface="Lucida Sans Unicode" pitchFamily="34" charset="0"/>
              </a:rPr>
              <a:pPr>
                <a:tabLst>
                  <a:tab pos="724481" algn="l"/>
                  <a:tab pos="1450555" algn="l"/>
                  <a:tab pos="2176628" algn="l"/>
                  <a:tab pos="2904293" algn="l"/>
                </a:tabLst>
              </a:pPr>
              <a:t>4</a:t>
            </a:fld>
            <a:endParaRPr lang="ru-RU" altLang="ru-RU" dirty="0" smtClean="0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78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01925" y="511175"/>
            <a:ext cx="4535488" cy="2552700"/>
          </a:xfrm>
          <a:solidFill>
            <a:srgbClr val="FFFFFF"/>
          </a:solidFill>
          <a:ln/>
        </p:spPr>
      </p:sp>
      <p:sp>
        <p:nvSpPr>
          <p:cNvPr id="378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5683" y="3235475"/>
            <a:ext cx="7949190" cy="3064498"/>
          </a:xfrm>
          <a:noFill/>
        </p:spPr>
        <p:txBody>
          <a:bodyPr wrap="none" anchor="ctr"/>
          <a:lstStyle/>
          <a:p>
            <a:endParaRPr lang="ru-RU" altLang="ru-RU" smtClean="0"/>
          </a:p>
        </p:txBody>
      </p:sp>
      <p:sp>
        <p:nvSpPr>
          <p:cNvPr id="37893" name="Text Box 3"/>
          <p:cNvSpPr txBox="1">
            <a:spLocks noChangeArrowheads="1"/>
          </p:cNvSpPr>
          <p:nvPr/>
        </p:nvSpPr>
        <p:spPr bwMode="auto">
          <a:xfrm>
            <a:off x="5630582" y="6468771"/>
            <a:ext cx="4307649" cy="3408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3168" tIns="46585" rIns="93168" bIns="46585" anchor="b"/>
          <a:lstStyle/>
          <a:p>
            <a:pPr algn="r">
              <a:buSzPct val="100000"/>
              <a:tabLst>
                <a:tab pos="0" algn="l"/>
                <a:tab pos="917146" algn="l"/>
                <a:tab pos="1834290" algn="l"/>
                <a:tab pos="2751436" algn="l"/>
                <a:tab pos="3668581" algn="l"/>
                <a:tab pos="4585726" algn="l"/>
                <a:tab pos="5502872" algn="l"/>
                <a:tab pos="6420017" algn="l"/>
                <a:tab pos="7337162" algn="l"/>
                <a:tab pos="8254307" algn="l"/>
                <a:tab pos="9171453" algn="l"/>
                <a:tab pos="10088598" algn="l"/>
              </a:tabLst>
            </a:pPr>
            <a:fld id="{54942187-A17D-4A2A-85FD-7B2985658541}" type="slidenum">
              <a:rPr lang="ru-RU" altLang="ru-RU" sz="1200">
                <a:solidFill>
                  <a:srgbClr val="000000"/>
                </a:solidFill>
                <a:latin typeface="Calibri" pitchFamily="34" charset="0"/>
                <a:ea typeface="Lucida Sans Unicode" pitchFamily="34" charset="0"/>
              </a:rPr>
              <a:pPr algn="r">
                <a:buSzPct val="100000"/>
                <a:tabLst>
                  <a:tab pos="0" algn="l"/>
                  <a:tab pos="917146" algn="l"/>
                  <a:tab pos="1834290" algn="l"/>
                  <a:tab pos="2751436" algn="l"/>
                  <a:tab pos="3668581" algn="l"/>
                  <a:tab pos="4585726" algn="l"/>
                  <a:tab pos="5502872" algn="l"/>
                  <a:tab pos="6420017" algn="l"/>
                  <a:tab pos="7337162" algn="l"/>
                  <a:tab pos="8254307" algn="l"/>
                  <a:tab pos="9171453" algn="l"/>
                  <a:tab pos="10088598" algn="l"/>
                </a:tabLst>
              </a:pPr>
              <a:t>4</a:t>
            </a:fld>
            <a:endParaRPr lang="ru-RU" altLang="ru-RU" sz="1200" dirty="0">
              <a:solidFill>
                <a:srgbClr val="000000"/>
              </a:solidFill>
              <a:latin typeface="Calibri" pitchFamily="34" charset="0"/>
              <a:ea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777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>
              <a:tabLst>
                <a:tab pos="724481" algn="l"/>
                <a:tab pos="1450555" algn="l"/>
                <a:tab pos="2176628" algn="l"/>
                <a:tab pos="2904293" algn="l"/>
              </a:tabLst>
            </a:pPr>
            <a:fld id="{AA9832CB-44F5-4282-BC51-068377FBCBA6}" type="slidenum">
              <a:rPr lang="ru-RU" altLang="ru-RU" smtClean="0">
                <a:ea typeface="Lucida Sans Unicode" pitchFamily="34" charset="0"/>
                <a:cs typeface="Lucida Sans Unicode" pitchFamily="34" charset="0"/>
              </a:rPr>
              <a:pPr>
                <a:tabLst>
                  <a:tab pos="724481" algn="l"/>
                  <a:tab pos="1450555" algn="l"/>
                  <a:tab pos="2176628" algn="l"/>
                  <a:tab pos="2904293" algn="l"/>
                </a:tabLst>
              </a:pPr>
              <a:t>14</a:t>
            </a:fld>
            <a:endParaRPr lang="ru-RU" altLang="ru-RU" dirty="0" smtClean="0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60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01925" y="511175"/>
            <a:ext cx="4535488" cy="2552700"/>
          </a:xfrm>
          <a:solidFill>
            <a:srgbClr val="FFFFFF"/>
          </a:solidFill>
          <a:ln/>
        </p:spPr>
      </p:sp>
      <p:sp>
        <p:nvSpPr>
          <p:cNvPr id="460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5683" y="3235475"/>
            <a:ext cx="7949190" cy="3064498"/>
          </a:xfrm>
          <a:noFill/>
        </p:spPr>
        <p:txBody>
          <a:bodyPr wrap="none" anchor="ctr"/>
          <a:lstStyle/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8213140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>
              <a:tabLst>
                <a:tab pos="724481" algn="l"/>
                <a:tab pos="1450555" algn="l"/>
                <a:tab pos="2176628" algn="l"/>
                <a:tab pos="2904293" algn="l"/>
              </a:tabLst>
            </a:pPr>
            <a:fld id="{AA9832CB-44F5-4282-BC51-068377FBCBA6}" type="slidenum">
              <a:rPr lang="ru-RU" altLang="ru-RU" smtClean="0">
                <a:ea typeface="Lucida Sans Unicode" pitchFamily="34" charset="0"/>
                <a:cs typeface="Lucida Sans Unicode" pitchFamily="34" charset="0"/>
              </a:rPr>
              <a:pPr>
                <a:tabLst>
                  <a:tab pos="724481" algn="l"/>
                  <a:tab pos="1450555" algn="l"/>
                  <a:tab pos="2176628" algn="l"/>
                  <a:tab pos="2904293" algn="l"/>
                </a:tabLst>
              </a:pPr>
              <a:t>15</a:t>
            </a:fld>
            <a:endParaRPr lang="ru-RU" altLang="ru-RU" dirty="0" smtClean="0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60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01925" y="511175"/>
            <a:ext cx="4535488" cy="2552700"/>
          </a:xfrm>
          <a:solidFill>
            <a:srgbClr val="FFFFFF"/>
          </a:solidFill>
          <a:ln/>
        </p:spPr>
      </p:sp>
      <p:sp>
        <p:nvSpPr>
          <p:cNvPr id="460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5683" y="3235475"/>
            <a:ext cx="7949190" cy="3064498"/>
          </a:xfrm>
          <a:noFill/>
        </p:spPr>
        <p:txBody>
          <a:bodyPr wrap="none" anchor="ctr"/>
          <a:lstStyle/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821314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>
              <a:tabLst>
                <a:tab pos="723396" algn="l"/>
                <a:tab pos="1448382" algn="l"/>
                <a:tab pos="2173368" algn="l"/>
                <a:tab pos="2899943" algn="l"/>
              </a:tabLst>
            </a:pPr>
            <a:fld id="{08F77322-3F72-4F79-9886-60712DD21AD1}" type="slidenum">
              <a:rPr lang="ru-RU" altLang="ru-RU">
                <a:cs typeface="Lucida Sans Unicode" pitchFamily="34" charset="0"/>
              </a:rPr>
              <a:pPr>
                <a:tabLst>
                  <a:tab pos="723396" algn="l"/>
                  <a:tab pos="1448382" algn="l"/>
                  <a:tab pos="2173368" algn="l"/>
                  <a:tab pos="2899943" algn="l"/>
                </a:tabLst>
              </a:pPr>
              <a:t>6</a:t>
            </a:fld>
            <a:endParaRPr lang="ru-RU" altLang="ru-RU">
              <a:cs typeface="Lucida Sans Unicode" pitchFamily="34" charset="0"/>
            </a:endParaRPr>
          </a:p>
        </p:txBody>
      </p:sp>
      <p:sp>
        <p:nvSpPr>
          <p:cNvPr id="727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19413" y="468313"/>
            <a:ext cx="4167187" cy="2344737"/>
          </a:xfrm>
          <a:solidFill>
            <a:srgbClr val="FFFFFF"/>
          </a:solidFill>
          <a:ln/>
        </p:spPr>
      </p:sp>
      <p:sp>
        <p:nvSpPr>
          <p:cNvPr id="727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9158" y="2969975"/>
            <a:ext cx="8004829" cy="2813431"/>
          </a:xfrm>
          <a:noFill/>
        </p:spPr>
        <p:txBody>
          <a:bodyPr wrap="none" anchor="ctr"/>
          <a:lstStyle/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2883019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>
              <a:tabLst>
                <a:tab pos="724481" algn="l"/>
                <a:tab pos="1450555" algn="l"/>
                <a:tab pos="2176628" algn="l"/>
                <a:tab pos="2904293" algn="l"/>
              </a:tabLst>
            </a:pPr>
            <a:fld id="{AA9832CB-44F5-4282-BC51-068377FBCBA6}" type="slidenum">
              <a:rPr lang="ru-RU" altLang="ru-RU" smtClean="0">
                <a:ea typeface="Lucida Sans Unicode" pitchFamily="34" charset="0"/>
                <a:cs typeface="Lucida Sans Unicode" pitchFamily="34" charset="0"/>
              </a:rPr>
              <a:pPr>
                <a:tabLst>
                  <a:tab pos="724481" algn="l"/>
                  <a:tab pos="1450555" algn="l"/>
                  <a:tab pos="2176628" algn="l"/>
                  <a:tab pos="2904293" algn="l"/>
                </a:tabLst>
              </a:pPr>
              <a:t>7</a:t>
            </a:fld>
            <a:endParaRPr lang="ru-RU" altLang="ru-RU" dirty="0" smtClean="0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60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01925" y="511175"/>
            <a:ext cx="4535488" cy="2552700"/>
          </a:xfrm>
          <a:solidFill>
            <a:srgbClr val="FFFFFF"/>
          </a:solidFill>
          <a:ln/>
        </p:spPr>
      </p:sp>
      <p:sp>
        <p:nvSpPr>
          <p:cNvPr id="460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5683" y="3235475"/>
            <a:ext cx="7949190" cy="3064498"/>
          </a:xfrm>
          <a:noFill/>
        </p:spPr>
        <p:txBody>
          <a:bodyPr wrap="none" anchor="ctr"/>
          <a:lstStyle/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8213140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>
              <a:tabLst>
                <a:tab pos="723396" algn="l"/>
                <a:tab pos="1448382" algn="l"/>
                <a:tab pos="2173368" algn="l"/>
                <a:tab pos="2899943" algn="l"/>
              </a:tabLst>
            </a:pPr>
            <a:fld id="{08F77322-3F72-4F79-9886-60712DD21AD1}" type="slidenum">
              <a:rPr lang="ru-RU" altLang="ru-RU">
                <a:cs typeface="Lucida Sans Unicode" pitchFamily="34" charset="0"/>
              </a:rPr>
              <a:pPr>
                <a:tabLst>
                  <a:tab pos="723396" algn="l"/>
                  <a:tab pos="1448382" algn="l"/>
                  <a:tab pos="2173368" algn="l"/>
                  <a:tab pos="2899943" algn="l"/>
                </a:tabLst>
              </a:pPr>
              <a:t>8</a:t>
            </a:fld>
            <a:endParaRPr lang="ru-RU" altLang="ru-RU">
              <a:cs typeface="Lucida Sans Unicode" pitchFamily="34" charset="0"/>
            </a:endParaRPr>
          </a:p>
        </p:txBody>
      </p:sp>
      <p:sp>
        <p:nvSpPr>
          <p:cNvPr id="727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19413" y="468313"/>
            <a:ext cx="4167187" cy="2344737"/>
          </a:xfrm>
          <a:solidFill>
            <a:srgbClr val="FFFFFF"/>
          </a:solidFill>
          <a:ln/>
        </p:spPr>
      </p:sp>
      <p:sp>
        <p:nvSpPr>
          <p:cNvPr id="727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9158" y="2969975"/>
            <a:ext cx="8004829" cy="2813431"/>
          </a:xfrm>
          <a:noFill/>
        </p:spPr>
        <p:txBody>
          <a:bodyPr wrap="none" anchor="ctr"/>
          <a:lstStyle/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2883019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>
              <a:tabLst>
                <a:tab pos="724481" algn="l"/>
                <a:tab pos="1450555" algn="l"/>
                <a:tab pos="2176628" algn="l"/>
                <a:tab pos="2904293" algn="l"/>
              </a:tabLst>
            </a:pPr>
            <a:fld id="{AA9832CB-44F5-4282-BC51-068377FBCBA6}" type="slidenum">
              <a:rPr lang="ru-RU" altLang="ru-RU" smtClean="0">
                <a:ea typeface="Lucida Sans Unicode" pitchFamily="34" charset="0"/>
                <a:cs typeface="Lucida Sans Unicode" pitchFamily="34" charset="0"/>
              </a:rPr>
              <a:pPr>
                <a:tabLst>
                  <a:tab pos="724481" algn="l"/>
                  <a:tab pos="1450555" algn="l"/>
                  <a:tab pos="2176628" algn="l"/>
                  <a:tab pos="2904293" algn="l"/>
                </a:tabLst>
              </a:pPr>
              <a:t>9</a:t>
            </a:fld>
            <a:endParaRPr lang="ru-RU" altLang="ru-RU" dirty="0" smtClean="0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60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01925" y="511175"/>
            <a:ext cx="4535488" cy="2552700"/>
          </a:xfrm>
          <a:solidFill>
            <a:srgbClr val="FFFFFF"/>
          </a:solidFill>
          <a:ln/>
        </p:spPr>
      </p:sp>
      <p:sp>
        <p:nvSpPr>
          <p:cNvPr id="460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5683" y="3235475"/>
            <a:ext cx="7949190" cy="3064498"/>
          </a:xfrm>
          <a:noFill/>
        </p:spPr>
        <p:txBody>
          <a:bodyPr wrap="none" anchor="ctr"/>
          <a:lstStyle/>
          <a:p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18213140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>
              <a:tabLst>
                <a:tab pos="724481" algn="l"/>
                <a:tab pos="1450555" algn="l"/>
                <a:tab pos="2176628" algn="l"/>
                <a:tab pos="2904293" algn="l"/>
              </a:tabLst>
            </a:pPr>
            <a:fld id="{AA9832CB-44F5-4282-BC51-068377FBCBA6}" type="slidenum">
              <a:rPr lang="ru-RU" altLang="ru-RU" smtClean="0">
                <a:ea typeface="Lucida Sans Unicode" pitchFamily="34" charset="0"/>
                <a:cs typeface="Lucida Sans Unicode" pitchFamily="34" charset="0"/>
              </a:rPr>
              <a:pPr>
                <a:tabLst>
                  <a:tab pos="724481" algn="l"/>
                  <a:tab pos="1450555" algn="l"/>
                  <a:tab pos="2176628" algn="l"/>
                  <a:tab pos="2904293" algn="l"/>
                </a:tabLst>
              </a:pPr>
              <a:t>10</a:t>
            </a:fld>
            <a:endParaRPr lang="ru-RU" altLang="ru-RU" dirty="0" smtClean="0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60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01925" y="511175"/>
            <a:ext cx="4535488" cy="2552700"/>
          </a:xfrm>
          <a:solidFill>
            <a:srgbClr val="FFFFFF"/>
          </a:solidFill>
          <a:ln/>
        </p:spPr>
      </p:sp>
      <p:sp>
        <p:nvSpPr>
          <p:cNvPr id="460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5683" y="3235475"/>
            <a:ext cx="7949190" cy="3064498"/>
          </a:xfrm>
          <a:noFill/>
        </p:spPr>
        <p:txBody>
          <a:bodyPr wrap="none" anchor="ctr"/>
          <a:lstStyle/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8213140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>
              <a:tabLst>
                <a:tab pos="724481" algn="l"/>
                <a:tab pos="1450555" algn="l"/>
                <a:tab pos="2176628" algn="l"/>
                <a:tab pos="2904293" algn="l"/>
              </a:tabLst>
            </a:pPr>
            <a:fld id="{AA9832CB-44F5-4282-BC51-068377FBCBA6}" type="slidenum">
              <a:rPr lang="ru-RU" altLang="ru-RU" smtClean="0">
                <a:ea typeface="Lucida Sans Unicode" pitchFamily="34" charset="0"/>
                <a:cs typeface="Lucida Sans Unicode" pitchFamily="34" charset="0"/>
              </a:rPr>
              <a:pPr>
                <a:tabLst>
                  <a:tab pos="724481" algn="l"/>
                  <a:tab pos="1450555" algn="l"/>
                  <a:tab pos="2176628" algn="l"/>
                  <a:tab pos="2904293" algn="l"/>
                </a:tabLst>
              </a:pPr>
              <a:t>11</a:t>
            </a:fld>
            <a:endParaRPr lang="ru-RU" altLang="ru-RU" dirty="0" smtClean="0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60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01925" y="511175"/>
            <a:ext cx="4535488" cy="2552700"/>
          </a:xfrm>
          <a:solidFill>
            <a:srgbClr val="FFFFFF"/>
          </a:solidFill>
          <a:ln/>
        </p:spPr>
      </p:sp>
      <p:sp>
        <p:nvSpPr>
          <p:cNvPr id="460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5683" y="3235475"/>
            <a:ext cx="7949190" cy="3064498"/>
          </a:xfrm>
          <a:noFill/>
        </p:spPr>
        <p:txBody>
          <a:bodyPr wrap="none" anchor="ctr"/>
          <a:lstStyle/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8213140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>
              <a:tabLst>
                <a:tab pos="724481" algn="l"/>
                <a:tab pos="1450555" algn="l"/>
                <a:tab pos="2176628" algn="l"/>
                <a:tab pos="2904293" algn="l"/>
              </a:tabLst>
            </a:pPr>
            <a:fld id="{AA9832CB-44F5-4282-BC51-068377FBCBA6}" type="slidenum">
              <a:rPr lang="ru-RU" altLang="ru-RU" smtClean="0">
                <a:ea typeface="Lucida Sans Unicode" pitchFamily="34" charset="0"/>
                <a:cs typeface="Lucida Sans Unicode" pitchFamily="34" charset="0"/>
              </a:rPr>
              <a:pPr>
                <a:tabLst>
                  <a:tab pos="724481" algn="l"/>
                  <a:tab pos="1450555" algn="l"/>
                  <a:tab pos="2176628" algn="l"/>
                  <a:tab pos="2904293" algn="l"/>
                </a:tabLst>
              </a:pPr>
              <a:t>12</a:t>
            </a:fld>
            <a:endParaRPr lang="ru-RU" altLang="ru-RU" dirty="0" smtClean="0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60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01925" y="511175"/>
            <a:ext cx="4535488" cy="2552700"/>
          </a:xfrm>
          <a:solidFill>
            <a:srgbClr val="FFFFFF"/>
          </a:solidFill>
          <a:ln/>
        </p:spPr>
      </p:sp>
      <p:sp>
        <p:nvSpPr>
          <p:cNvPr id="460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5683" y="3235475"/>
            <a:ext cx="7949190" cy="3064498"/>
          </a:xfrm>
          <a:noFill/>
        </p:spPr>
        <p:txBody>
          <a:bodyPr wrap="none" anchor="ctr"/>
          <a:lstStyle/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8213140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>
              <a:tabLst>
                <a:tab pos="724481" algn="l"/>
                <a:tab pos="1450555" algn="l"/>
                <a:tab pos="2176628" algn="l"/>
                <a:tab pos="2904293" algn="l"/>
              </a:tabLst>
            </a:pPr>
            <a:fld id="{AA9832CB-44F5-4282-BC51-068377FBCBA6}" type="slidenum">
              <a:rPr lang="ru-RU" altLang="ru-RU" smtClean="0">
                <a:ea typeface="Lucida Sans Unicode" pitchFamily="34" charset="0"/>
                <a:cs typeface="Lucida Sans Unicode" pitchFamily="34" charset="0"/>
              </a:rPr>
              <a:pPr>
                <a:tabLst>
                  <a:tab pos="724481" algn="l"/>
                  <a:tab pos="1450555" algn="l"/>
                  <a:tab pos="2176628" algn="l"/>
                  <a:tab pos="2904293" algn="l"/>
                </a:tabLst>
              </a:pPr>
              <a:t>13</a:t>
            </a:fld>
            <a:endParaRPr lang="ru-RU" altLang="ru-RU" dirty="0" smtClean="0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60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01925" y="511175"/>
            <a:ext cx="4535488" cy="2552700"/>
          </a:xfrm>
          <a:solidFill>
            <a:srgbClr val="FFFFFF"/>
          </a:solidFill>
          <a:ln/>
        </p:spPr>
      </p:sp>
      <p:sp>
        <p:nvSpPr>
          <p:cNvPr id="460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5683" y="3235475"/>
            <a:ext cx="7949190" cy="3064498"/>
          </a:xfrm>
          <a:noFill/>
        </p:spPr>
        <p:txBody>
          <a:bodyPr wrap="none" anchor="ctr"/>
          <a:lstStyle/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821314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567543" y="3387449"/>
            <a:ext cx="7120912" cy="787400"/>
          </a:xfrm>
          <a:prstGeom prst="rect">
            <a:avLst/>
          </a:prstGeom>
        </p:spPr>
        <p:txBody>
          <a:bodyPr/>
          <a:lstStyle>
            <a:lvl1pPr>
              <a:defRPr sz="5000" b="0" i="0">
                <a:solidFill>
                  <a:srgbClr val="594F8C"/>
                </a:solidFill>
                <a:latin typeface="Calibri-Light"/>
                <a:cs typeface="Calibri-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438400" y="5120640"/>
            <a:ext cx="11379200" cy="2286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CF0E0-FF25-4A4D-B2A5-481E1032D442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956F3-0620-4E2D-94BE-CDEE2E0A46BD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19327-6B05-4C9C-BD98-42513566142D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72D83-B3F8-43E2-BFA7-1C3E124C3D49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12800" y="2103120"/>
            <a:ext cx="7071360" cy="603504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8371840" y="2103120"/>
            <a:ext cx="7071360" cy="603504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603CF-42AF-4060-A6C8-3FEDC613D24D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D8F2AD-727C-45D2-9E4C-613AB3FCDC08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09D0E-F99D-4F66-88EA-0654DACF5336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7BFF1-8DC7-4486-9F8A-ECFB7E2D7459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54E78D-7E45-4FE6-9577-5401474E1693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61A9D-693F-4BEB-83A7-C2378EC372C2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xfrm>
            <a:off x="812800" y="8504238"/>
            <a:ext cx="3738563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1"/>
          </p:nvPr>
        </p:nvSpPr>
        <p:spPr>
          <a:xfrm>
            <a:off x="11704638" y="8504238"/>
            <a:ext cx="3738562" cy="276999"/>
          </a:xfrm>
          <a:ln/>
        </p:spPr>
        <p:txBody>
          <a:bodyPr/>
          <a:lstStyle>
            <a:lvl1pPr>
              <a:defRPr/>
            </a:lvl1pPr>
          </a:lstStyle>
          <a:p>
            <a:fld id="{3BB27E5F-5017-434B-8491-3A9894441BF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42600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Holder 2"/>
          <p:cNvSpPr>
            <a:spLocks noGrp="1"/>
          </p:cNvSpPr>
          <p:nvPr>
            <p:ph type="title"/>
          </p:nvPr>
        </p:nvSpPr>
        <p:spPr bwMode="auto">
          <a:xfrm>
            <a:off x="1798638" y="577850"/>
            <a:ext cx="126587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1027" name="Holder 3"/>
          <p:cNvSpPr>
            <a:spLocks noGrp="1"/>
          </p:cNvSpPr>
          <p:nvPr>
            <p:ph type="body" idx="1"/>
          </p:nvPr>
        </p:nvSpPr>
        <p:spPr bwMode="auto">
          <a:xfrm>
            <a:off x="3711575" y="2257425"/>
            <a:ext cx="8740775" cy="493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527675" y="8504238"/>
            <a:ext cx="520065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812800" y="8504238"/>
            <a:ext cx="3738563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C3F0C3-AA7B-4D4F-9AAA-CE38E3636CC4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704638" y="8504238"/>
            <a:ext cx="3738562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8BA6E32-617E-4DD4-9BE9-D38A4C599F6C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1" r:id="rId3"/>
    <p:sldLayoutId id="2147483650" r:id="rId4"/>
    <p:sldLayoutId id="2147483649" r:id="rId5"/>
    <p:sldLayoutId id="2147483655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3.png"/><Relationship Id="rId3" Type="http://schemas.openxmlformats.org/officeDocument/2006/relationships/image" Target="../media/image14.png"/><Relationship Id="rId7" Type="http://schemas.openxmlformats.org/officeDocument/2006/relationships/image" Target="../media/image15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3.png"/><Relationship Id="rId3" Type="http://schemas.openxmlformats.org/officeDocument/2006/relationships/image" Target="../media/image14.png"/><Relationship Id="rId7" Type="http://schemas.openxmlformats.org/officeDocument/2006/relationships/image" Target="../media/image15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3.png"/><Relationship Id="rId3" Type="http://schemas.openxmlformats.org/officeDocument/2006/relationships/image" Target="../media/image14.png"/><Relationship Id="rId7" Type="http://schemas.openxmlformats.org/officeDocument/2006/relationships/image" Target="../media/image15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3.png"/><Relationship Id="rId3" Type="http://schemas.openxmlformats.org/officeDocument/2006/relationships/image" Target="../media/image14.png"/><Relationship Id="rId7" Type="http://schemas.openxmlformats.org/officeDocument/2006/relationships/image" Target="../media/image15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3.png"/><Relationship Id="rId3" Type="http://schemas.openxmlformats.org/officeDocument/2006/relationships/image" Target="../media/image14.png"/><Relationship Id="rId7" Type="http://schemas.openxmlformats.org/officeDocument/2006/relationships/image" Target="../media/image15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3.png"/><Relationship Id="rId3" Type="http://schemas.openxmlformats.org/officeDocument/2006/relationships/image" Target="../media/image14.png"/><Relationship Id="rId7" Type="http://schemas.openxmlformats.org/officeDocument/2006/relationships/image" Target="../media/image15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5.png"/><Relationship Id="rId7" Type="http://schemas.openxmlformats.org/officeDocument/2006/relationships/image" Target="../media/image1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11" Type="http://schemas.openxmlformats.org/officeDocument/2006/relationships/image" Target="../media/image1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3.png"/><Relationship Id="rId3" Type="http://schemas.openxmlformats.org/officeDocument/2006/relationships/image" Target="../media/image14.png"/><Relationship Id="rId7" Type="http://schemas.openxmlformats.org/officeDocument/2006/relationships/image" Target="../media/image15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3.png"/><Relationship Id="rId3" Type="http://schemas.openxmlformats.org/officeDocument/2006/relationships/image" Target="../media/image14.png"/><Relationship Id="rId7" Type="http://schemas.openxmlformats.org/officeDocument/2006/relationships/image" Target="../media/image15.png"/><Relationship Id="rId12" Type="http://schemas.openxmlformats.org/officeDocument/2006/relationships/image" Target="../media/image18.pn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3.png"/><Relationship Id="rId3" Type="http://schemas.openxmlformats.org/officeDocument/2006/relationships/image" Target="../media/image14.png"/><Relationship Id="rId7" Type="http://schemas.openxmlformats.org/officeDocument/2006/relationships/image" Target="../media/image15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3.png"/><Relationship Id="rId3" Type="http://schemas.openxmlformats.org/officeDocument/2006/relationships/image" Target="../media/image14.png"/><Relationship Id="rId7" Type="http://schemas.openxmlformats.org/officeDocument/2006/relationships/image" Target="../media/image15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3.png"/><Relationship Id="rId3" Type="http://schemas.openxmlformats.org/officeDocument/2006/relationships/image" Target="../media/image14.png"/><Relationship Id="rId7" Type="http://schemas.openxmlformats.org/officeDocument/2006/relationships/image" Target="../media/image15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7.png"/><Relationship Id="rId1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3.png"/><Relationship Id="rId3" Type="http://schemas.openxmlformats.org/officeDocument/2006/relationships/image" Target="../media/image14.png"/><Relationship Id="rId7" Type="http://schemas.openxmlformats.org/officeDocument/2006/relationships/image" Target="../media/image15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Picture 3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3" y="295275"/>
            <a:ext cx="15967075" cy="877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object 2"/>
          <p:cNvSpPr>
            <a:spLocks/>
          </p:cNvSpPr>
          <p:nvPr/>
        </p:nvSpPr>
        <p:spPr bwMode="auto">
          <a:xfrm>
            <a:off x="11955463" y="7318375"/>
            <a:ext cx="571500" cy="276225"/>
          </a:xfrm>
          <a:custGeom>
            <a:avLst/>
            <a:gdLst/>
            <a:ahLst/>
            <a:cxnLst>
              <a:cxn ang="0">
                <a:pos x="224129" y="23660"/>
              </a:cxn>
              <a:cxn ang="0">
                <a:pos x="172466" y="2654"/>
              </a:cxn>
              <a:cxn ang="0">
                <a:pos x="96227" y="6680"/>
              </a:cxn>
              <a:cxn ang="0">
                <a:pos x="26593" y="54775"/>
              </a:cxn>
              <a:cxn ang="0">
                <a:pos x="0" y="137490"/>
              </a:cxn>
              <a:cxn ang="0">
                <a:pos x="26568" y="220256"/>
              </a:cxn>
              <a:cxn ang="0">
                <a:pos x="96050" y="268351"/>
              </a:cxn>
              <a:cxn ang="0">
                <a:pos x="172313" y="272300"/>
              </a:cxn>
              <a:cxn ang="0">
                <a:pos x="224116" y="251015"/>
              </a:cxn>
              <a:cxn ang="0">
                <a:pos x="219684" y="208546"/>
              </a:cxn>
              <a:cxn ang="0">
                <a:pos x="185140" y="232867"/>
              </a:cxn>
              <a:cxn ang="0">
                <a:pos x="143992" y="240753"/>
              </a:cxn>
              <a:cxn ang="0">
                <a:pos x="68465" y="211455"/>
              </a:cxn>
              <a:cxn ang="0">
                <a:pos x="38417" y="137490"/>
              </a:cxn>
              <a:cxn ang="0">
                <a:pos x="68465" y="63563"/>
              </a:cxn>
              <a:cxn ang="0">
                <a:pos x="143992" y="34226"/>
              </a:cxn>
              <a:cxn ang="0">
                <a:pos x="185140" y="41935"/>
              </a:cxn>
              <a:cxn ang="0">
                <a:pos x="219684" y="66090"/>
              </a:cxn>
              <a:cxn ang="0">
                <a:pos x="570649" y="137490"/>
              </a:cxn>
              <a:cxn ang="0">
                <a:pos x="544055" y="54927"/>
              </a:cxn>
              <a:cxn ang="0">
                <a:pos x="532257" y="137490"/>
              </a:cxn>
              <a:cxn ang="0">
                <a:pos x="502539" y="211455"/>
              </a:cxn>
              <a:cxn ang="0">
                <a:pos x="428117" y="240753"/>
              </a:cxn>
              <a:cxn ang="0">
                <a:pos x="353110" y="211455"/>
              </a:cxn>
              <a:cxn ang="0">
                <a:pos x="323291" y="137490"/>
              </a:cxn>
              <a:cxn ang="0">
                <a:pos x="353110" y="63563"/>
              </a:cxn>
              <a:cxn ang="0">
                <a:pos x="428117" y="34226"/>
              </a:cxn>
              <a:cxn ang="0">
                <a:pos x="502539" y="63563"/>
              </a:cxn>
              <a:cxn ang="0">
                <a:pos x="532257" y="137490"/>
              </a:cxn>
              <a:cxn ang="0">
                <a:pos x="522592" y="34226"/>
              </a:cxn>
              <a:cxn ang="0">
                <a:pos x="474383" y="6705"/>
              </a:cxn>
              <a:cxn ang="0">
                <a:pos x="381546" y="6743"/>
              </a:cxn>
              <a:cxn ang="0">
                <a:pos x="311569" y="55067"/>
              </a:cxn>
              <a:cxn ang="0">
                <a:pos x="284937" y="137490"/>
              </a:cxn>
              <a:cxn ang="0">
                <a:pos x="311569" y="219925"/>
              </a:cxn>
              <a:cxn ang="0">
                <a:pos x="381546" y="268274"/>
              </a:cxn>
              <a:cxn ang="0">
                <a:pos x="474383" y="268312"/>
              </a:cxn>
              <a:cxn ang="0">
                <a:pos x="522617" y="240753"/>
              </a:cxn>
              <a:cxn ang="0">
                <a:pos x="563689" y="182181"/>
              </a:cxn>
            </a:cxnLst>
            <a:rect l="0" t="0" r="r" b="b"/>
            <a:pathLst>
              <a:path w="570865" h="275590">
                <a:moveTo>
                  <a:pt x="244627" y="41859"/>
                </a:moveTo>
                <a:lnTo>
                  <a:pt x="224129" y="23660"/>
                </a:lnTo>
                <a:lnTo>
                  <a:pt x="199872" y="10566"/>
                </a:lnTo>
                <a:lnTo>
                  <a:pt x="172466" y="2654"/>
                </a:lnTo>
                <a:lnTo>
                  <a:pt x="142443" y="0"/>
                </a:lnTo>
                <a:lnTo>
                  <a:pt x="96227" y="6680"/>
                </a:lnTo>
                <a:lnTo>
                  <a:pt x="56984" y="25514"/>
                </a:lnTo>
                <a:lnTo>
                  <a:pt x="26593" y="54775"/>
                </a:lnTo>
                <a:lnTo>
                  <a:pt x="6972" y="92684"/>
                </a:lnTo>
                <a:lnTo>
                  <a:pt x="0" y="137490"/>
                </a:lnTo>
                <a:lnTo>
                  <a:pt x="6959" y="182333"/>
                </a:lnTo>
                <a:lnTo>
                  <a:pt x="26568" y="220256"/>
                </a:lnTo>
                <a:lnTo>
                  <a:pt x="56908" y="249516"/>
                </a:lnTo>
                <a:lnTo>
                  <a:pt x="96050" y="268351"/>
                </a:lnTo>
                <a:lnTo>
                  <a:pt x="142100" y="275018"/>
                </a:lnTo>
                <a:lnTo>
                  <a:pt x="172313" y="272300"/>
                </a:lnTo>
                <a:lnTo>
                  <a:pt x="199834" y="264248"/>
                </a:lnTo>
                <a:lnTo>
                  <a:pt x="224116" y="251015"/>
                </a:lnTo>
                <a:lnTo>
                  <a:pt x="244627" y="232740"/>
                </a:lnTo>
                <a:lnTo>
                  <a:pt x="219684" y="208546"/>
                </a:lnTo>
                <a:lnTo>
                  <a:pt x="203250" y="222821"/>
                </a:lnTo>
                <a:lnTo>
                  <a:pt x="185140" y="232867"/>
                </a:lnTo>
                <a:lnTo>
                  <a:pt x="165379" y="238810"/>
                </a:lnTo>
                <a:lnTo>
                  <a:pt x="143992" y="240753"/>
                </a:lnTo>
                <a:lnTo>
                  <a:pt x="101917" y="232994"/>
                </a:lnTo>
                <a:lnTo>
                  <a:pt x="68465" y="211455"/>
                </a:lnTo>
                <a:lnTo>
                  <a:pt x="46393" y="178752"/>
                </a:lnTo>
                <a:lnTo>
                  <a:pt x="38417" y="137490"/>
                </a:lnTo>
                <a:lnTo>
                  <a:pt x="46393" y="96266"/>
                </a:lnTo>
                <a:lnTo>
                  <a:pt x="68465" y="63563"/>
                </a:lnTo>
                <a:lnTo>
                  <a:pt x="101917" y="41998"/>
                </a:lnTo>
                <a:lnTo>
                  <a:pt x="143992" y="34226"/>
                </a:lnTo>
                <a:lnTo>
                  <a:pt x="165379" y="36118"/>
                </a:lnTo>
                <a:lnTo>
                  <a:pt x="185140" y="41935"/>
                </a:lnTo>
                <a:lnTo>
                  <a:pt x="203250" y="51854"/>
                </a:lnTo>
                <a:lnTo>
                  <a:pt x="219684" y="66090"/>
                </a:lnTo>
                <a:lnTo>
                  <a:pt x="244627" y="41859"/>
                </a:lnTo>
                <a:close/>
              </a:path>
              <a:path w="570865" h="275590">
                <a:moveTo>
                  <a:pt x="570649" y="137490"/>
                </a:moveTo>
                <a:lnTo>
                  <a:pt x="563689" y="92824"/>
                </a:lnTo>
                <a:lnTo>
                  <a:pt x="544055" y="54927"/>
                </a:lnTo>
                <a:lnTo>
                  <a:pt x="532257" y="43548"/>
                </a:lnTo>
                <a:lnTo>
                  <a:pt x="532257" y="137490"/>
                </a:lnTo>
                <a:lnTo>
                  <a:pt x="524370" y="178752"/>
                </a:lnTo>
                <a:lnTo>
                  <a:pt x="502539" y="211455"/>
                </a:lnTo>
                <a:lnTo>
                  <a:pt x="469531" y="232994"/>
                </a:lnTo>
                <a:lnTo>
                  <a:pt x="428117" y="240753"/>
                </a:lnTo>
                <a:lnTo>
                  <a:pt x="386321" y="232994"/>
                </a:lnTo>
                <a:lnTo>
                  <a:pt x="353110" y="211455"/>
                </a:lnTo>
                <a:lnTo>
                  <a:pt x="331203" y="178752"/>
                </a:lnTo>
                <a:lnTo>
                  <a:pt x="323291" y="137490"/>
                </a:lnTo>
                <a:lnTo>
                  <a:pt x="331203" y="96266"/>
                </a:lnTo>
                <a:lnTo>
                  <a:pt x="353110" y="63563"/>
                </a:lnTo>
                <a:lnTo>
                  <a:pt x="386321" y="41998"/>
                </a:lnTo>
                <a:lnTo>
                  <a:pt x="428117" y="34226"/>
                </a:lnTo>
                <a:lnTo>
                  <a:pt x="469531" y="41998"/>
                </a:lnTo>
                <a:lnTo>
                  <a:pt x="502539" y="63563"/>
                </a:lnTo>
                <a:lnTo>
                  <a:pt x="524370" y="96266"/>
                </a:lnTo>
                <a:lnTo>
                  <a:pt x="532257" y="137490"/>
                </a:lnTo>
                <a:lnTo>
                  <a:pt x="532257" y="43548"/>
                </a:lnTo>
                <a:lnTo>
                  <a:pt x="522592" y="34226"/>
                </a:lnTo>
                <a:lnTo>
                  <a:pt x="513664" y="25615"/>
                </a:lnTo>
                <a:lnTo>
                  <a:pt x="474383" y="6705"/>
                </a:lnTo>
                <a:lnTo>
                  <a:pt x="428117" y="0"/>
                </a:lnTo>
                <a:lnTo>
                  <a:pt x="381546" y="6743"/>
                </a:lnTo>
                <a:lnTo>
                  <a:pt x="342074" y="25717"/>
                </a:lnTo>
                <a:lnTo>
                  <a:pt x="311569" y="55067"/>
                </a:lnTo>
                <a:lnTo>
                  <a:pt x="291909" y="92951"/>
                </a:lnTo>
                <a:lnTo>
                  <a:pt x="284937" y="137490"/>
                </a:lnTo>
                <a:lnTo>
                  <a:pt x="291909" y="182029"/>
                </a:lnTo>
                <a:lnTo>
                  <a:pt x="311569" y="219925"/>
                </a:lnTo>
                <a:lnTo>
                  <a:pt x="342074" y="249288"/>
                </a:lnTo>
                <a:lnTo>
                  <a:pt x="381546" y="268274"/>
                </a:lnTo>
                <a:lnTo>
                  <a:pt x="428117" y="275018"/>
                </a:lnTo>
                <a:lnTo>
                  <a:pt x="474383" y="268312"/>
                </a:lnTo>
                <a:lnTo>
                  <a:pt x="513664" y="249402"/>
                </a:lnTo>
                <a:lnTo>
                  <a:pt x="522617" y="240753"/>
                </a:lnTo>
                <a:lnTo>
                  <a:pt x="544055" y="220091"/>
                </a:lnTo>
                <a:lnTo>
                  <a:pt x="563689" y="182181"/>
                </a:lnTo>
                <a:lnTo>
                  <a:pt x="570649" y="137490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71" name="object 3"/>
          <p:cNvSpPr>
            <a:spLocks/>
          </p:cNvSpPr>
          <p:nvPr/>
        </p:nvSpPr>
        <p:spPr bwMode="auto">
          <a:xfrm>
            <a:off x="12604750" y="7321550"/>
            <a:ext cx="268288" cy="314325"/>
          </a:xfrm>
          <a:custGeom>
            <a:avLst/>
            <a:gdLst/>
            <a:ahLst/>
            <a:cxnLst>
              <a:cxn ang="0">
                <a:pos x="267360" y="234950"/>
              </a:cxn>
              <a:cxn ang="0">
                <a:pos x="225856" y="234950"/>
              </a:cxn>
              <a:cxn ang="0">
                <a:pos x="225856" y="0"/>
              </a:cxn>
              <a:cxn ang="0">
                <a:pos x="187845" y="0"/>
              </a:cxn>
              <a:cxn ang="0">
                <a:pos x="187845" y="234950"/>
              </a:cxn>
              <a:cxn ang="0">
                <a:pos x="38074" y="234950"/>
              </a:cxn>
              <a:cxn ang="0">
                <a:pos x="38074" y="0"/>
              </a:cxn>
              <a:cxn ang="0">
                <a:pos x="0" y="0"/>
              </a:cxn>
              <a:cxn ang="0">
                <a:pos x="0" y="234950"/>
              </a:cxn>
              <a:cxn ang="0">
                <a:pos x="0" y="267970"/>
              </a:cxn>
              <a:cxn ang="0">
                <a:pos x="231597" y="267970"/>
              </a:cxn>
              <a:cxn ang="0">
                <a:pos x="231597" y="313690"/>
              </a:cxn>
              <a:cxn ang="0">
                <a:pos x="267360" y="313690"/>
              </a:cxn>
              <a:cxn ang="0">
                <a:pos x="267360" y="267970"/>
              </a:cxn>
              <a:cxn ang="0">
                <a:pos x="267360" y="234950"/>
              </a:cxn>
            </a:cxnLst>
            <a:rect l="0" t="0" r="r" b="b"/>
            <a:pathLst>
              <a:path w="267970" h="313690">
                <a:moveTo>
                  <a:pt x="267360" y="234950"/>
                </a:moveTo>
                <a:lnTo>
                  <a:pt x="225856" y="234950"/>
                </a:lnTo>
                <a:lnTo>
                  <a:pt x="225856" y="0"/>
                </a:lnTo>
                <a:lnTo>
                  <a:pt x="187845" y="0"/>
                </a:lnTo>
                <a:lnTo>
                  <a:pt x="187845" y="234950"/>
                </a:lnTo>
                <a:lnTo>
                  <a:pt x="38074" y="234950"/>
                </a:lnTo>
                <a:lnTo>
                  <a:pt x="38074" y="0"/>
                </a:lnTo>
                <a:lnTo>
                  <a:pt x="0" y="0"/>
                </a:lnTo>
                <a:lnTo>
                  <a:pt x="0" y="234950"/>
                </a:lnTo>
                <a:lnTo>
                  <a:pt x="0" y="267970"/>
                </a:lnTo>
                <a:lnTo>
                  <a:pt x="231597" y="267970"/>
                </a:lnTo>
                <a:lnTo>
                  <a:pt x="231597" y="313690"/>
                </a:lnTo>
                <a:lnTo>
                  <a:pt x="267360" y="313690"/>
                </a:lnTo>
                <a:lnTo>
                  <a:pt x="267360" y="267970"/>
                </a:lnTo>
                <a:lnTo>
                  <a:pt x="267360" y="234950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72" name="object 4"/>
          <p:cNvSpPr>
            <a:spLocks/>
          </p:cNvSpPr>
          <p:nvPr/>
        </p:nvSpPr>
        <p:spPr bwMode="auto">
          <a:xfrm>
            <a:off x="12938125" y="7321550"/>
            <a:ext cx="231775" cy="269875"/>
          </a:xfrm>
          <a:custGeom>
            <a:avLst/>
            <a:gdLst/>
            <a:ahLst/>
            <a:cxnLst>
              <a:cxn ang="0">
                <a:pos x="232359" y="0"/>
              </a:cxn>
              <a:cxn ang="0">
                <a:pos x="197053" y="0"/>
              </a:cxn>
              <a:cxn ang="0">
                <a:pos x="38074" y="207378"/>
              </a:cxn>
              <a:cxn ang="0">
                <a:pos x="38074" y="0"/>
              </a:cxn>
              <a:cxn ang="0">
                <a:pos x="0" y="0"/>
              </a:cxn>
              <a:cxn ang="0">
                <a:pos x="0" y="268859"/>
              </a:cxn>
              <a:cxn ang="0">
                <a:pos x="35344" y="268859"/>
              </a:cxn>
              <a:cxn ang="0">
                <a:pos x="194678" y="61836"/>
              </a:cxn>
              <a:cxn ang="0">
                <a:pos x="194678" y="268859"/>
              </a:cxn>
              <a:cxn ang="0">
                <a:pos x="232359" y="268859"/>
              </a:cxn>
              <a:cxn ang="0">
                <a:pos x="232359" y="0"/>
              </a:cxn>
            </a:cxnLst>
            <a:rect l="0" t="0" r="r" b="b"/>
            <a:pathLst>
              <a:path w="232409" h="269240">
                <a:moveTo>
                  <a:pt x="232359" y="0"/>
                </a:moveTo>
                <a:lnTo>
                  <a:pt x="197053" y="0"/>
                </a:lnTo>
                <a:lnTo>
                  <a:pt x="38074" y="207378"/>
                </a:lnTo>
                <a:lnTo>
                  <a:pt x="38074" y="0"/>
                </a:lnTo>
                <a:lnTo>
                  <a:pt x="0" y="0"/>
                </a:lnTo>
                <a:lnTo>
                  <a:pt x="0" y="268859"/>
                </a:lnTo>
                <a:lnTo>
                  <a:pt x="35344" y="268859"/>
                </a:lnTo>
                <a:lnTo>
                  <a:pt x="194678" y="61836"/>
                </a:lnTo>
                <a:lnTo>
                  <a:pt x="194678" y="268859"/>
                </a:lnTo>
                <a:lnTo>
                  <a:pt x="232359" y="268859"/>
                </a:lnTo>
                <a:lnTo>
                  <a:pt x="232359" y="0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73" name="object 5"/>
          <p:cNvSpPr>
            <a:spLocks/>
          </p:cNvSpPr>
          <p:nvPr/>
        </p:nvSpPr>
        <p:spPr bwMode="auto">
          <a:xfrm>
            <a:off x="13231813" y="7321550"/>
            <a:ext cx="565150" cy="273050"/>
          </a:xfrm>
          <a:custGeom>
            <a:avLst/>
            <a:gdLst/>
            <a:ahLst/>
            <a:cxnLst>
              <a:cxn ang="0">
                <a:pos x="281876" y="268859"/>
              </a:cxn>
              <a:cxn ang="0">
                <a:pos x="251307" y="201587"/>
              </a:cxn>
              <a:cxn ang="0">
                <a:pos x="237363" y="170891"/>
              </a:cxn>
              <a:cxn ang="0">
                <a:pos x="198564" y="85496"/>
              </a:cxn>
              <a:cxn ang="0">
                <a:pos x="198564" y="170891"/>
              </a:cxn>
              <a:cxn ang="0">
                <a:pos x="82537" y="170891"/>
              </a:cxn>
              <a:cxn ang="0">
                <a:pos x="140512" y="39166"/>
              </a:cxn>
              <a:cxn ang="0">
                <a:pos x="198564" y="170891"/>
              </a:cxn>
              <a:cxn ang="0">
                <a:pos x="198564" y="85496"/>
              </a:cxn>
              <a:cxn ang="0">
                <a:pos x="177520" y="39166"/>
              </a:cxn>
              <a:cxn ang="0">
                <a:pos x="159727" y="0"/>
              </a:cxn>
              <a:cxn ang="0">
                <a:pos x="121754" y="0"/>
              </a:cxn>
              <a:cxn ang="0">
                <a:pos x="0" y="268859"/>
              </a:cxn>
              <a:cxn ang="0">
                <a:pos x="39522" y="268859"/>
              </a:cxn>
              <a:cxn ang="0">
                <a:pos x="69088" y="201587"/>
              </a:cxn>
              <a:cxn ang="0">
                <a:pos x="211950" y="201587"/>
              </a:cxn>
              <a:cxn ang="0">
                <a:pos x="241503" y="268859"/>
              </a:cxn>
              <a:cxn ang="0">
                <a:pos x="281876" y="268859"/>
              </a:cxn>
              <a:cxn ang="0">
                <a:pos x="564489" y="0"/>
              </a:cxn>
              <a:cxn ang="0">
                <a:pos x="375094" y="0"/>
              </a:cxn>
              <a:cxn ang="0">
                <a:pos x="370941" y="113322"/>
              </a:cxn>
              <a:cxn ang="0">
                <a:pos x="366814" y="167665"/>
              </a:cxn>
              <a:cxn ang="0">
                <a:pos x="358279" y="205981"/>
              </a:cxn>
              <a:cxn ang="0">
                <a:pos x="344068" y="228688"/>
              </a:cxn>
              <a:cxn ang="0">
                <a:pos x="322948" y="236169"/>
              </a:cxn>
              <a:cxn ang="0">
                <a:pos x="318630" y="236169"/>
              </a:cxn>
              <a:cxn ang="0">
                <a:pos x="315252" y="235826"/>
              </a:cxn>
              <a:cxn ang="0">
                <a:pos x="310616" y="234657"/>
              </a:cxn>
              <a:cxn ang="0">
                <a:pos x="307924" y="268859"/>
              </a:cxn>
              <a:cxn ang="0">
                <a:pos x="317169" y="271106"/>
              </a:cxn>
              <a:cxn ang="0">
                <a:pos x="324446" y="271894"/>
              </a:cxn>
              <a:cxn ang="0">
                <a:pos x="332117" y="271894"/>
              </a:cxn>
              <a:cxn ang="0">
                <a:pos x="387197" y="232041"/>
              </a:cxn>
              <a:cxn ang="0">
                <a:pos x="399719" y="182143"/>
              </a:cxn>
              <a:cxn ang="0">
                <a:pos x="405168" y="112153"/>
              </a:cxn>
              <a:cxn ang="0">
                <a:pos x="407835" y="33401"/>
              </a:cxn>
              <a:cxn ang="0">
                <a:pos x="526834" y="33401"/>
              </a:cxn>
              <a:cxn ang="0">
                <a:pos x="526834" y="268859"/>
              </a:cxn>
              <a:cxn ang="0">
                <a:pos x="564489" y="268859"/>
              </a:cxn>
              <a:cxn ang="0">
                <a:pos x="564489" y="0"/>
              </a:cxn>
            </a:cxnLst>
            <a:rect l="0" t="0" r="r" b="b"/>
            <a:pathLst>
              <a:path w="564515" h="272415">
                <a:moveTo>
                  <a:pt x="281876" y="268859"/>
                </a:moveTo>
                <a:lnTo>
                  <a:pt x="251307" y="201587"/>
                </a:lnTo>
                <a:lnTo>
                  <a:pt x="237363" y="170891"/>
                </a:lnTo>
                <a:lnTo>
                  <a:pt x="198564" y="85496"/>
                </a:lnTo>
                <a:lnTo>
                  <a:pt x="198564" y="170891"/>
                </a:lnTo>
                <a:lnTo>
                  <a:pt x="82537" y="170891"/>
                </a:lnTo>
                <a:lnTo>
                  <a:pt x="140512" y="39166"/>
                </a:lnTo>
                <a:lnTo>
                  <a:pt x="198564" y="170891"/>
                </a:lnTo>
                <a:lnTo>
                  <a:pt x="198564" y="85496"/>
                </a:lnTo>
                <a:lnTo>
                  <a:pt x="177520" y="39166"/>
                </a:lnTo>
                <a:lnTo>
                  <a:pt x="159727" y="0"/>
                </a:lnTo>
                <a:lnTo>
                  <a:pt x="121754" y="0"/>
                </a:lnTo>
                <a:lnTo>
                  <a:pt x="0" y="268859"/>
                </a:lnTo>
                <a:lnTo>
                  <a:pt x="39522" y="268859"/>
                </a:lnTo>
                <a:lnTo>
                  <a:pt x="69088" y="201587"/>
                </a:lnTo>
                <a:lnTo>
                  <a:pt x="211950" y="201587"/>
                </a:lnTo>
                <a:lnTo>
                  <a:pt x="241503" y="268859"/>
                </a:lnTo>
                <a:lnTo>
                  <a:pt x="281876" y="268859"/>
                </a:lnTo>
                <a:close/>
              </a:path>
              <a:path w="564515" h="272415">
                <a:moveTo>
                  <a:pt x="564489" y="0"/>
                </a:moveTo>
                <a:lnTo>
                  <a:pt x="375094" y="0"/>
                </a:lnTo>
                <a:lnTo>
                  <a:pt x="370941" y="113322"/>
                </a:lnTo>
                <a:lnTo>
                  <a:pt x="366814" y="167665"/>
                </a:lnTo>
                <a:lnTo>
                  <a:pt x="358279" y="205981"/>
                </a:lnTo>
                <a:lnTo>
                  <a:pt x="344068" y="228688"/>
                </a:lnTo>
                <a:lnTo>
                  <a:pt x="322948" y="236169"/>
                </a:lnTo>
                <a:lnTo>
                  <a:pt x="318630" y="236169"/>
                </a:lnTo>
                <a:lnTo>
                  <a:pt x="315252" y="235826"/>
                </a:lnTo>
                <a:lnTo>
                  <a:pt x="310616" y="234657"/>
                </a:lnTo>
                <a:lnTo>
                  <a:pt x="307924" y="268859"/>
                </a:lnTo>
                <a:lnTo>
                  <a:pt x="317169" y="271106"/>
                </a:lnTo>
                <a:lnTo>
                  <a:pt x="324446" y="271894"/>
                </a:lnTo>
                <a:lnTo>
                  <a:pt x="332117" y="271894"/>
                </a:lnTo>
                <a:lnTo>
                  <a:pt x="387197" y="232041"/>
                </a:lnTo>
                <a:lnTo>
                  <a:pt x="399719" y="182143"/>
                </a:lnTo>
                <a:lnTo>
                  <a:pt x="405168" y="112153"/>
                </a:lnTo>
                <a:lnTo>
                  <a:pt x="407835" y="33401"/>
                </a:lnTo>
                <a:lnTo>
                  <a:pt x="526834" y="33401"/>
                </a:lnTo>
                <a:lnTo>
                  <a:pt x="526834" y="268859"/>
                </a:lnTo>
                <a:lnTo>
                  <a:pt x="564489" y="268859"/>
                </a:lnTo>
                <a:lnTo>
                  <a:pt x="564489" y="0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74" name="object 6"/>
          <p:cNvSpPr>
            <a:spLocks/>
          </p:cNvSpPr>
          <p:nvPr/>
        </p:nvSpPr>
        <p:spPr bwMode="auto">
          <a:xfrm>
            <a:off x="13895388" y="7321550"/>
            <a:ext cx="217487" cy="269875"/>
          </a:xfrm>
          <a:custGeom>
            <a:avLst/>
            <a:gdLst/>
            <a:ahLst/>
            <a:cxnLst>
              <a:cxn ang="0">
                <a:pos x="38049" y="0"/>
              </a:cxn>
              <a:cxn ang="0">
                <a:pos x="0" y="0"/>
              </a:cxn>
              <a:cxn ang="0">
                <a:pos x="0" y="268846"/>
              </a:cxn>
              <a:cxn ang="0">
                <a:pos x="110972" y="268846"/>
              </a:cxn>
              <a:cxn ang="0">
                <a:pos x="155897" y="263117"/>
              </a:cxn>
              <a:cxn ang="0">
                <a:pos x="189190" y="246046"/>
              </a:cxn>
              <a:cxn ang="0">
                <a:pos x="194705" y="238518"/>
              </a:cxn>
              <a:cxn ang="0">
                <a:pos x="38049" y="238518"/>
              </a:cxn>
              <a:cxn ang="0">
                <a:pos x="38049" y="124015"/>
              </a:cxn>
              <a:cxn ang="0">
                <a:pos x="197747" y="124015"/>
              </a:cxn>
              <a:cxn ang="0">
                <a:pos x="191338" y="115123"/>
              </a:cxn>
              <a:cxn ang="0">
                <a:pos x="160263" y="99098"/>
              </a:cxn>
              <a:cxn ang="0">
                <a:pos x="117906" y="93725"/>
              </a:cxn>
              <a:cxn ang="0">
                <a:pos x="38049" y="93725"/>
              </a:cxn>
              <a:cxn ang="0">
                <a:pos x="38049" y="0"/>
              </a:cxn>
              <a:cxn ang="0">
                <a:pos x="197747" y="124015"/>
              </a:cxn>
              <a:cxn ang="0">
                <a:pos x="109410" y="124015"/>
              </a:cxn>
              <a:cxn ang="0">
                <a:pos x="139192" y="127311"/>
              </a:cxn>
              <a:cxn ang="0">
                <a:pos x="160855" y="137417"/>
              </a:cxn>
              <a:cxn ang="0">
                <a:pos x="174082" y="154662"/>
              </a:cxn>
              <a:cxn ang="0">
                <a:pos x="178562" y="179374"/>
              </a:cxn>
              <a:cxn ang="0">
                <a:pos x="174025" y="204962"/>
              </a:cxn>
              <a:cxn ang="0">
                <a:pos x="160702" y="223477"/>
              </a:cxn>
              <a:cxn ang="0">
                <a:pos x="139021" y="234726"/>
              </a:cxn>
              <a:cxn ang="0">
                <a:pos x="109410" y="238518"/>
              </a:cxn>
              <a:cxn ang="0">
                <a:pos x="194705" y="238518"/>
              </a:cxn>
              <a:cxn ang="0">
                <a:pos x="209879" y="217807"/>
              </a:cxn>
              <a:cxn ang="0">
                <a:pos x="216992" y="178574"/>
              </a:cxn>
              <a:cxn ang="0">
                <a:pos x="210468" y="141662"/>
              </a:cxn>
              <a:cxn ang="0">
                <a:pos x="197747" y="124015"/>
              </a:cxn>
            </a:cxnLst>
            <a:rect l="0" t="0" r="r" b="b"/>
            <a:pathLst>
              <a:path w="217169" h="269240">
                <a:moveTo>
                  <a:pt x="38049" y="0"/>
                </a:moveTo>
                <a:lnTo>
                  <a:pt x="0" y="0"/>
                </a:lnTo>
                <a:lnTo>
                  <a:pt x="0" y="268846"/>
                </a:lnTo>
                <a:lnTo>
                  <a:pt x="110972" y="268846"/>
                </a:lnTo>
                <a:lnTo>
                  <a:pt x="155897" y="263117"/>
                </a:lnTo>
                <a:lnTo>
                  <a:pt x="189190" y="246046"/>
                </a:lnTo>
                <a:lnTo>
                  <a:pt x="194705" y="238518"/>
                </a:lnTo>
                <a:lnTo>
                  <a:pt x="38049" y="238518"/>
                </a:lnTo>
                <a:lnTo>
                  <a:pt x="38049" y="124015"/>
                </a:lnTo>
                <a:lnTo>
                  <a:pt x="197747" y="124015"/>
                </a:lnTo>
                <a:lnTo>
                  <a:pt x="191338" y="115123"/>
                </a:lnTo>
                <a:lnTo>
                  <a:pt x="160263" y="99098"/>
                </a:lnTo>
                <a:lnTo>
                  <a:pt x="117906" y="93725"/>
                </a:lnTo>
                <a:lnTo>
                  <a:pt x="38049" y="93725"/>
                </a:lnTo>
                <a:lnTo>
                  <a:pt x="38049" y="0"/>
                </a:lnTo>
                <a:close/>
              </a:path>
              <a:path w="217169" h="269240">
                <a:moveTo>
                  <a:pt x="197747" y="124015"/>
                </a:moveTo>
                <a:lnTo>
                  <a:pt x="109410" y="124015"/>
                </a:lnTo>
                <a:lnTo>
                  <a:pt x="139192" y="127311"/>
                </a:lnTo>
                <a:lnTo>
                  <a:pt x="160855" y="137417"/>
                </a:lnTo>
                <a:lnTo>
                  <a:pt x="174082" y="154662"/>
                </a:lnTo>
                <a:lnTo>
                  <a:pt x="178562" y="179374"/>
                </a:lnTo>
                <a:lnTo>
                  <a:pt x="174025" y="204962"/>
                </a:lnTo>
                <a:lnTo>
                  <a:pt x="160702" y="223477"/>
                </a:lnTo>
                <a:lnTo>
                  <a:pt x="139021" y="234726"/>
                </a:lnTo>
                <a:lnTo>
                  <a:pt x="109410" y="238518"/>
                </a:lnTo>
                <a:lnTo>
                  <a:pt x="194705" y="238518"/>
                </a:lnTo>
                <a:lnTo>
                  <a:pt x="209879" y="217807"/>
                </a:lnTo>
                <a:lnTo>
                  <a:pt x="216992" y="178574"/>
                </a:lnTo>
                <a:lnTo>
                  <a:pt x="210468" y="141662"/>
                </a:lnTo>
                <a:lnTo>
                  <a:pt x="197747" y="124015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75" name="object 7"/>
          <p:cNvSpPr>
            <a:spLocks/>
          </p:cNvSpPr>
          <p:nvPr/>
        </p:nvSpPr>
        <p:spPr bwMode="auto">
          <a:xfrm>
            <a:off x="14184313" y="7470775"/>
            <a:ext cx="39687" cy="120650"/>
          </a:xfrm>
          <a:custGeom>
            <a:avLst/>
            <a:gdLst/>
            <a:ahLst/>
            <a:cxnLst>
              <a:cxn ang="0">
                <a:pos x="0" y="120650"/>
              </a:cxn>
              <a:cxn ang="0">
                <a:pos x="38455" y="120650"/>
              </a:cxn>
              <a:cxn ang="0">
                <a:pos x="38455" y="0"/>
              </a:cxn>
              <a:cxn ang="0">
                <a:pos x="0" y="0"/>
              </a:cxn>
              <a:cxn ang="0">
                <a:pos x="0" y="120650"/>
              </a:cxn>
            </a:cxnLst>
            <a:rect l="0" t="0" r="r" b="b"/>
            <a:pathLst>
              <a:path w="38734" h="120650">
                <a:moveTo>
                  <a:pt x="0" y="120650"/>
                </a:moveTo>
                <a:lnTo>
                  <a:pt x="38455" y="120650"/>
                </a:lnTo>
                <a:lnTo>
                  <a:pt x="38455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76" name="object 8"/>
          <p:cNvSpPr>
            <a:spLocks/>
          </p:cNvSpPr>
          <p:nvPr/>
        </p:nvSpPr>
        <p:spPr bwMode="auto">
          <a:xfrm>
            <a:off x="14184313" y="7321550"/>
            <a:ext cx="231775" cy="269875"/>
          </a:xfrm>
          <a:custGeom>
            <a:avLst/>
            <a:gdLst/>
            <a:ahLst/>
            <a:cxnLst>
              <a:cxn ang="0">
                <a:pos x="231241" y="0"/>
              </a:cxn>
              <a:cxn ang="0">
                <a:pos x="192824" y="0"/>
              </a:cxn>
              <a:cxn ang="0">
                <a:pos x="192824" y="115570"/>
              </a:cxn>
              <a:cxn ang="0">
                <a:pos x="38455" y="115570"/>
              </a:cxn>
              <a:cxn ang="0">
                <a:pos x="38455" y="0"/>
              </a:cxn>
              <a:cxn ang="0">
                <a:pos x="0" y="0"/>
              </a:cxn>
              <a:cxn ang="0">
                <a:pos x="0" y="115570"/>
              </a:cxn>
              <a:cxn ang="0">
                <a:pos x="0" y="148590"/>
              </a:cxn>
              <a:cxn ang="0">
                <a:pos x="192824" y="148590"/>
              </a:cxn>
              <a:cxn ang="0">
                <a:pos x="192824" y="269240"/>
              </a:cxn>
              <a:cxn ang="0">
                <a:pos x="231241" y="269240"/>
              </a:cxn>
              <a:cxn ang="0">
                <a:pos x="231241" y="148590"/>
              </a:cxn>
              <a:cxn ang="0">
                <a:pos x="231241" y="115570"/>
              </a:cxn>
              <a:cxn ang="0">
                <a:pos x="231241" y="0"/>
              </a:cxn>
            </a:cxnLst>
            <a:rect l="0" t="0" r="r" b="b"/>
            <a:pathLst>
              <a:path w="231775" h="269240">
                <a:moveTo>
                  <a:pt x="231241" y="0"/>
                </a:moveTo>
                <a:lnTo>
                  <a:pt x="192824" y="0"/>
                </a:lnTo>
                <a:lnTo>
                  <a:pt x="192824" y="115570"/>
                </a:lnTo>
                <a:lnTo>
                  <a:pt x="38455" y="115570"/>
                </a:lnTo>
                <a:lnTo>
                  <a:pt x="38455" y="0"/>
                </a:lnTo>
                <a:lnTo>
                  <a:pt x="0" y="0"/>
                </a:lnTo>
                <a:lnTo>
                  <a:pt x="0" y="115570"/>
                </a:lnTo>
                <a:lnTo>
                  <a:pt x="0" y="148590"/>
                </a:lnTo>
                <a:lnTo>
                  <a:pt x="192824" y="148590"/>
                </a:lnTo>
                <a:lnTo>
                  <a:pt x="192824" y="269240"/>
                </a:lnTo>
                <a:lnTo>
                  <a:pt x="231241" y="269240"/>
                </a:lnTo>
                <a:lnTo>
                  <a:pt x="231241" y="148590"/>
                </a:lnTo>
                <a:lnTo>
                  <a:pt x="231241" y="115570"/>
                </a:lnTo>
                <a:lnTo>
                  <a:pt x="231241" y="0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77" name="object 9"/>
          <p:cNvSpPr>
            <a:spLocks/>
          </p:cNvSpPr>
          <p:nvPr/>
        </p:nvSpPr>
        <p:spPr bwMode="auto">
          <a:xfrm>
            <a:off x="14514513" y="7321550"/>
            <a:ext cx="298450" cy="269875"/>
          </a:xfrm>
          <a:custGeom>
            <a:avLst/>
            <a:gdLst/>
            <a:ahLst/>
            <a:cxnLst>
              <a:cxn ang="0">
                <a:pos x="38049" y="0"/>
              </a:cxn>
              <a:cxn ang="0">
                <a:pos x="0" y="0"/>
              </a:cxn>
              <a:cxn ang="0">
                <a:pos x="0" y="268846"/>
              </a:cxn>
              <a:cxn ang="0">
                <a:pos x="111048" y="268846"/>
              </a:cxn>
              <a:cxn ang="0">
                <a:pos x="155967" y="263117"/>
              </a:cxn>
              <a:cxn ang="0">
                <a:pos x="189247" y="246046"/>
              </a:cxn>
              <a:cxn ang="0">
                <a:pos x="194759" y="238518"/>
              </a:cxn>
              <a:cxn ang="0">
                <a:pos x="38049" y="238518"/>
              </a:cxn>
              <a:cxn ang="0">
                <a:pos x="38049" y="124015"/>
              </a:cxn>
              <a:cxn ang="0">
                <a:pos x="197809" y="124015"/>
              </a:cxn>
              <a:cxn ang="0">
                <a:pos x="191406" y="115123"/>
              </a:cxn>
              <a:cxn ang="0">
                <a:pos x="160339" y="99098"/>
              </a:cxn>
              <a:cxn ang="0">
                <a:pos x="117957" y="93725"/>
              </a:cxn>
              <a:cxn ang="0">
                <a:pos x="38049" y="93725"/>
              </a:cxn>
              <a:cxn ang="0">
                <a:pos x="38049" y="0"/>
              </a:cxn>
              <a:cxn ang="0">
                <a:pos x="197809" y="124015"/>
              </a:cxn>
              <a:cxn ang="0">
                <a:pos x="109473" y="124015"/>
              </a:cxn>
              <a:cxn ang="0">
                <a:pos x="139260" y="127311"/>
              </a:cxn>
              <a:cxn ang="0">
                <a:pos x="160931" y="137417"/>
              </a:cxn>
              <a:cxn ang="0">
                <a:pos x="174167" y="154662"/>
              </a:cxn>
              <a:cxn ang="0">
                <a:pos x="178650" y="179374"/>
              </a:cxn>
              <a:cxn ang="0">
                <a:pos x="174110" y="204962"/>
              </a:cxn>
              <a:cxn ang="0">
                <a:pos x="160778" y="223477"/>
              </a:cxn>
              <a:cxn ang="0">
                <a:pos x="139088" y="234726"/>
              </a:cxn>
              <a:cxn ang="0">
                <a:pos x="109473" y="238518"/>
              </a:cxn>
              <a:cxn ang="0">
                <a:pos x="194759" y="238518"/>
              </a:cxn>
              <a:cxn ang="0">
                <a:pos x="209923" y="217807"/>
              </a:cxn>
              <a:cxn ang="0">
                <a:pos x="217030" y="178574"/>
              </a:cxn>
              <a:cxn ang="0">
                <a:pos x="210517" y="141662"/>
              </a:cxn>
              <a:cxn ang="0">
                <a:pos x="197809" y="124015"/>
              </a:cxn>
              <a:cxn ang="0">
                <a:pos x="297662" y="0"/>
              </a:cxn>
              <a:cxn ang="0">
                <a:pos x="259651" y="0"/>
              </a:cxn>
              <a:cxn ang="0">
                <a:pos x="259651" y="268833"/>
              </a:cxn>
              <a:cxn ang="0">
                <a:pos x="297662" y="268833"/>
              </a:cxn>
              <a:cxn ang="0">
                <a:pos x="297662" y="0"/>
              </a:cxn>
            </a:cxnLst>
            <a:rect l="0" t="0" r="r" b="b"/>
            <a:pathLst>
              <a:path w="297815" h="269240">
                <a:moveTo>
                  <a:pt x="38049" y="0"/>
                </a:moveTo>
                <a:lnTo>
                  <a:pt x="0" y="0"/>
                </a:lnTo>
                <a:lnTo>
                  <a:pt x="0" y="268846"/>
                </a:lnTo>
                <a:lnTo>
                  <a:pt x="111048" y="268846"/>
                </a:lnTo>
                <a:lnTo>
                  <a:pt x="155967" y="263117"/>
                </a:lnTo>
                <a:lnTo>
                  <a:pt x="189247" y="246046"/>
                </a:lnTo>
                <a:lnTo>
                  <a:pt x="194759" y="238518"/>
                </a:lnTo>
                <a:lnTo>
                  <a:pt x="38049" y="238518"/>
                </a:lnTo>
                <a:lnTo>
                  <a:pt x="38049" y="124015"/>
                </a:lnTo>
                <a:lnTo>
                  <a:pt x="197809" y="124015"/>
                </a:lnTo>
                <a:lnTo>
                  <a:pt x="191406" y="115123"/>
                </a:lnTo>
                <a:lnTo>
                  <a:pt x="160339" y="99098"/>
                </a:lnTo>
                <a:lnTo>
                  <a:pt x="117957" y="93725"/>
                </a:lnTo>
                <a:lnTo>
                  <a:pt x="38049" y="93725"/>
                </a:lnTo>
                <a:lnTo>
                  <a:pt x="38049" y="0"/>
                </a:lnTo>
                <a:close/>
              </a:path>
              <a:path w="297815" h="269240">
                <a:moveTo>
                  <a:pt x="197809" y="124015"/>
                </a:moveTo>
                <a:lnTo>
                  <a:pt x="109473" y="124015"/>
                </a:lnTo>
                <a:lnTo>
                  <a:pt x="139260" y="127311"/>
                </a:lnTo>
                <a:lnTo>
                  <a:pt x="160931" y="137417"/>
                </a:lnTo>
                <a:lnTo>
                  <a:pt x="174167" y="154662"/>
                </a:lnTo>
                <a:lnTo>
                  <a:pt x="178650" y="179374"/>
                </a:lnTo>
                <a:lnTo>
                  <a:pt x="174110" y="204962"/>
                </a:lnTo>
                <a:lnTo>
                  <a:pt x="160778" y="223477"/>
                </a:lnTo>
                <a:lnTo>
                  <a:pt x="139088" y="234726"/>
                </a:lnTo>
                <a:lnTo>
                  <a:pt x="109473" y="238518"/>
                </a:lnTo>
                <a:lnTo>
                  <a:pt x="194759" y="238518"/>
                </a:lnTo>
                <a:lnTo>
                  <a:pt x="209923" y="217807"/>
                </a:lnTo>
                <a:lnTo>
                  <a:pt x="217030" y="178574"/>
                </a:lnTo>
                <a:lnTo>
                  <a:pt x="210517" y="141662"/>
                </a:lnTo>
                <a:lnTo>
                  <a:pt x="197809" y="124015"/>
                </a:lnTo>
                <a:close/>
              </a:path>
              <a:path w="297815" h="269240">
                <a:moveTo>
                  <a:pt x="297662" y="0"/>
                </a:moveTo>
                <a:lnTo>
                  <a:pt x="259651" y="0"/>
                </a:lnTo>
                <a:lnTo>
                  <a:pt x="259651" y="268833"/>
                </a:lnTo>
                <a:lnTo>
                  <a:pt x="297662" y="268833"/>
                </a:lnTo>
                <a:lnTo>
                  <a:pt x="297662" y="0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78" name="object 10"/>
          <p:cNvSpPr>
            <a:spLocks/>
          </p:cNvSpPr>
          <p:nvPr/>
        </p:nvSpPr>
        <p:spPr bwMode="auto">
          <a:xfrm>
            <a:off x="14911388" y="7321550"/>
            <a:ext cx="233362" cy="269875"/>
          </a:xfrm>
          <a:custGeom>
            <a:avLst/>
            <a:gdLst/>
            <a:ahLst/>
            <a:cxnLst>
              <a:cxn ang="0">
                <a:pos x="232359" y="0"/>
              </a:cxn>
              <a:cxn ang="0">
                <a:pos x="196977" y="0"/>
              </a:cxn>
              <a:cxn ang="0">
                <a:pos x="37998" y="207378"/>
              </a:cxn>
              <a:cxn ang="0">
                <a:pos x="37998" y="0"/>
              </a:cxn>
              <a:cxn ang="0">
                <a:pos x="0" y="0"/>
              </a:cxn>
              <a:cxn ang="0">
                <a:pos x="0" y="268859"/>
              </a:cxn>
              <a:cxn ang="0">
                <a:pos x="35306" y="268859"/>
              </a:cxn>
              <a:cxn ang="0">
                <a:pos x="194678" y="61836"/>
              </a:cxn>
              <a:cxn ang="0">
                <a:pos x="194678" y="268859"/>
              </a:cxn>
              <a:cxn ang="0">
                <a:pos x="232359" y="268859"/>
              </a:cxn>
              <a:cxn ang="0">
                <a:pos x="232359" y="0"/>
              </a:cxn>
            </a:cxnLst>
            <a:rect l="0" t="0" r="r" b="b"/>
            <a:pathLst>
              <a:path w="232409" h="269240">
                <a:moveTo>
                  <a:pt x="232359" y="0"/>
                </a:moveTo>
                <a:lnTo>
                  <a:pt x="196977" y="0"/>
                </a:lnTo>
                <a:lnTo>
                  <a:pt x="37998" y="207378"/>
                </a:lnTo>
                <a:lnTo>
                  <a:pt x="37998" y="0"/>
                </a:lnTo>
                <a:lnTo>
                  <a:pt x="0" y="0"/>
                </a:lnTo>
                <a:lnTo>
                  <a:pt x="0" y="268859"/>
                </a:lnTo>
                <a:lnTo>
                  <a:pt x="35306" y="268859"/>
                </a:lnTo>
                <a:lnTo>
                  <a:pt x="194678" y="61836"/>
                </a:lnTo>
                <a:lnTo>
                  <a:pt x="194678" y="268859"/>
                </a:lnTo>
                <a:lnTo>
                  <a:pt x="232359" y="268859"/>
                </a:lnTo>
                <a:lnTo>
                  <a:pt x="232359" y="0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79" name="object 11"/>
          <p:cNvSpPr>
            <a:spLocks/>
          </p:cNvSpPr>
          <p:nvPr/>
        </p:nvSpPr>
        <p:spPr bwMode="auto">
          <a:xfrm>
            <a:off x="11949113" y="7708900"/>
            <a:ext cx="320675" cy="288925"/>
          </a:xfrm>
          <a:custGeom>
            <a:avLst/>
            <a:gdLst/>
            <a:ahLst/>
            <a:cxnLst>
              <a:cxn ang="0">
                <a:pos x="178600" y="0"/>
              </a:cxn>
              <a:cxn ang="0">
                <a:pos x="142874" y="0"/>
              </a:cxn>
              <a:cxn ang="0">
                <a:pos x="142874" y="27228"/>
              </a:cxn>
              <a:cxn ang="0">
                <a:pos x="93220" y="33874"/>
              </a:cxn>
              <a:cxn ang="0">
                <a:pos x="53437" y="49347"/>
              </a:cxn>
              <a:cxn ang="0">
                <a:pos x="24195" y="73170"/>
              </a:cxn>
              <a:cxn ang="0">
                <a:pos x="6160" y="104865"/>
              </a:cxn>
              <a:cxn ang="0">
                <a:pos x="0" y="143954"/>
              </a:cxn>
              <a:cxn ang="0">
                <a:pos x="9581" y="191472"/>
              </a:cxn>
              <a:cxn ang="0">
                <a:pos x="37457" y="227364"/>
              </a:cxn>
              <a:cxn ang="0">
                <a:pos x="82322" y="250660"/>
              </a:cxn>
              <a:cxn ang="0">
                <a:pos x="142874" y="260388"/>
              </a:cxn>
              <a:cxn ang="0">
                <a:pos x="142874" y="288785"/>
              </a:cxn>
              <a:cxn ang="0">
                <a:pos x="178600" y="288785"/>
              </a:cxn>
              <a:cxn ang="0">
                <a:pos x="178600" y="260388"/>
              </a:cxn>
              <a:cxn ang="0">
                <a:pos x="228230" y="253903"/>
              </a:cxn>
              <a:cxn ang="0">
                <a:pos x="267919" y="238525"/>
              </a:cxn>
              <a:cxn ang="0">
                <a:pos x="277867" y="230403"/>
              </a:cxn>
              <a:cxn ang="0">
                <a:pos x="142874" y="230403"/>
              </a:cxn>
              <a:cxn ang="0">
                <a:pos x="98176" y="222589"/>
              </a:cxn>
              <a:cxn ang="0">
                <a:pos x="64995" y="205495"/>
              </a:cxn>
              <a:cxn ang="0">
                <a:pos x="44344" y="179243"/>
              </a:cxn>
              <a:cxn ang="0">
                <a:pos x="37236" y="143954"/>
              </a:cxn>
              <a:cxn ang="0">
                <a:pos x="44128" y="108709"/>
              </a:cxn>
              <a:cxn ang="0">
                <a:pos x="64419" y="82484"/>
              </a:cxn>
              <a:cxn ang="0">
                <a:pos x="97527" y="65392"/>
              </a:cxn>
              <a:cxn ang="0">
                <a:pos x="142874" y="57543"/>
              </a:cxn>
              <a:cxn ang="0">
                <a:pos x="278233" y="57543"/>
              </a:cxn>
              <a:cxn ang="0">
                <a:pos x="238948" y="36992"/>
              </a:cxn>
              <a:cxn ang="0">
                <a:pos x="178600" y="27228"/>
              </a:cxn>
              <a:cxn ang="0">
                <a:pos x="178600" y="0"/>
              </a:cxn>
              <a:cxn ang="0">
                <a:pos x="178600" y="57543"/>
              </a:cxn>
              <a:cxn ang="0">
                <a:pos x="142874" y="57543"/>
              </a:cxn>
              <a:cxn ang="0">
                <a:pos x="142874" y="230403"/>
              </a:cxn>
              <a:cxn ang="0">
                <a:pos x="178600" y="230403"/>
              </a:cxn>
              <a:cxn ang="0">
                <a:pos x="178600" y="57543"/>
              </a:cxn>
              <a:cxn ang="0">
                <a:pos x="278233" y="57543"/>
              </a:cxn>
              <a:cxn ang="0">
                <a:pos x="178600" y="57543"/>
              </a:cxn>
              <a:cxn ang="0">
                <a:pos x="223452" y="65273"/>
              </a:cxn>
              <a:cxn ang="0">
                <a:pos x="256611" y="82432"/>
              </a:cxn>
              <a:cxn ang="0">
                <a:pos x="277171" y="108664"/>
              </a:cxn>
              <a:cxn ang="0">
                <a:pos x="284225" y="143611"/>
              </a:cxn>
              <a:cxn ang="0">
                <a:pos x="277335" y="178959"/>
              </a:cxn>
              <a:cxn ang="0">
                <a:pos x="257049" y="205328"/>
              </a:cxn>
              <a:cxn ang="0">
                <a:pos x="223945" y="222537"/>
              </a:cxn>
              <a:cxn ang="0">
                <a:pos x="178600" y="230403"/>
              </a:cxn>
              <a:cxn ang="0">
                <a:pos x="277867" y="230403"/>
              </a:cxn>
              <a:cxn ang="0">
                <a:pos x="297044" y="214746"/>
              </a:cxn>
              <a:cxn ang="0">
                <a:pos x="314977" y="183059"/>
              </a:cxn>
              <a:cxn ang="0">
                <a:pos x="321094" y="143954"/>
              </a:cxn>
              <a:cxn ang="0">
                <a:pos x="311523" y="96407"/>
              </a:cxn>
              <a:cxn ang="0">
                <a:pos x="283698" y="60402"/>
              </a:cxn>
              <a:cxn ang="0">
                <a:pos x="278233" y="57543"/>
              </a:cxn>
            </a:cxnLst>
            <a:rect l="0" t="0" r="r" b="b"/>
            <a:pathLst>
              <a:path w="321309" h="288925">
                <a:moveTo>
                  <a:pt x="178600" y="0"/>
                </a:moveTo>
                <a:lnTo>
                  <a:pt x="142874" y="0"/>
                </a:lnTo>
                <a:lnTo>
                  <a:pt x="142874" y="27228"/>
                </a:lnTo>
                <a:lnTo>
                  <a:pt x="93220" y="33874"/>
                </a:lnTo>
                <a:lnTo>
                  <a:pt x="53437" y="49347"/>
                </a:lnTo>
                <a:lnTo>
                  <a:pt x="24195" y="73170"/>
                </a:lnTo>
                <a:lnTo>
                  <a:pt x="6160" y="104865"/>
                </a:lnTo>
                <a:lnTo>
                  <a:pt x="0" y="143954"/>
                </a:lnTo>
                <a:lnTo>
                  <a:pt x="9581" y="191472"/>
                </a:lnTo>
                <a:lnTo>
                  <a:pt x="37457" y="227364"/>
                </a:lnTo>
                <a:lnTo>
                  <a:pt x="82322" y="250660"/>
                </a:lnTo>
                <a:lnTo>
                  <a:pt x="142874" y="260388"/>
                </a:lnTo>
                <a:lnTo>
                  <a:pt x="142874" y="288785"/>
                </a:lnTo>
                <a:lnTo>
                  <a:pt x="178600" y="288785"/>
                </a:lnTo>
                <a:lnTo>
                  <a:pt x="178600" y="260388"/>
                </a:lnTo>
                <a:lnTo>
                  <a:pt x="228230" y="253903"/>
                </a:lnTo>
                <a:lnTo>
                  <a:pt x="267919" y="238525"/>
                </a:lnTo>
                <a:lnTo>
                  <a:pt x="277867" y="230403"/>
                </a:lnTo>
                <a:lnTo>
                  <a:pt x="142874" y="230403"/>
                </a:lnTo>
                <a:lnTo>
                  <a:pt x="98176" y="222589"/>
                </a:lnTo>
                <a:lnTo>
                  <a:pt x="64995" y="205495"/>
                </a:lnTo>
                <a:lnTo>
                  <a:pt x="44344" y="179243"/>
                </a:lnTo>
                <a:lnTo>
                  <a:pt x="37236" y="143954"/>
                </a:lnTo>
                <a:lnTo>
                  <a:pt x="44128" y="108709"/>
                </a:lnTo>
                <a:lnTo>
                  <a:pt x="64419" y="82484"/>
                </a:lnTo>
                <a:lnTo>
                  <a:pt x="97527" y="65392"/>
                </a:lnTo>
                <a:lnTo>
                  <a:pt x="142874" y="57543"/>
                </a:lnTo>
                <a:lnTo>
                  <a:pt x="278233" y="57543"/>
                </a:lnTo>
                <a:lnTo>
                  <a:pt x="238948" y="36992"/>
                </a:lnTo>
                <a:lnTo>
                  <a:pt x="178600" y="27228"/>
                </a:lnTo>
                <a:lnTo>
                  <a:pt x="178600" y="0"/>
                </a:lnTo>
                <a:close/>
              </a:path>
              <a:path w="321309" h="288925">
                <a:moveTo>
                  <a:pt x="178600" y="57543"/>
                </a:moveTo>
                <a:lnTo>
                  <a:pt x="142874" y="57543"/>
                </a:lnTo>
                <a:lnTo>
                  <a:pt x="142874" y="230403"/>
                </a:lnTo>
                <a:lnTo>
                  <a:pt x="178600" y="230403"/>
                </a:lnTo>
                <a:lnTo>
                  <a:pt x="178600" y="57543"/>
                </a:lnTo>
                <a:close/>
              </a:path>
              <a:path w="321309" h="288925">
                <a:moveTo>
                  <a:pt x="278233" y="57543"/>
                </a:moveTo>
                <a:lnTo>
                  <a:pt x="178600" y="57543"/>
                </a:lnTo>
                <a:lnTo>
                  <a:pt x="223452" y="65273"/>
                </a:lnTo>
                <a:lnTo>
                  <a:pt x="256611" y="82432"/>
                </a:lnTo>
                <a:lnTo>
                  <a:pt x="277171" y="108664"/>
                </a:lnTo>
                <a:lnTo>
                  <a:pt x="284225" y="143611"/>
                </a:lnTo>
                <a:lnTo>
                  <a:pt x="277335" y="178959"/>
                </a:lnTo>
                <a:lnTo>
                  <a:pt x="257049" y="205328"/>
                </a:lnTo>
                <a:lnTo>
                  <a:pt x="223945" y="222537"/>
                </a:lnTo>
                <a:lnTo>
                  <a:pt x="178600" y="230403"/>
                </a:lnTo>
                <a:lnTo>
                  <a:pt x="277867" y="230403"/>
                </a:lnTo>
                <a:lnTo>
                  <a:pt x="297044" y="214746"/>
                </a:lnTo>
                <a:lnTo>
                  <a:pt x="314977" y="183059"/>
                </a:lnTo>
                <a:lnTo>
                  <a:pt x="321094" y="143954"/>
                </a:lnTo>
                <a:lnTo>
                  <a:pt x="311523" y="96407"/>
                </a:lnTo>
                <a:lnTo>
                  <a:pt x="283698" y="60402"/>
                </a:lnTo>
                <a:lnTo>
                  <a:pt x="278233" y="57543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80" name="object 12"/>
          <p:cNvSpPr>
            <a:spLocks/>
          </p:cNvSpPr>
          <p:nvPr/>
        </p:nvSpPr>
        <p:spPr bwMode="auto">
          <a:xfrm>
            <a:off x="12322175" y="7716838"/>
            <a:ext cx="285750" cy="274637"/>
          </a:xfrm>
          <a:custGeom>
            <a:avLst/>
            <a:gdLst/>
            <a:ahLst/>
            <a:cxnLst>
              <a:cxn ang="0">
                <a:pos x="143281" y="0"/>
              </a:cxn>
              <a:cxn ang="0">
                <a:pos x="96676" y="6735"/>
              </a:cxn>
              <a:cxn ang="0">
                <a:pos x="57179" y="25705"/>
              </a:cxn>
              <a:cxn ang="0">
                <a:pos x="26656" y="55050"/>
              </a:cxn>
              <a:cxn ang="0">
                <a:pos x="6975" y="92914"/>
              </a:cxn>
              <a:cxn ang="0">
                <a:pos x="0" y="137439"/>
              </a:cxn>
              <a:cxn ang="0">
                <a:pos x="6975" y="181973"/>
              </a:cxn>
              <a:cxn ang="0">
                <a:pos x="26656" y="219859"/>
              </a:cxn>
              <a:cxn ang="0">
                <a:pos x="57179" y="249231"/>
              </a:cxn>
              <a:cxn ang="0">
                <a:pos x="96676" y="268222"/>
              </a:cxn>
              <a:cxn ang="0">
                <a:pos x="143281" y="274967"/>
              </a:cxn>
              <a:cxn ang="0">
                <a:pos x="189521" y="268266"/>
              </a:cxn>
              <a:cxn ang="0">
                <a:pos x="228788" y="249362"/>
              </a:cxn>
              <a:cxn ang="0">
                <a:pos x="237690" y="240779"/>
              </a:cxn>
              <a:cxn ang="0">
                <a:pos x="143281" y="240779"/>
              </a:cxn>
              <a:cxn ang="0">
                <a:pos x="101470" y="233003"/>
              </a:cxn>
              <a:cxn ang="0">
                <a:pos x="68252" y="211431"/>
              </a:cxn>
              <a:cxn ang="0">
                <a:pos x="46337" y="178698"/>
              </a:cxn>
              <a:cxn ang="0">
                <a:pos x="38430" y="137439"/>
              </a:cxn>
              <a:cxn ang="0">
                <a:pos x="46337" y="96208"/>
              </a:cxn>
              <a:cxn ang="0">
                <a:pos x="68252" y="63499"/>
              </a:cxn>
              <a:cxn ang="0">
                <a:pos x="101470" y="41945"/>
              </a:cxn>
              <a:cxn ang="0">
                <a:pos x="143281" y="34175"/>
              </a:cxn>
              <a:cxn ang="0">
                <a:pos x="237678" y="34175"/>
              </a:cxn>
              <a:cxn ang="0">
                <a:pos x="228788" y="25606"/>
              </a:cxn>
              <a:cxn ang="0">
                <a:pos x="189521" y="6702"/>
              </a:cxn>
              <a:cxn ang="0">
                <a:pos x="143281" y="0"/>
              </a:cxn>
              <a:cxn ang="0">
                <a:pos x="237678" y="34175"/>
              </a:cxn>
              <a:cxn ang="0">
                <a:pos x="143281" y="34175"/>
              </a:cxn>
              <a:cxn ang="0">
                <a:pos x="184653" y="41945"/>
              </a:cxn>
              <a:cxn ang="0">
                <a:pos x="217635" y="63499"/>
              </a:cxn>
              <a:cxn ang="0">
                <a:pos x="239455" y="96208"/>
              </a:cxn>
              <a:cxn ang="0">
                <a:pos x="247345" y="137439"/>
              </a:cxn>
              <a:cxn ang="0">
                <a:pos x="239455" y="178698"/>
              </a:cxn>
              <a:cxn ang="0">
                <a:pos x="217635" y="211431"/>
              </a:cxn>
              <a:cxn ang="0">
                <a:pos x="184653" y="233003"/>
              </a:cxn>
              <a:cxn ang="0">
                <a:pos x="143281" y="240779"/>
              </a:cxn>
              <a:cxn ang="0">
                <a:pos x="237690" y="240779"/>
              </a:cxn>
              <a:cxn ang="0">
                <a:pos x="259183" y="220057"/>
              </a:cxn>
              <a:cxn ang="0">
                <a:pos x="278811" y="182149"/>
              </a:cxn>
              <a:cxn ang="0">
                <a:pos x="285775" y="137439"/>
              </a:cxn>
              <a:cxn ang="0">
                <a:pos x="278811" y="92782"/>
              </a:cxn>
              <a:cxn ang="0">
                <a:pos x="259183" y="54902"/>
              </a:cxn>
              <a:cxn ang="0">
                <a:pos x="237678" y="34175"/>
              </a:cxn>
            </a:cxnLst>
            <a:rect l="0" t="0" r="r" b="b"/>
            <a:pathLst>
              <a:path w="286384" h="275590">
                <a:moveTo>
                  <a:pt x="143281" y="0"/>
                </a:moveTo>
                <a:lnTo>
                  <a:pt x="96676" y="6735"/>
                </a:lnTo>
                <a:lnTo>
                  <a:pt x="57179" y="25705"/>
                </a:lnTo>
                <a:lnTo>
                  <a:pt x="26656" y="55050"/>
                </a:lnTo>
                <a:lnTo>
                  <a:pt x="6975" y="92914"/>
                </a:lnTo>
                <a:lnTo>
                  <a:pt x="0" y="137439"/>
                </a:lnTo>
                <a:lnTo>
                  <a:pt x="6975" y="181973"/>
                </a:lnTo>
                <a:lnTo>
                  <a:pt x="26656" y="219859"/>
                </a:lnTo>
                <a:lnTo>
                  <a:pt x="57179" y="249231"/>
                </a:lnTo>
                <a:lnTo>
                  <a:pt x="96676" y="268222"/>
                </a:lnTo>
                <a:lnTo>
                  <a:pt x="143281" y="274967"/>
                </a:lnTo>
                <a:lnTo>
                  <a:pt x="189521" y="268266"/>
                </a:lnTo>
                <a:lnTo>
                  <a:pt x="228788" y="249362"/>
                </a:lnTo>
                <a:lnTo>
                  <a:pt x="237690" y="240779"/>
                </a:lnTo>
                <a:lnTo>
                  <a:pt x="143281" y="240779"/>
                </a:lnTo>
                <a:lnTo>
                  <a:pt x="101470" y="233003"/>
                </a:lnTo>
                <a:lnTo>
                  <a:pt x="68252" y="211431"/>
                </a:lnTo>
                <a:lnTo>
                  <a:pt x="46337" y="178698"/>
                </a:lnTo>
                <a:lnTo>
                  <a:pt x="38430" y="137439"/>
                </a:lnTo>
                <a:lnTo>
                  <a:pt x="46337" y="96208"/>
                </a:lnTo>
                <a:lnTo>
                  <a:pt x="68252" y="63499"/>
                </a:lnTo>
                <a:lnTo>
                  <a:pt x="101470" y="41945"/>
                </a:lnTo>
                <a:lnTo>
                  <a:pt x="143281" y="34175"/>
                </a:lnTo>
                <a:lnTo>
                  <a:pt x="237678" y="34175"/>
                </a:lnTo>
                <a:lnTo>
                  <a:pt x="228788" y="25606"/>
                </a:lnTo>
                <a:lnTo>
                  <a:pt x="189521" y="6702"/>
                </a:lnTo>
                <a:lnTo>
                  <a:pt x="143281" y="0"/>
                </a:lnTo>
                <a:close/>
              </a:path>
              <a:path w="286384" h="275590">
                <a:moveTo>
                  <a:pt x="237678" y="34175"/>
                </a:moveTo>
                <a:lnTo>
                  <a:pt x="143281" y="34175"/>
                </a:lnTo>
                <a:lnTo>
                  <a:pt x="184653" y="41945"/>
                </a:lnTo>
                <a:lnTo>
                  <a:pt x="217635" y="63499"/>
                </a:lnTo>
                <a:lnTo>
                  <a:pt x="239455" y="96208"/>
                </a:lnTo>
                <a:lnTo>
                  <a:pt x="247345" y="137439"/>
                </a:lnTo>
                <a:lnTo>
                  <a:pt x="239455" y="178698"/>
                </a:lnTo>
                <a:lnTo>
                  <a:pt x="217635" y="211431"/>
                </a:lnTo>
                <a:lnTo>
                  <a:pt x="184653" y="233003"/>
                </a:lnTo>
                <a:lnTo>
                  <a:pt x="143281" y="240779"/>
                </a:lnTo>
                <a:lnTo>
                  <a:pt x="237690" y="240779"/>
                </a:lnTo>
                <a:lnTo>
                  <a:pt x="259183" y="220057"/>
                </a:lnTo>
                <a:lnTo>
                  <a:pt x="278811" y="182149"/>
                </a:lnTo>
                <a:lnTo>
                  <a:pt x="285775" y="137439"/>
                </a:lnTo>
                <a:lnTo>
                  <a:pt x="278811" y="92782"/>
                </a:lnTo>
                <a:lnTo>
                  <a:pt x="259183" y="54902"/>
                </a:lnTo>
                <a:lnTo>
                  <a:pt x="237678" y="34175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81" name="object 13"/>
          <p:cNvSpPr>
            <a:spLocks/>
          </p:cNvSpPr>
          <p:nvPr/>
        </p:nvSpPr>
        <p:spPr bwMode="auto">
          <a:xfrm>
            <a:off x="12685713" y="7867650"/>
            <a:ext cx="38100" cy="120650"/>
          </a:xfrm>
          <a:custGeom>
            <a:avLst/>
            <a:gdLst/>
            <a:ahLst/>
            <a:cxnLst>
              <a:cxn ang="0">
                <a:pos x="0" y="120649"/>
              </a:cxn>
              <a:cxn ang="0">
                <a:pos x="38392" y="120649"/>
              </a:cxn>
              <a:cxn ang="0">
                <a:pos x="38392" y="0"/>
              </a:cxn>
              <a:cxn ang="0">
                <a:pos x="0" y="0"/>
              </a:cxn>
              <a:cxn ang="0">
                <a:pos x="0" y="120649"/>
              </a:cxn>
            </a:cxnLst>
            <a:rect l="0" t="0" r="r" b="b"/>
            <a:pathLst>
              <a:path w="38734" h="120650">
                <a:moveTo>
                  <a:pt x="0" y="120649"/>
                </a:moveTo>
                <a:lnTo>
                  <a:pt x="38392" y="120649"/>
                </a:lnTo>
                <a:lnTo>
                  <a:pt x="38392" y="0"/>
                </a:lnTo>
                <a:lnTo>
                  <a:pt x="0" y="0"/>
                </a:lnTo>
                <a:lnTo>
                  <a:pt x="0" y="120649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82" name="object 14"/>
          <p:cNvSpPr>
            <a:spLocks/>
          </p:cNvSpPr>
          <p:nvPr/>
        </p:nvSpPr>
        <p:spPr bwMode="auto">
          <a:xfrm>
            <a:off x="12685713" y="7720013"/>
            <a:ext cx="231775" cy="268287"/>
          </a:xfrm>
          <a:custGeom>
            <a:avLst/>
            <a:gdLst/>
            <a:ahLst/>
            <a:cxnLst>
              <a:cxn ang="0">
                <a:pos x="231178" y="0"/>
              </a:cxn>
              <a:cxn ang="0">
                <a:pos x="192760" y="0"/>
              </a:cxn>
              <a:cxn ang="0">
                <a:pos x="192760" y="115570"/>
              </a:cxn>
              <a:cxn ang="0">
                <a:pos x="38392" y="115570"/>
              </a:cxn>
              <a:cxn ang="0">
                <a:pos x="38392" y="0"/>
              </a:cxn>
              <a:cxn ang="0">
                <a:pos x="0" y="0"/>
              </a:cxn>
              <a:cxn ang="0">
                <a:pos x="0" y="115570"/>
              </a:cxn>
              <a:cxn ang="0">
                <a:pos x="0" y="148590"/>
              </a:cxn>
              <a:cxn ang="0">
                <a:pos x="192760" y="148590"/>
              </a:cxn>
              <a:cxn ang="0">
                <a:pos x="192760" y="269240"/>
              </a:cxn>
              <a:cxn ang="0">
                <a:pos x="231178" y="269240"/>
              </a:cxn>
              <a:cxn ang="0">
                <a:pos x="231178" y="148590"/>
              </a:cxn>
              <a:cxn ang="0">
                <a:pos x="231178" y="115570"/>
              </a:cxn>
              <a:cxn ang="0">
                <a:pos x="231178" y="0"/>
              </a:cxn>
            </a:cxnLst>
            <a:rect l="0" t="0" r="r" b="b"/>
            <a:pathLst>
              <a:path w="231775" h="269240">
                <a:moveTo>
                  <a:pt x="231178" y="0"/>
                </a:moveTo>
                <a:lnTo>
                  <a:pt x="192760" y="0"/>
                </a:lnTo>
                <a:lnTo>
                  <a:pt x="192760" y="115570"/>
                </a:lnTo>
                <a:lnTo>
                  <a:pt x="38392" y="115570"/>
                </a:lnTo>
                <a:lnTo>
                  <a:pt x="38392" y="0"/>
                </a:lnTo>
                <a:lnTo>
                  <a:pt x="0" y="0"/>
                </a:lnTo>
                <a:lnTo>
                  <a:pt x="0" y="115570"/>
                </a:lnTo>
                <a:lnTo>
                  <a:pt x="0" y="148590"/>
                </a:lnTo>
                <a:lnTo>
                  <a:pt x="192760" y="148590"/>
                </a:lnTo>
                <a:lnTo>
                  <a:pt x="192760" y="269240"/>
                </a:lnTo>
                <a:lnTo>
                  <a:pt x="231178" y="269240"/>
                </a:lnTo>
                <a:lnTo>
                  <a:pt x="231178" y="148590"/>
                </a:lnTo>
                <a:lnTo>
                  <a:pt x="231178" y="115570"/>
                </a:lnTo>
                <a:lnTo>
                  <a:pt x="231178" y="0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83" name="object 15"/>
          <p:cNvSpPr>
            <a:spLocks/>
          </p:cNvSpPr>
          <p:nvPr/>
        </p:nvSpPr>
        <p:spPr bwMode="auto">
          <a:xfrm>
            <a:off x="12966700" y="7720013"/>
            <a:ext cx="292100" cy="307975"/>
          </a:xfrm>
          <a:custGeom>
            <a:avLst/>
            <a:gdLst/>
            <a:ahLst/>
            <a:cxnLst>
              <a:cxn ang="0">
                <a:pos x="293077" y="235394"/>
              </a:cxn>
              <a:cxn ang="0">
                <a:pos x="380" y="235394"/>
              </a:cxn>
              <a:cxn ang="0">
                <a:pos x="0" y="308355"/>
              </a:cxn>
              <a:cxn ang="0">
                <a:pos x="35699" y="308355"/>
              </a:cxn>
              <a:cxn ang="0">
                <a:pos x="36080" y="268820"/>
              </a:cxn>
              <a:cxn ang="0">
                <a:pos x="293077" y="268820"/>
              </a:cxn>
              <a:cxn ang="0">
                <a:pos x="293077" y="235394"/>
              </a:cxn>
              <a:cxn ang="0">
                <a:pos x="293077" y="268820"/>
              </a:cxn>
              <a:cxn ang="0">
                <a:pos x="257327" y="268820"/>
              </a:cxn>
              <a:cxn ang="0">
                <a:pos x="257327" y="308355"/>
              </a:cxn>
              <a:cxn ang="0">
                <a:pos x="293077" y="308355"/>
              </a:cxn>
              <a:cxn ang="0">
                <a:pos x="293077" y="268820"/>
              </a:cxn>
              <a:cxn ang="0">
                <a:pos x="253453" y="0"/>
              </a:cxn>
              <a:cxn ang="0">
                <a:pos x="64528" y="0"/>
              </a:cxn>
              <a:cxn ang="0">
                <a:pos x="61861" y="86385"/>
              </a:cxn>
              <a:cxn ang="0">
                <a:pos x="58332" y="143884"/>
              </a:cxn>
              <a:cxn ang="0">
                <a:pos x="50466" y="190727"/>
              </a:cxn>
              <a:cxn ang="0">
                <a:pos x="36204" y="222650"/>
              </a:cxn>
              <a:cxn ang="0">
                <a:pos x="13487" y="235394"/>
              </a:cxn>
              <a:cxn ang="0">
                <a:pos x="63792" y="235394"/>
              </a:cxn>
              <a:cxn ang="0">
                <a:pos x="87453" y="179524"/>
              </a:cxn>
              <a:cxn ang="0">
                <a:pos x="92897" y="137428"/>
              </a:cxn>
              <a:cxn ang="0">
                <a:pos x="95618" y="89915"/>
              </a:cxn>
              <a:cxn ang="0">
                <a:pos x="97561" y="33413"/>
              </a:cxn>
              <a:cxn ang="0">
                <a:pos x="253453" y="33413"/>
              </a:cxn>
              <a:cxn ang="0">
                <a:pos x="253453" y="0"/>
              </a:cxn>
              <a:cxn ang="0">
                <a:pos x="253453" y="33413"/>
              </a:cxn>
              <a:cxn ang="0">
                <a:pos x="215468" y="33413"/>
              </a:cxn>
              <a:cxn ang="0">
                <a:pos x="215468" y="235394"/>
              </a:cxn>
              <a:cxn ang="0">
                <a:pos x="253453" y="235394"/>
              </a:cxn>
              <a:cxn ang="0">
                <a:pos x="253453" y="33413"/>
              </a:cxn>
            </a:cxnLst>
            <a:rect l="0" t="0" r="r" b="b"/>
            <a:pathLst>
              <a:path w="293369" h="308609">
                <a:moveTo>
                  <a:pt x="293077" y="235394"/>
                </a:moveTo>
                <a:lnTo>
                  <a:pt x="380" y="235394"/>
                </a:lnTo>
                <a:lnTo>
                  <a:pt x="0" y="308355"/>
                </a:lnTo>
                <a:lnTo>
                  <a:pt x="35699" y="308355"/>
                </a:lnTo>
                <a:lnTo>
                  <a:pt x="36080" y="268820"/>
                </a:lnTo>
                <a:lnTo>
                  <a:pt x="293077" y="268820"/>
                </a:lnTo>
                <a:lnTo>
                  <a:pt x="293077" y="235394"/>
                </a:lnTo>
                <a:close/>
              </a:path>
              <a:path w="293369" h="308609">
                <a:moveTo>
                  <a:pt x="293077" y="268820"/>
                </a:moveTo>
                <a:lnTo>
                  <a:pt x="257327" y="268820"/>
                </a:lnTo>
                <a:lnTo>
                  <a:pt x="257327" y="308355"/>
                </a:lnTo>
                <a:lnTo>
                  <a:pt x="293077" y="308355"/>
                </a:lnTo>
                <a:lnTo>
                  <a:pt x="293077" y="268820"/>
                </a:lnTo>
                <a:close/>
              </a:path>
              <a:path w="293369" h="308609">
                <a:moveTo>
                  <a:pt x="253453" y="0"/>
                </a:moveTo>
                <a:lnTo>
                  <a:pt x="64528" y="0"/>
                </a:lnTo>
                <a:lnTo>
                  <a:pt x="61861" y="86385"/>
                </a:lnTo>
                <a:lnTo>
                  <a:pt x="58332" y="143884"/>
                </a:lnTo>
                <a:lnTo>
                  <a:pt x="50466" y="190727"/>
                </a:lnTo>
                <a:lnTo>
                  <a:pt x="36204" y="222650"/>
                </a:lnTo>
                <a:lnTo>
                  <a:pt x="13487" y="235394"/>
                </a:lnTo>
                <a:lnTo>
                  <a:pt x="63792" y="235394"/>
                </a:lnTo>
                <a:lnTo>
                  <a:pt x="87453" y="179524"/>
                </a:lnTo>
                <a:lnTo>
                  <a:pt x="92897" y="137428"/>
                </a:lnTo>
                <a:lnTo>
                  <a:pt x="95618" y="89915"/>
                </a:lnTo>
                <a:lnTo>
                  <a:pt x="97561" y="33413"/>
                </a:lnTo>
                <a:lnTo>
                  <a:pt x="253453" y="33413"/>
                </a:lnTo>
                <a:lnTo>
                  <a:pt x="253453" y="0"/>
                </a:lnTo>
                <a:close/>
              </a:path>
              <a:path w="293369" h="308609">
                <a:moveTo>
                  <a:pt x="253453" y="33413"/>
                </a:moveTo>
                <a:lnTo>
                  <a:pt x="215468" y="33413"/>
                </a:lnTo>
                <a:lnTo>
                  <a:pt x="215468" y="235394"/>
                </a:lnTo>
                <a:lnTo>
                  <a:pt x="253453" y="235394"/>
                </a:lnTo>
                <a:lnTo>
                  <a:pt x="253453" y="33413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84" name="object 16"/>
          <p:cNvSpPr>
            <a:spLocks/>
          </p:cNvSpPr>
          <p:nvPr/>
        </p:nvSpPr>
        <p:spPr bwMode="auto">
          <a:xfrm>
            <a:off x="13425488" y="7720013"/>
            <a:ext cx="217487" cy="268287"/>
          </a:xfrm>
          <a:custGeom>
            <a:avLst/>
            <a:gdLst/>
            <a:ahLst/>
            <a:cxnLst>
              <a:cxn ang="0">
                <a:pos x="104851" y="0"/>
              </a:cxn>
              <a:cxn ang="0">
                <a:pos x="0" y="0"/>
              </a:cxn>
              <a:cxn ang="0">
                <a:pos x="0" y="268833"/>
              </a:cxn>
              <a:cxn ang="0">
                <a:pos x="38379" y="268833"/>
              </a:cxn>
              <a:cxn ang="0">
                <a:pos x="38379" y="187413"/>
              </a:cxn>
              <a:cxn ang="0">
                <a:pos x="104851" y="187413"/>
              </a:cxn>
              <a:cxn ang="0">
                <a:pos x="151832" y="180983"/>
              </a:cxn>
              <a:cxn ang="0">
                <a:pos x="187075" y="162458"/>
              </a:cxn>
              <a:cxn ang="0">
                <a:pos x="193450" y="153974"/>
              </a:cxn>
              <a:cxn ang="0">
                <a:pos x="38379" y="153974"/>
              </a:cxn>
              <a:cxn ang="0">
                <a:pos x="38379" y="33401"/>
              </a:cxn>
              <a:cxn ang="0">
                <a:pos x="193397" y="33401"/>
              </a:cxn>
              <a:cxn ang="0">
                <a:pos x="187075" y="24984"/>
              </a:cxn>
              <a:cxn ang="0">
                <a:pos x="151832" y="6440"/>
              </a:cxn>
              <a:cxn ang="0">
                <a:pos x="104851" y="0"/>
              </a:cxn>
              <a:cxn ang="0">
                <a:pos x="193397" y="33401"/>
              </a:cxn>
              <a:cxn ang="0">
                <a:pos x="103657" y="33401"/>
              </a:cxn>
              <a:cxn ang="0">
                <a:pos x="136116" y="37429"/>
              </a:cxn>
              <a:cxn ang="0">
                <a:pos x="159567" y="49171"/>
              </a:cxn>
              <a:cxn ang="0">
                <a:pos x="173796" y="68108"/>
              </a:cxn>
              <a:cxn ang="0">
                <a:pos x="178587" y="93726"/>
              </a:cxn>
              <a:cxn ang="0">
                <a:pos x="173796" y="119336"/>
              </a:cxn>
              <a:cxn ang="0">
                <a:pos x="159567" y="138247"/>
              </a:cxn>
              <a:cxn ang="0">
                <a:pos x="136116" y="149959"/>
              </a:cxn>
              <a:cxn ang="0">
                <a:pos x="103657" y="153974"/>
              </a:cxn>
              <a:cxn ang="0">
                <a:pos x="193450" y="153974"/>
              </a:cxn>
              <a:cxn ang="0">
                <a:pos x="209219" y="132989"/>
              </a:cxn>
              <a:cxn ang="0">
                <a:pos x="216903" y="93726"/>
              </a:cxn>
              <a:cxn ang="0">
                <a:pos x="209219" y="54467"/>
              </a:cxn>
              <a:cxn ang="0">
                <a:pos x="193397" y="33401"/>
              </a:cxn>
            </a:cxnLst>
            <a:rect l="0" t="0" r="r" b="b"/>
            <a:pathLst>
              <a:path w="217169" h="269240">
                <a:moveTo>
                  <a:pt x="104851" y="0"/>
                </a:moveTo>
                <a:lnTo>
                  <a:pt x="0" y="0"/>
                </a:lnTo>
                <a:lnTo>
                  <a:pt x="0" y="268833"/>
                </a:lnTo>
                <a:lnTo>
                  <a:pt x="38379" y="268833"/>
                </a:lnTo>
                <a:lnTo>
                  <a:pt x="38379" y="187413"/>
                </a:lnTo>
                <a:lnTo>
                  <a:pt x="104851" y="187413"/>
                </a:lnTo>
                <a:lnTo>
                  <a:pt x="151832" y="180983"/>
                </a:lnTo>
                <a:lnTo>
                  <a:pt x="187075" y="162458"/>
                </a:lnTo>
                <a:lnTo>
                  <a:pt x="193450" y="153974"/>
                </a:lnTo>
                <a:lnTo>
                  <a:pt x="38379" y="153974"/>
                </a:lnTo>
                <a:lnTo>
                  <a:pt x="38379" y="33401"/>
                </a:lnTo>
                <a:lnTo>
                  <a:pt x="193397" y="33401"/>
                </a:lnTo>
                <a:lnTo>
                  <a:pt x="187075" y="24984"/>
                </a:lnTo>
                <a:lnTo>
                  <a:pt x="151832" y="6440"/>
                </a:lnTo>
                <a:lnTo>
                  <a:pt x="104851" y="0"/>
                </a:lnTo>
                <a:close/>
              </a:path>
              <a:path w="217169" h="269240">
                <a:moveTo>
                  <a:pt x="193397" y="33401"/>
                </a:moveTo>
                <a:lnTo>
                  <a:pt x="103657" y="33401"/>
                </a:lnTo>
                <a:lnTo>
                  <a:pt x="136116" y="37429"/>
                </a:lnTo>
                <a:lnTo>
                  <a:pt x="159567" y="49171"/>
                </a:lnTo>
                <a:lnTo>
                  <a:pt x="173796" y="68108"/>
                </a:lnTo>
                <a:lnTo>
                  <a:pt x="178587" y="93726"/>
                </a:lnTo>
                <a:lnTo>
                  <a:pt x="173796" y="119336"/>
                </a:lnTo>
                <a:lnTo>
                  <a:pt x="159567" y="138247"/>
                </a:lnTo>
                <a:lnTo>
                  <a:pt x="136116" y="149959"/>
                </a:lnTo>
                <a:lnTo>
                  <a:pt x="103657" y="153974"/>
                </a:lnTo>
                <a:lnTo>
                  <a:pt x="193450" y="153974"/>
                </a:lnTo>
                <a:lnTo>
                  <a:pt x="209219" y="132989"/>
                </a:lnTo>
                <a:lnTo>
                  <a:pt x="216903" y="93726"/>
                </a:lnTo>
                <a:lnTo>
                  <a:pt x="209219" y="54467"/>
                </a:lnTo>
                <a:lnTo>
                  <a:pt x="193397" y="33401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85" name="object 17"/>
          <p:cNvSpPr>
            <a:spLocks/>
          </p:cNvSpPr>
          <p:nvPr/>
        </p:nvSpPr>
        <p:spPr bwMode="auto">
          <a:xfrm>
            <a:off x="13693775" y="7716838"/>
            <a:ext cx="285750" cy="274637"/>
          </a:xfrm>
          <a:custGeom>
            <a:avLst/>
            <a:gdLst/>
            <a:ahLst/>
            <a:cxnLst>
              <a:cxn ang="0">
                <a:pos x="143256" y="0"/>
              </a:cxn>
              <a:cxn ang="0">
                <a:pos x="96648" y="6735"/>
              </a:cxn>
              <a:cxn ang="0">
                <a:pos x="57157" y="25705"/>
              </a:cxn>
              <a:cxn ang="0">
                <a:pos x="26644" y="55050"/>
              </a:cxn>
              <a:cxn ang="0">
                <a:pos x="6971" y="92914"/>
              </a:cxn>
              <a:cxn ang="0">
                <a:pos x="0" y="137439"/>
              </a:cxn>
              <a:cxn ang="0">
                <a:pos x="6971" y="181973"/>
              </a:cxn>
              <a:cxn ang="0">
                <a:pos x="26644" y="219859"/>
              </a:cxn>
              <a:cxn ang="0">
                <a:pos x="57157" y="249231"/>
              </a:cxn>
              <a:cxn ang="0">
                <a:pos x="96648" y="268222"/>
              </a:cxn>
              <a:cxn ang="0">
                <a:pos x="143256" y="274967"/>
              </a:cxn>
              <a:cxn ang="0">
                <a:pos x="189486" y="268266"/>
              </a:cxn>
              <a:cxn ang="0">
                <a:pos x="228739" y="249362"/>
              </a:cxn>
              <a:cxn ang="0">
                <a:pos x="237638" y="240779"/>
              </a:cxn>
              <a:cxn ang="0">
                <a:pos x="143256" y="240779"/>
              </a:cxn>
              <a:cxn ang="0">
                <a:pos x="101415" y="233003"/>
              </a:cxn>
              <a:cxn ang="0">
                <a:pos x="68183" y="211431"/>
              </a:cxn>
              <a:cxn ang="0">
                <a:pos x="46261" y="178698"/>
              </a:cxn>
              <a:cxn ang="0">
                <a:pos x="38354" y="137439"/>
              </a:cxn>
              <a:cxn ang="0">
                <a:pos x="46261" y="96208"/>
              </a:cxn>
              <a:cxn ang="0">
                <a:pos x="68183" y="63499"/>
              </a:cxn>
              <a:cxn ang="0">
                <a:pos x="101415" y="41945"/>
              </a:cxn>
              <a:cxn ang="0">
                <a:pos x="143256" y="34175"/>
              </a:cxn>
              <a:cxn ang="0">
                <a:pos x="237626" y="34175"/>
              </a:cxn>
              <a:cxn ang="0">
                <a:pos x="228739" y="25606"/>
              </a:cxn>
              <a:cxn ang="0">
                <a:pos x="189486" y="6702"/>
              </a:cxn>
              <a:cxn ang="0">
                <a:pos x="143256" y="0"/>
              </a:cxn>
              <a:cxn ang="0">
                <a:pos x="237626" y="34175"/>
              </a:cxn>
              <a:cxn ang="0">
                <a:pos x="143256" y="34175"/>
              </a:cxn>
              <a:cxn ang="0">
                <a:pos x="184610" y="41945"/>
              </a:cxn>
              <a:cxn ang="0">
                <a:pos x="217603" y="63499"/>
              </a:cxn>
              <a:cxn ang="0">
                <a:pos x="239444" y="96208"/>
              </a:cxn>
              <a:cxn ang="0">
                <a:pos x="247345" y="137439"/>
              </a:cxn>
              <a:cxn ang="0">
                <a:pos x="239444" y="178698"/>
              </a:cxn>
              <a:cxn ang="0">
                <a:pos x="217603" y="211431"/>
              </a:cxn>
              <a:cxn ang="0">
                <a:pos x="184610" y="233003"/>
              </a:cxn>
              <a:cxn ang="0">
                <a:pos x="143256" y="240779"/>
              </a:cxn>
              <a:cxn ang="0">
                <a:pos x="237638" y="240779"/>
              </a:cxn>
              <a:cxn ang="0">
                <a:pos x="259121" y="220057"/>
              </a:cxn>
              <a:cxn ang="0">
                <a:pos x="278739" y="182149"/>
              </a:cxn>
              <a:cxn ang="0">
                <a:pos x="285699" y="137439"/>
              </a:cxn>
              <a:cxn ang="0">
                <a:pos x="278739" y="92782"/>
              </a:cxn>
              <a:cxn ang="0">
                <a:pos x="259121" y="54902"/>
              </a:cxn>
              <a:cxn ang="0">
                <a:pos x="237626" y="34175"/>
              </a:cxn>
            </a:cxnLst>
            <a:rect l="0" t="0" r="r" b="b"/>
            <a:pathLst>
              <a:path w="285750" h="275590">
                <a:moveTo>
                  <a:pt x="143256" y="0"/>
                </a:moveTo>
                <a:lnTo>
                  <a:pt x="96648" y="6735"/>
                </a:lnTo>
                <a:lnTo>
                  <a:pt x="57157" y="25705"/>
                </a:lnTo>
                <a:lnTo>
                  <a:pt x="26644" y="55050"/>
                </a:lnTo>
                <a:lnTo>
                  <a:pt x="6971" y="92914"/>
                </a:lnTo>
                <a:lnTo>
                  <a:pt x="0" y="137439"/>
                </a:lnTo>
                <a:lnTo>
                  <a:pt x="6971" y="181973"/>
                </a:lnTo>
                <a:lnTo>
                  <a:pt x="26644" y="219859"/>
                </a:lnTo>
                <a:lnTo>
                  <a:pt x="57157" y="249231"/>
                </a:lnTo>
                <a:lnTo>
                  <a:pt x="96648" y="268222"/>
                </a:lnTo>
                <a:lnTo>
                  <a:pt x="143256" y="274967"/>
                </a:lnTo>
                <a:lnTo>
                  <a:pt x="189486" y="268266"/>
                </a:lnTo>
                <a:lnTo>
                  <a:pt x="228739" y="249362"/>
                </a:lnTo>
                <a:lnTo>
                  <a:pt x="237638" y="240779"/>
                </a:lnTo>
                <a:lnTo>
                  <a:pt x="143256" y="240779"/>
                </a:lnTo>
                <a:lnTo>
                  <a:pt x="101415" y="233003"/>
                </a:lnTo>
                <a:lnTo>
                  <a:pt x="68183" y="211431"/>
                </a:lnTo>
                <a:lnTo>
                  <a:pt x="46261" y="178698"/>
                </a:lnTo>
                <a:lnTo>
                  <a:pt x="38354" y="137439"/>
                </a:lnTo>
                <a:lnTo>
                  <a:pt x="46261" y="96208"/>
                </a:lnTo>
                <a:lnTo>
                  <a:pt x="68183" y="63499"/>
                </a:lnTo>
                <a:lnTo>
                  <a:pt x="101415" y="41945"/>
                </a:lnTo>
                <a:lnTo>
                  <a:pt x="143256" y="34175"/>
                </a:lnTo>
                <a:lnTo>
                  <a:pt x="237626" y="34175"/>
                </a:lnTo>
                <a:lnTo>
                  <a:pt x="228739" y="25606"/>
                </a:lnTo>
                <a:lnTo>
                  <a:pt x="189486" y="6702"/>
                </a:lnTo>
                <a:lnTo>
                  <a:pt x="143256" y="0"/>
                </a:lnTo>
                <a:close/>
              </a:path>
              <a:path w="285750" h="275590">
                <a:moveTo>
                  <a:pt x="237626" y="34175"/>
                </a:moveTo>
                <a:lnTo>
                  <a:pt x="143256" y="34175"/>
                </a:lnTo>
                <a:lnTo>
                  <a:pt x="184610" y="41945"/>
                </a:lnTo>
                <a:lnTo>
                  <a:pt x="217603" y="63499"/>
                </a:lnTo>
                <a:lnTo>
                  <a:pt x="239444" y="96208"/>
                </a:lnTo>
                <a:lnTo>
                  <a:pt x="247345" y="137439"/>
                </a:lnTo>
                <a:lnTo>
                  <a:pt x="239444" y="178698"/>
                </a:lnTo>
                <a:lnTo>
                  <a:pt x="217603" y="211431"/>
                </a:lnTo>
                <a:lnTo>
                  <a:pt x="184610" y="233003"/>
                </a:lnTo>
                <a:lnTo>
                  <a:pt x="143256" y="240779"/>
                </a:lnTo>
                <a:lnTo>
                  <a:pt x="237638" y="240779"/>
                </a:lnTo>
                <a:lnTo>
                  <a:pt x="259121" y="220057"/>
                </a:lnTo>
                <a:lnTo>
                  <a:pt x="278739" y="182149"/>
                </a:lnTo>
                <a:lnTo>
                  <a:pt x="285699" y="137439"/>
                </a:lnTo>
                <a:lnTo>
                  <a:pt x="278739" y="92782"/>
                </a:lnTo>
                <a:lnTo>
                  <a:pt x="259121" y="54902"/>
                </a:lnTo>
                <a:lnTo>
                  <a:pt x="237626" y="34175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86" name="object 18"/>
          <p:cNvSpPr>
            <a:spLocks/>
          </p:cNvSpPr>
          <p:nvPr/>
        </p:nvSpPr>
        <p:spPr bwMode="auto">
          <a:xfrm>
            <a:off x="14027150" y="7716838"/>
            <a:ext cx="515938" cy="274637"/>
          </a:xfrm>
          <a:custGeom>
            <a:avLst/>
            <a:gdLst/>
            <a:ahLst/>
            <a:cxnLst>
              <a:cxn ang="0">
                <a:pos x="224078" y="23622"/>
              </a:cxn>
              <a:cxn ang="0">
                <a:pos x="172453" y="2654"/>
              </a:cxn>
              <a:cxn ang="0">
                <a:pos x="96202" y="6667"/>
              </a:cxn>
              <a:cxn ang="0">
                <a:pos x="26568" y="54724"/>
              </a:cxn>
              <a:cxn ang="0">
                <a:pos x="0" y="137439"/>
              </a:cxn>
              <a:cxn ang="0">
                <a:pos x="26555" y="220192"/>
              </a:cxn>
              <a:cxn ang="0">
                <a:pos x="96012" y="268300"/>
              </a:cxn>
              <a:cxn ang="0">
                <a:pos x="172300" y="272249"/>
              </a:cxn>
              <a:cxn ang="0">
                <a:pos x="224078" y="250977"/>
              </a:cxn>
              <a:cxn ang="0">
                <a:pos x="219646" y="208521"/>
              </a:cxn>
              <a:cxn ang="0">
                <a:pos x="185102" y="232841"/>
              </a:cxn>
              <a:cxn ang="0">
                <a:pos x="143979" y="240779"/>
              </a:cxn>
              <a:cxn ang="0">
                <a:pos x="68402" y="211429"/>
              </a:cxn>
              <a:cxn ang="0">
                <a:pos x="38354" y="137439"/>
              </a:cxn>
              <a:cxn ang="0">
                <a:pos x="68402" y="63500"/>
              </a:cxn>
              <a:cxn ang="0">
                <a:pos x="143979" y="34175"/>
              </a:cxn>
              <a:cxn ang="0">
                <a:pos x="185102" y="41897"/>
              </a:cxn>
              <a:cxn ang="0">
                <a:pos x="219646" y="66014"/>
              </a:cxn>
              <a:cxn ang="0">
                <a:pos x="515010" y="41795"/>
              </a:cxn>
              <a:cxn ang="0">
                <a:pos x="470293" y="10553"/>
              </a:cxn>
              <a:cxn ang="0">
                <a:pos x="412864" y="0"/>
              </a:cxn>
              <a:cxn ang="0">
                <a:pos x="327393" y="25488"/>
              </a:cxn>
              <a:cxn ang="0">
                <a:pos x="277393" y="92621"/>
              </a:cxn>
              <a:cxn ang="0">
                <a:pos x="277393" y="182270"/>
              </a:cxn>
              <a:cxn ang="0">
                <a:pos x="327329" y="249453"/>
              </a:cxn>
              <a:cxn ang="0">
                <a:pos x="412546" y="274967"/>
              </a:cxn>
              <a:cxn ang="0">
                <a:pos x="470255" y="264210"/>
              </a:cxn>
              <a:cxn ang="0">
                <a:pos x="515010" y="232702"/>
              </a:cxn>
              <a:cxn ang="0">
                <a:pos x="473684" y="222770"/>
              </a:cxn>
              <a:cxn ang="0">
                <a:pos x="435800" y="238810"/>
              </a:cxn>
              <a:cxn ang="0">
                <a:pos x="372287" y="233006"/>
              </a:cxn>
              <a:cxn ang="0">
                <a:pos x="316750" y="178701"/>
              </a:cxn>
              <a:cxn ang="0">
                <a:pos x="316750" y="96202"/>
              </a:cxn>
              <a:cxn ang="0">
                <a:pos x="372287" y="41948"/>
              </a:cxn>
              <a:cxn ang="0">
                <a:pos x="435800" y="36080"/>
              </a:cxn>
              <a:cxn ang="0">
                <a:pos x="473684" y="51816"/>
              </a:cxn>
              <a:cxn ang="0">
                <a:pos x="515010" y="41795"/>
              </a:cxn>
            </a:cxnLst>
            <a:rect l="0" t="0" r="r" b="b"/>
            <a:pathLst>
              <a:path w="515619" h="275590">
                <a:moveTo>
                  <a:pt x="244551" y="41795"/>
                </a:moveTo>
                <a:lnTo>
                  <a:pt x="224078" y="23622"/>
                </a:lnTo>
                <a:lnTo>
                  <a:pt x="199859" y="10553"/>
                </a:lnTo>
                <a:lnTo>
                  <a:pt x="172453" y="2654"/>
                </a:lnTo>
                <a:lnTo>
                  <a:pt x="142417" y="0"/>
                </a:lnTo>
                <a:lnTo>
                  <a:pt x="96202" y="6667"/>
                </a:lnTo>
                <a:lnTo>
                  <a:pt x="56959" y="25488"/>
                </a:lnTo>
                <a:lnTo>
                  <a:pt x="26568" y="54724"/>
                </a:lnTo>
                <a:lnTo>
                  <a:pt x="6959" y="92621"/>
                </a:lnTo>
                <a:lnTo>
                  <a:pt x="0" y="137439"/>
                </a:lnTo>
                <a:lnTo>
                  <a:pt x="6946" y="182270"/>
                </a:lnTo>
                <a:lnTo>
                  <a:pt x="26555" y="220192"/>
                </a:lnTo>
                <a:lnTo>
                  <a:pt x="56883" y="249453"/>
                </a:lnTo>
                <a:lnTo>
                  <a:pt x="96012" y="268300"/>
                </a:lnTo>
                <a:lnTo>
                  <a:pt x="142062" y="274967"/>
                </a:lnTo>
                <a:lnTo>
                  <a:pt x="172300" y="272249"/>
                </a:lnTo>
                <a:lnTo>
                  <a:pt x="199821" y="264210"/>
                </a:lnTo>
                <a:lnTo>
                  <a:pt x="224078" y="250977"/>
                </a:lnTo>
                <a:lnTo>
                  <a:pt x="244551" y="232702"/>
                </a:lnTo>
                <a:lnTo>
                  <a:pt x="219646" y="208521"/>
                </a:lnTo>
                <a:lnTo>
                  <a:pt x="203225" y="222770"/>
                </a:lnTo>
                <a:lnTo>
                  <a:pt x="185102" y="232841"/>
                </a:lnTo>
                <a:lnTo>
                  <a:pt x="165341" y="238810"/>
                </a:lnTo>
                <a:lnTo>
                  <a:pt x="143979" y="240779"/>
                </a:lnTo>
                <a:lnTo>
                  <a:pt x="101866" y="233006"/>
                </a:lnTo>
                <a:lnTo>
                  <a:pt x="68402" y="211429"/>
                </a:lnTo>
                <a:lnTo>
                  <a:pt x="46316" y="178701"/>
                </a:lnTo>
                <a:lnTo>
                  <a:pt x="38354" y="137439"/>
                </a:lnTo>
                <a:lnTo>
                  <a:pt x="46316" y="96202"/>
                </a:lnTo>
                <a:lnTo>
                  <a:pt x="68402" y="63500"/>
                </a:lnTo>
                <a:lnTo>
                  <a:pt x="101866" y="41948"/>
                </a:lnTo>
                <a:lnTo>
                  <a:pt x="143979" y="34175"/>
                </a:lnTo>
                <a:lnTo>
                  <a:pt x="165341" y="36080"/>
                </a:lnTo>
                <a:lnTo>
                  <a:pt x="185102" y="41897"/>
                </a:lnTo>
                <a:lnTo>
                  <a:pt x="203225" y="51816"/>
                </a:lnTo>
                <a:lnTo>
                  <a:pt x="219646" y="66014"/>
                </a:lnTo>
                <a:lnTo>
                  <a:pt x="244551" y="41795"/>
                </a:lnTo>
                <a:close/>
              </a:path>
              <a:path w="515619" h="275590">
                <a:moveTo>
                  <a:pt x="515010" y="41795"/>
                </a:moveTo>
                <a:lnTo>
                  <a:pt x="494538" y="23622"/>
                </a:lnTo>
                <a:lnTo>
                  <a:pt x="470293" y="10553"/>
                </a:lnTo>
                <a:lnTo>
                  <a:pt x="442887" y="2654"/>
                </a:lnTo>
                <a:lnTo>
                  <a:pt x="412864" y="0"/>
                </a:lnTo>
                <a:lnTo>
                  <a:pt x="366649" y="6667"/>
                </a:lnTo>
                <a:lnTo>
                  <a:pt x="327393" y="25488"/>
                </a:lnTo>
                <a:lnTo>
                  <a:pt x="297014" y="54724"/>
                </a:lnTo>
                <a:lnTo>
                  <a:pt x="277393" y="92621"/>
                </a:lnTo>
                <a:lnTo>
                  <a:pt x="270433" y="137439"/>
                </a:lnTo>
                <a:lnTo>
                  <a:pt x="277393" y="182270"/>
                </a:lnTo>
                <a:lnTo>
                  <a:pt x="296989" y="220192"/>
                </a:lnTo>
                <a:lnTo>
                  <a:pt x="327329" y="249453"/>
                </a:lnTo>
                <a:lnTo>
                  <a:pt x="366483" y="268300"/>
                </a:lnTo>
                <a:lnTo>
                  <a:pt x="412546" y="274967"/>
                </a:lnTo>
                <a:lnTo>
                  <a:pt x="442747" y="272249"/>
                </a:lnTo>
                <a:lnTo>
                  <a:pt x="470255" y="264210"/>
                </a:lnTo>
                <a:lnTo>
                  <a:pt x="494525" y="250977"/>
                </a:lnTo>
                <a:lnTo>
                  <a:pt x="515010" y="232702"/>
                </a:lnTo>
                <a:lnTo>
                  <a:pt x="490118" y="208521"/>
                </a:lnTo>
                <a:lnTo>
                  <a:pt x="473684" y="222770"/>
                </a:lnTo>
                <a:lnTo>
                  <a:pt x="455561" y="232841"/>
                </a:lnTo>
                <a:lnTo>
                  <a:pt x="435800" y="238810"/>
                </a:lnTo>
                <a:lnTo>
                  <a:pt x="414413" y="240779"/>
                </a:lnTo>
                <a:lnTo>
                  <a:pt x="372287" y="233006"/>
                </a:lnTo>
                <a:lnTo>
                  <a:pt x="338823" y="211429"/>
                </a:lnTo>
                <a:lnTo>
                  <a:pt x="316750" y="178701"/>
                </a:lnTo>
                <a:lnTo>
                  <a:pt x="308787" y="137439"/>
                </a:lnTo>
                <a:lnTo>
                  <a:pt x="316750" y="96202"/>
                </a:lnTo>
                <a:lnTo>
                  <a:pt x="338823" y="63500"/>
                </a:lnTo>
                <a:lnTo>
                  <a:pt x="372287" y="41948"/>
                </a:lnTo>
                <a:lnTo>
                  <a:pt x="414413" y="34175"/>
                </a:lnTo>
                <a:lnTo>
                  <a:pt x="435800" y="36080"/>
                </a:lnTo>
                <a:lnTo>
                  <a:pt x="455561" y="41897"/>
                </a:lnTo>
                <a:lnTo>
                  <a:pt x="473684" y="51816"/>
                </a:lnTo>
                <a:lnTo>
                  <a:pt x="490118" y="66014"/>
                </a:lnTo>
                <a:lnTo>
                  <a:pt x="515010" y="41795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87" name="object 19"/>
          <p:cNvSpPr>
            <a:spLocks/>
          </p:cNvSpPr>
          <p:nvPr/>
        </p:nvSpPr>
        <p:spPr bwMode="auto">
          <a:xfrm>
            <a:off x="14611350" y="7720013"/>
            <a:ext cx="231775" cy="268287"/>
          </a:xfrm>
          <a:custGeom>
            <a:avLst/>
            <a:gdLst/>
            <a:ahLst/>
            <a:cxnLst>
              <a:cxn ang="0">
                <a:pos x="232333" y="0"/>
              </a:cxn>
              <a:cxn ang="0">
                <a:pos x="197040" y="0"/>
              </a:cxn>
              <a:cxn ang="0">
                <a:pos x="38036" y="207352"/>
              </a:cxn>
              <a:cxn ang="0">
                <a:pos x="38036" y="0"/>
              </a:cxn>
              <a:cxn ang="0">
                <a:pos x="0" y="0"/>
              </a:cxn>
              <a:cxn ang="0">
                <a:pos x="0" y="268833"/>
              </a:cxn>
              <a:cxn ang="0">
                <a:pos x="35344" y="268833"/>
              </a:cxn>
              <a:cxn ang="0">
                <a:pos x="194703" y="61899"/>
              </a:cxn>
              <a:cxn ang="0">
                <a:pos x="194703" y="268833"/>
              </a:cxn>
              <a:cxn ang="0">
                <a:pos x="232333" y="268833"/>
              </a:cxn>
              <a:cxn ang="0">
                <a:pos x="232333" y="0"/>
              </a:cxn>
            </a:cxnLst>
            <a:rect l="0" t="0" r="r" b="b"/>
            <a:pathLst>
              <a:path w="232409" h="269240">
                <a:moveTo>
                  <a:pt x="232333" y="0"/>
                </a:moveTo>
                <a:lnTo>
                  <a:pt x="197040" y="0"/>
                </a:lnTo>
                <a:lnTo>
                  <a:pt x="38036" y="207352"/>
                </a:lnTo>
                <a:lnTo>
                  <a:pt x="38036" y="0"/>
                </a:lnTo>
                <a:lnTo>
                  <a:pt x="0" y="0"/>
                </a:lnTo>
                <a:lnTo>
                  <a:pt x="0" y="268833"/>
                </a:lnTo>
                <a:lnTo>
                  <a:pt x="35344" y="268833"/>
                </a:lnTo>
                <a:lnTo>
                  <a:pt x="194703" y="61899"/>
                </a:lnTo>
                <a:lnTo>
                  <a:pt x="194703" y="268833"/>
                </a:lnTo>
                <a:lnTo>
                  <a:pt x="232333" y="268833"/>
                </a:lnTo>
                <a:lnTo>
                  <a:pt x="232333" y="0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88" name="object 20"/>
          <p:cNvSpPr>
            <a:spLocks/>
          </p:cNvSpPr>
          <p:nvPr/>
        </p:nvSpPr>
        <p:spPr bwMode="auto">
          <a:xfrm>
            <a:off x="14911388" y="7720013"/>
            <a:ext cx="233362" cy="268287"/>
          </a:xfrm>
          <a:custGeom>
            <a:avLst/>
            <a:gdLst/>
            <a:ahLst/>
            <a:cxnLst>
              <a:cxn ang="0">
                <a:pos x="232359" y="0"/>
              </a:cxn>
              <a:cxn ang="0">
                <a:pos x="196977" y="0"/>
              </a:cxn>
              <a:cxn ang="0">
                <a:pos x="37998" y="207352"/>
              </a:cxn>
              <a:cxn ang="0">
                <a:pos x="37998" y="0"/>
              </a:cxn>
              <a:cxn ang="0">
                <a:pos x="0" y="0"/>
              </a:cxn>
              <a:cxn ang="0">
                <a:pos x="0" y="268833"/>
              </a:cxn>
              <a:cxn ang="0">
                <a:pos x="35306" y="268833"/>
              </a:cxn>
              <a:cxn ang="0">
                <a:pos x="194678" y="61899"/>
              </a:cxn>
              <a:cxn ang="0">
                <a:pos x="194678" y="268833"/>
              </a:cxn>
              <a:cxn ang="0">
                <a:pos x="232359" y="268833"/>
              </a:cxn>
              <a:cxn ang="0">
                <a:pos x="232359" y="0"/>
              </a:cxn>
            </a:cxnLst>
            <a:rect l="0" t="0" r="r" b="b"/>
            <a:pathLst>
              <a:path w="232409" h="269240">
                <a:moveTo>
                  <a:pt x="232359" y="0"/>
                </a:moveTo>
                <a:lnTo>
                  <a:pt x="196977" y="0"/>
                </a:lnTo>
                <a:lnTo>
                  <a:pt x="37998" y="207352"/>
                </a:lnTo>
                <a:lnTo>
                  <a:pt x="37998" y="0"/>
                </a:lnTo>
                <a:lnTo>
                  <a:pt x="0" y="0"/>
                </a:lnTo>
                <a:lnTo>
                  <a:pt x="0" y="268833"/>
                </a:lnTo>
                <a:lnTo>
                  <a:pt x="35306" y="268833"/>
                </a:lnTo>
                <a:lnTo>
                  <a:pt x="194678" y="61899"/>
                </a:lnTo>
                <a:lnTo>
                  <a:pt x="194678" y="268833"/>
                </a:lnTo>
                <a:lnTo>
                  <a:pt x="232359" y="268833"/>
                </a:lnTo>
                <a:lnTo>
                  <a:pt x="232359" y="0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89" name="object 22"/>
          <p:cNvSpPr>
            <a:spLocks/>
          </p:cNvSpPr>
          <p:nvPr/>
        </p:nvSpPr>
        <p:spPr bwMode="auto">
          <a:xfrm>
            <a:off x="14935200" y="7245350"/>
            <a:ext cx="190500" cy="28575"/>
          </a:xfrm>
          <a:custGeom>
            <a:avLst/>
            <a:gdLst/>
            <a:ahLst/>
            <a:cxnLst>
              <a:cxn ang="0">
                <a:pos x="190601" y="0"/>
              </a:cxn>
              <a:cxn ang="0">
                <a:pos x="0" y="0"/>
              </a:cxn>
              <a:cxn ang="0">
                <a:pos x="0" y="28359"/>
              </a:cxn>
              <a:cxn ang="0">
                <a:pos x="190601" y="28359"/>
              </a:cxn>
              <a:cxn ang="0">
                <a:pos x="190601" y="0"/>
              </a:cxn>
            </a:cxnLst>
            <a:rect l="0" t="0" r="r" b="b"/>
            <a:pathLst>
              <a:path w="191134" h="28575">
                <a:moveTo>
                  <a:pt x="190601" y="0"/>
                </a:moveTo>
                <a:lnTo>
                  <a:pt x="0" y="0"/>
                </a:lnTo>
                <a:lnTo>
                  <a:pt x="0" y="28359"/>
                </a:lnTo>
                <a:lnTo>
                  <a:pt x="190601" y="28359"/>
                </a:lnTo>
                <a:lnTo>
                  <a:pt x="190601" y="0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4" name="object 24"/>
          <p:cNvSpPr txBox="1"/>
          <p:nvPr/>
        </p:nvSpPr>
        <p:spPr>
          <a:xfrm>
            <a:off x="1282700" y="7458075"/>
            <a:ext cx="2062163" cy="340478"/>
          </a:xfrm>
          <a:prstGeom prst="rect">
            <a:avLst/>
          </a:prstGeom>
        </p:spPr>
        <p:txBody>
          <a:bodyPr lIns="0" tIns="17145" rIns="0" bIns="0">
            <a:spAutoFit/>
          </a:bodyPr>
          <a:lstStyle/>
          <a:p>
            <a:pPr marL="12700">
              <a:spcBef>
                <a:spcPts val="138"/>
              </a:spcBef>
            </a:pPr>
            <a:r>
              <a:rPr lang="ru-RU" sz="2100" dirty="0" smtClean="0">
                <a:solidFill>
                  <a:srgbClr val="616061"/>
                </a:solidFill>
                <a:latin typeface="Montserrat"/>
                <a:ea typeface="Montserrat-SemiBold"/>
                <a:cs typeface="Montserrat-SemiBold"/>
              </a:rPr>
              <a:t>Февраль 2026</a:t>
            </a:r>
            <a:endParaRPr lang="ru-RU" sz="2900" dirty="0">
              <a:latin typeface="Montserrat-SemiBold"/>
              <a:ea typeface="Montserrat-SemiBold"/>
              <a:cs typeface="Montserrat-SemiBold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255713" y="1335088"/>
            <a:ext cx="6607175" cy="1767150"/>
          </a:xfrm>
          <a:prstGeom prst="rect">
            <a:avLst/>
          </a:prstGeom>
        </p:spPr>
        <p:txBody>
          <a:bodyPr lIns="0" tIns="73660" rIns="0" bIns="0">
            <a:spAutoFit/>
          </a:bodyPr>
          <a:lstStyle/>
          <a:p>
            <a:pPr marL="12700">
              <a:lnSpc>
                <a:spcPts val="4400"/>
              </a:lnSpc>
              <a:spcBef>
                <a:spcPts val="575"/>
              </a:spcBef>
              <a:tabLst>
                <a:tab pos="1065213" algn="l"/>
                <a:tab pos="2925763" algn="l"/>
                <a:tab pos="3101975" algn="l"/>
                <a:tab pos="4457700" algn="l"/>
              </a:tabLst>
            </a:pPr>
            <a:r>
              <a:rPr lang="ru-RU" sz="4000" dirty="0" smtClean="0">
                <a:solidFill>
                  <a:srgbClr val="616061"/>
                </a:solidFill>
                <a:latin typeface="Montserrat-Medium"/>
                <a:ea typeface="Montserrat-Medium"/>
                <a:cs typeface="Montserrat-Medium"/>
              </a:rPr>
              <a:t>Финансовое обеспечение предупредительных мер в 2026 году</a:t>
            </a:r>
            <a:endParaRPr lang="ru-RU" sz="4000" dirty="0">
              <a:latin typeface="Montserrat-Medium"/>
              <a:ea typeface="Montserrat-Medium"/>
              <a:cs typeface="Montserrat-Medium"/>
            </a:endParaRPr>
          </a:p>
        </p:txBody>
      </p:sp>
      <p:pic>
        <p:nvPicPr>
          <p:cNvPr id="7192" name="Picture 2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71000" y="3833813"/>
            <a:ext cx="5873750" cy="418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3308579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ChangeArrowheads="1"/>
          </p:cNvSpPr>
          <p:nvPr/>
        </p:nvSpPr>
        <p:spPr bwMode="auto">
          <a:xfrm>
            <a:off x="0" y="1143007"/>
            <a:ext cx="16256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145143" tIns="72571" rIns="145143" bIns="72571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/>
          </a:p>
        </p:txBody>
      </p:sp>
      <p:sp>
        <p:nvSpPr>
          <p:cNvPr id="25606" name="Rectangle 1"/>
          <p:cNvSpPr>
            <a:spLocks noChangeArrowheads="1"/>
          </p:cNvSpPr>
          <p:nvPr/>
        </p:nvSpPr>
        <p:spPr bwMode="auto">
          <a:xfrm>
            <a:off x="2496168" y="4619387"/>
            <a:ext cx="12365876" cy="885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45143" tIns="72571" rIns="145143" bIns="72571" anchor="ctr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sz="2400" dirty="0">
              <a:solidFill>
                <a:schemeClr val="tx2">
                  <a:lumMod val="75000"/>
                </a:schemeClr>
              </a:solidFill>
              <a:latin typeface="+mn-lt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sz="2400" dirty="0" smtClean="0">
              <a:solidFill>
                <a:schemeClr val="tx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xmlns="" id="{819F3872-8C93-764C-B639-237405654395}"/>
              </a:ext>
            </a:extLst>
          </p:cNvPr>
          <p:cNvSpPr/>
          <p:nvPr/>
        </p:nvSpPr>
        <p:spPr>
          <a:xfrm>
            <a:off x="-14474" y="-23952"/>
            <a:ext cx="1869776" cy="9131621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 sz="2100" dirty="0"/>
          </a:p>
        </p:txBody>
      </p:sp>
      <p:grpSp>
        <p:nvGrpSpPr>
          <p:cNvPr id="7" name="Shape 336"/>
          <p:cNvGrpSpPr/>
          <p:nvPr/>
        </p:nvGrpSpPr>
        <p:grpSpPr>
          <a:xfrm>
            <a:off x="112429" y="33219"/>
            <a:ext cx="896341" cy="702583"/>
            <a:chOff x="0" y="0"/>
            <a:chExt cx="638291" cy="693109"/>
          </a:xfrm>
        </p:grpSpPr>
        <p:pic>
          <p:nvPicPr>
            <p:cNvPr id="8" name="Shape 338"/>
            <p:cNvPicPr/>
            <p:nvPr/>
          </p:nvPicPr>
          <p:blipFill>
            <a:blip r:embed="rId3"/>
            <a:stretch/>
          </p:blipFill>
          <p:spPr>
            <a:xfrm>
              <a:off x="1552" y="562392"/>
              <a:ext cx="113960" cy="50701"/>
            </a:xfrm>
            <a:prstGeom prst="rect">
              <a:avLst/>
            </a:prstGeom>
          </p:spPr>
        </p:pic>
        <p:pic>
          <p:nvPicPr>
            <p:cNvPr id="10" name="Shape 340"/>
            <p:cNvPicPr/>
            <p:nvPr/>
          </p:nvPicPr>
          <p:blipFill>
            <a:blip r:embed="rId4"/>
            <a:stretch/>
          </p:blipFill>
          <p:spPr>
            <a:xfrm>
              <a:off x="130978" y="562961"/>
              <a:ext cx="238101" cy="57971"/>
            </a:xfrm>
            <a:prstGeom prst="rect">
              <a:avLst/>
            </a:prstGeom>
          </p:spPr>
        </p:pic>
        <p:sp>
          <p:nvSpPr>
            <p:cNvPr id="11" name="Shape 341"/>
            <p:cNvSpPr/>
            <p:nvPr/>
          </p:nvSpPr>
          <p:spPr>
            <a:xfrm>
              <a:off x="388859" y="562959"/>
              <a:ext cx="43436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2230"/>
                <a:gd name="ODFBottom" fmla="val 77469"/>
                <a:gd name="ODFWidth" fmla="val 62230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12" name="Shape 343"/>
            <p:cNvPicPr/>
            <p:nvPr/>
          </p:nvPicPr>
          <p:blipFill>
            <a:blip r:embed="rId5"/>
            <a:stretch/>
          </p:blipFill>
          <p:spPr>
            <a:xfrm>
              <a:off x="446584" y="562961"/>
              <a:ext cx="46175" cy="49564"/>
            </a:xfrm>
            <a:prstGeom prst="rect">
              <a:avLst/>
            </a:prstGeom>
          </p:spPr>
        </p:pic>
        <p:pic>
          <p:nvPicPr>
            <p:cNvPr id="13" name="Shape 345"/>
            <p:cNvPicPr/>
            <p:nvPr/>
          </p:nvPicPr>
          <p:blipFill>
            <a:blip r:embed="rId6"/>
            <a:stretch/>
          </p:blipFill>
          <p:spPr>
            <a:xfrm>
              <a:off x="512528" y="562959"/>
              <a:ext cx="59437" cy="49572"/>
            </a:xfrm>
            <a:prstGeom prst="rect">
              <a:avLst/>
            </a:prstGeom>
          </p:spPr>
        </p:pic>
        <p:sp>
          <p:nvSpPr>
            <p:cNvPr id="14" name="Shape 346"/>
            <p:cNvSpPr/>
            <p:nvPr/>
          </p:nvSpPr>
          <p:spPr>
            <a:xfrm>
              <a:off x="591751" y="562961"/>
              <a:ext cx="46539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6675"/>
                <a:gd name="ODFBottom" fmla="val 77469"/>
                <a:gd name="ODFWidth" fmla="val 66675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15" name="Shape 348"/>
            <p:cNvPicPr/>
            <p:nvPr/>
          </p:nvPicPr>
          <p:blipFill>
            <a:blip r:embed="rId7"/>
            <a:stretch/>
          </p:blipFill>
          <p:spPr>
            <a:xfrm>
              <a:off x="0" y="634419"/>
              <a:ext cx="131611" cy="53247"/>
            </a:xfrm>
            <a:prstGeom prst="rect">
              <a:avLst/>
            </a:prstGeom>
          </p:spPr>
        </p:pic>
        <p:pic>
          <p:nvPicPr>
            <p:cNvPr id="16" name="Shape 350"/>
            <p:cNvPicPr/>
            <p:nvPr/>
          </p:nvPicPr>
          <p:blipFill>
            <a:blip r:embed="rId8"/>
            <a:stretch/>
          </p:blipFill>
          <p:spPr>
            <a:xfrm>
              <a:off x="147090" y="636252"/>
              <a:ext cx="114664" cy="56856"/>
            </a:xfrm>
            <a:prstGeom prst="rect">
              <a:avLst/>
            </a:prstGeom>
          </p:spPr>
        </p:pic>
        <p:pic>
          <p:nvPicPr>
            <p:cNvPr id="17" name="Shape 352"/>
            <p:cNvPicPr/>
            <p:nvPr/>
          </p:nvPicPr>
          <p:blipFill>
            <a:blip r:embed="rId9"/>
            <a:stretch/>
          </p:blipFill>
          <p:spPr>
            <a:xfrm>
              <a:off x="295090" y="635694"/>
              <a:ext cx="222864" cy="50693"/>
            </a:xfrm>
            <a:prstGeom prst="rect">
              <a:avLst/>
            </a:prstGeom>
          </p:spPr>
        </p:pic>
        <p:pic>
          <p:nvPicPr>
            <p:cNvPr id="18" name="Shape 354"/>
            <p:cNvPicPr/>
            <p:nvPr/>
          </p:nvPicPr>
          <p:blipFill>
            <a:blip r:embed="rId10"/>
            <a:stretch/>
          </p:blipFill>
          <p:spPr>
            <a:xfrm>
              <a:off x="531607" y="636254"/>
              <a:ext cx="46397" cy="49564"/>
            </a:xfrm>
            <a:prstGeom prst="rect">
              <a:avLst/>
            </a:prstGeom>
          </p:spPr>
        </p:pic>
        <p:pic>
          <p:nvPicPr>
            <p:cNvPr id="19" name="Shape 356"/>
            <p:cNvPicPr/>
            <p:nvPr/>
          </p:nvPicPr>
          <p:blipFill>
            <a:blip r:embed="rId11"/>
            <a:stretch/>
          </p:blipFill>
          <p:spPr>
            <a:xfrm>
              <a:off x="591751" y="636254"/>
              <a:ext cx="46397" cy="49564"/>
            </a:xfrm>
            <a:prstGeom prst="rect">
              <a:avLst/>
            </a:prstGeom>
          </p:spPr>
        </p:pic>
        <p:sp>
          <p:nvSpPr>
            <p:cNvPr id="20" name="Shape 357"/>
            <p:cNvSpPr/>
            <p:nvPr/>
          </p:nvSpPr>
          <p:spPr>
            <a:xfrm>
              <a:off x="596399" y="548957"/>
              <a:ext cx="38118" cy="5319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54609"/>
                <a:gd name="ODFBottom" fmla="val 8255"/>
                <a:gd name="ODFWidth" fmla="val 54609"/>
                <a:gd name="ODFHeight" fmla="val 8255"/>
              </a:gdLst>
              <a:ahLst/>
              <a:cxnLst/>
              <a:rect l="OXMLTextRectL" t="OXMLTextRectT" r="OXMLTextRectR" b="OXMLTextRect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21" name="Shape 359"/>
            <p:cNvPicPr/>
            <p:nvPr/>
          </p:nvPicPr>
          <p:blipFill>
            <a:blip r:embed="rId12"/>
            <a:stretch/>
          </p:blipFill>
          <p:spPr>
            <a:xfrm>
              <a:off x="6351" y="0"/>
              <a:ext cx="625305" cy="495693"/>
            </a:xfrm>
            <a:prstGeom prst="rect">
              <a:avLst/>
            </a:prstGeom>
          </p:spPr>
        </p:pic>
      </p:grpSp>
      <p:pic>
        <p:nvPicPr>
          <p:cNvPr id="22" name="object 4">
            <a:extLst>
              <a:ext uri="{FF2B5EF4-FFF2-40B4-BE49-F238E27FC236}">
                <a16:creationId xmlns:a16="http://schemas.microsoft.com/office/drawing/2014/main" xmlns="" id="{727F49BB-7DF1-9447-A753-D8716D7627C5}"/>
              </a:ext>
            </a:extLst>
          </p:cNvPr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58497" y="2"/>
            <a:ext cx="677520" cy="9146380"/>
          </a:xfrm>
          <a:prstGeom prst="rect">
            <a:avLst/>
          </a:prstGeom>
        </p:spPr>
      </p:pic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2031999" y="511163"/>
            <a:ext cx="13639801" cy="1304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142857" tIns="74286" rIns="142857" bIns="74286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lnSpc>
                <a:spcPts val="2997"/>
              </a:lnSpc>
              <a:buSzPct val="100000"/>
            </a:pPr>
            <a:r>
              <a:rPr lang="ru-RU" altLang="ru-RU" sz="2400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Приказ Минтруда России от 11.07.2024 N 347н</a:t>
            </a:r>
          </a:p>
          <a:p>
            <a:pPr algn="ctr">
              <a:lnSpc>
                <a:spcPts val="2997"/>
              </a:lnSpc>
              <a:buSzPct val="100000"/>
            </a:pPr>
            <a:r>
              <a:rPr lang="ru-RU" altLang="ru-RU" sz="2400" dirty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(в ред. Приказа Минтруда России от 08.08.2025 N </a:t>
            </a:r>
            <a:r>
              <a:rPr lang="ru-RU" altLang="ru-RU" sz="2400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497н)</a:t>
            </a:r>
          </a:p>
          <a:p>
            <a:pPr algn="ctr">
              <a:lnSpc>
                <a:spcPts val="2997"/>
              </a:lnSpc>
              <a:buSzPct val="100000"/>
            </a:pPr>
            <a:r>
              <a:rPr lang="ru-RU" altLang="ru-RU" sz="2800" b="1" u="sng" dirty="0" smtClean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Что изменилось?</a:t>
            </a:r>
            <a:endParaRPr lang="ru-RU" altLang="ru-RU" sz="2800" b="1" u="sng" dirty="0">
              <a:solidFill>
                <a:srgbClr val="C0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2184400" y="2103120"/>
            <a:ext cx="13182600" cy="5576911"/>
          </a:xfrm>
        </p:spPr>
        <p:txBody>
          <a:bodyPr/>
          <a:lstStyle/>
          <a:p>
            <a:pPr algn="ctr"/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о финансовом обеспечении предупредительных мер или об отказе в финансовом обеспечении предупредительных мер принимается территориальным органом СФР:</a:t>
            </a:r>
          </a:p>
          <a:p>
            <a:pPr algn="ctr"/>
            <a:endParaRPr lang="ru-RU" altLang="ru-RU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alt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в течение </a:t>
            </a: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рабочих дней </a:t>
            </a:r>
            <a:r>
              <a: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дня получения заявления и плана финансового </a:t>
            </a:r>
            <a:r>
              <a:rPr lang="ru-RU" alt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</a:t>
            </a:r>
          </a:p>
          <a:p>
            <a:pPr algn="just"/>
            <a:r>
              <a:rPr lang="ru-RU" alt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в течение 15 рабочих дней со дня получения в СФР заявления, полного комплекта документов </a:t>
            </a:r>
            <a:r>
              <a: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alt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 </a:t>
            </a:r>
            <a:r>
              <a: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территориального органа </a:t>
            </a:r>
            <a:r>
              <a:rPr lang="ru-RU" alt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СФР в </a:t>
            </a:r>
            <a:r>
              <a: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отношении страхователей, включивших в план финансового обеспечения предупредительные меры, предусмотренные подпунктом "п" пункта 2 настоящих </a:t>
            </a:r>
            <a:r>
              <a:rPr lang="ru-RU" alt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Правил.</a:t>
            </a:r>
            <a:endParaRPr lang="ru-RU" alt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altLang="ru-RU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alt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</a:t>
            </a: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финансовом обеспечении предупредительных мер или об отказе в финансовом обеспечении предупредительных мер оформляется решением территориального органа СФР, в течение </a:t>
            </a:r>
            <a:r>
              <a: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рабочего дня </a:t>
            </a: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дня его подписания направляется </a:t>
            </a:r>
            <a:r>
              <a:rPr lang="ru-RU" alt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страхователю.</a:t>
            </a:r>
            <a:endParaRPr lang="ru-RU" alt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altLang="ru-RU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3BB27E5F-5017-434B-8491-3A9894441BF7}" type="slidenum">
              <a:rPr lang="ru-RU" altLang="ru-RU" smtClean="0">
                <a:latin typeface="+mn-lt"/>
              </a:rPr>
              <a:pPr algn="r"/>
              <a:t>10</a:t>
            </a:fld>
            <a:endParaRPr lang="ru-RU" alt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4016290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ChangeArrowheads="1"/>
          </p:cNvSpPr>
          <p:nvPr/>
        </p:nvSpPr>
        <p:spPr bwMode="auto">
          <a:xfrm>
            <a:off x="0" y="1143007"/>
            <a:ext cx="16256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145143" tIns="72571" rIns="145143" bIns="72571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/>
          </a:p>
        </p:txBody>
      </p:sp>
      <p:sp>
        <p:nvSpPr>
          <p:cNvPr id="25606" name="Rectangle 1"/>
          <p:cNvSpPr>
            <a:spLocks noChangeArrowheads="1"/>
          </p:cNvSpPr>
          <p:nvPr/>
        </p:nvSpPr>
        <p:spPr bwMode="auto">
          <a:xfrm>
            <a:off x="2496168" y="4619387"/>
            <a:ext cx="12365876" cy="885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45143" tIns="72571" rIns="145143" bIns="72571" anchor="ctr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sz="2400" dirty="0">
              <a:solidFill>
                <a:schemeClr val="tx2">
                  <a:lumMod val="75000"/>
                </a:schemeClr>
              </a:solidFill>
              <a:latin typeface="+mn-lt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sz="2400" dirty="0" smtClean="0">
              <a:solidFill>
                <a:schemeClr val="tx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xmlns="" id="{819F3872-8C93-764C-B639-237405654395}"/>
              </a:ext>
            </a:extLst>
          </p:cNvPr>
          <p:cNvSpPr/>
          <p:nvPr/>
        </p:nvSpPr>
        <p:spPr>
          <a:xfrm>
            <a:off x="-14474" y="-23952"/>
            <a:ext cx="1869776" cy="9131621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 sz="2100" dirty="0"/>
          </a:p>
        </p:txBody>
      </p:sp>
      <p:grpSp>
        <p:nvGrpSpPr>
          <p:cNvPr id="7" name="Shape 336"/>
          <p:cNvGrpSpPr/>
          <p:nvPr/>
        </p:nvGrpSpPr>
        <p:grpSpPr>
          <a:xfrm>
            <a:off x="112429" y="33219"/>
            <a:ext cx="896341" cy="702583"/>
            <a:chOff x="0" y="0"/>
            <a:chExt cx="638291" cy="693109"/>
          </a:xfrm>
        </p:grpSpPr>
        <p:pic>
          <p:nvPicPr>
            <p:cNvPr id="8" name="Shape 338"/>
            <p:cNvPicPr/>
            <p:nvPr/>
          </p:nvPicPr>
          <p:blipFill>
            <a:blip r:embed="rId3"/>
            <a:stretch/>
          </p:blipFill>
          <p:spPr>
            <a:xfrm>
              <a:off x="1552" y="562392"/>
              <a:ext cx="113960" cy="50701"/>
            </a:xfrm>
            <a:prstGeom prst="rect">
              <a:avLst/>
            </a:prstGeom>
          </p:spPr>
        </p:pic>
        <p:pic>
          <p:nvPicPr>
            <p:cNvPr id="10" name="Shape 340"/>
            <p:cNvPicPr/>
            <p:nvPr/>
          </p:nvPicPr>
          <p:blipFill>
            <a:blip r:embed="rId4"/>
            <a:stretch/>
          </p:blipFill>
          <p:spPr>
            <a:xfrm>
              <a:off x="130978" y="562961"/>
              <a:ext cx="238101" cy="57971"/>
            </a:xfrm>
            <a:prstGeom prst="rect">
              <a:avLst/>
            </a:prstGeom>
          </p:spPr>
        </p:pic>
        <p:sp>
          <p:nvSpPr>
            <p:cNvPr id="11" name="Shape 341"/>
            <p:cNvSpPr/>
            <p:nvPr/>
          </p:nvSpPr>
          <p:spPr>
            <a:xfrm>
              <a:off x="388859" y="562959"/>
              <a:ext cx="43436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2230"/>
                <a:gd name="ODFBottom" fmla="val 77469"/>
                <a:gd name="ODFWidth" fmla="val 62230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12" name="Shape 343"/>
            <p:cNvPicPr/>
            <p:nvPr/>
          </p:nvPicPr>
          <p:blipFill>
            <a:blip r:embed="rId5"/>
            <a:stretch/>
          </p:blipFill>
          <p:spPr>
            <a:xfrm>
              <a:off x="446584" y="562961"/>
              <a:ext cx="46175" cy="49564"/>
            </a:xfrm>
            <a:prstGeom prst="rect">
              <a:avLst/>
            </a:prstGeom>
          </p:spPr>
        </p:pic>
        <p:pic>
          <p:nvPicPr>
            <p:cNvPr id="13" name="Shape 345"/>
            <p:cNvPicPr/>
            <p:nvPr/>
          </p:nvPicPr>
          <p:blipFill>
            <a:blip r:embed="rId6"/>
            <a:stretch/>
          </p:blipFill>
          <p:spPr>
            <a:xfrm>
              <a:off x="512528" y="562959"/>
              <a:ext cx="59437" cy="49572"/>
            </a:xfrm>
            <a:prstGeom prst="rect">
              <a:avLst/>
            </a:prstGeom>
          </p:spPr>
        </p:pic>
        <p:sp>
          <p:nvSpPr>
            <p:cNvPr id="14" name="Shape 346"/>
            <p:cNvSpPr/>
            <p:nvPr/>
          </p:nvSpPr>
          <p:spPr>
            <a:xfrm>
              <a:off x="591751" y="562961"/>
              <a:ext cx="46539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6675"/>
                <a:gd name="ODFBottom" fmla="val 77469"/>
                <a:gd name="ODFWidth" fmla="val 66675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15" name="Shape 348"/>
            <p:cNvPicPr/>
            <p:nvPr/>
          </p:nvPicPr>
          <p:blipFill>
            <a:blip r:embed="rId7"/>
            <a:stretch/>
          </p:blipFill>
          <p:spPr>
            <a:xfrm>
              <a:off x="0" y="634419"/>
              <a:ext cx="131611" cy="53247"/>
            </a:xfrm>
            <a:prstGeom prst="rect">
              <a:avLst/>
            </a:prstGeom>
          </p:spPr>
        </p:pic>
        <p:pic>
          <p:nvPicPr>
            <p:cNvPr id="16" name="Shape 350"/>
            <p:cNvPicPr/>
            <p:nvPr/>
          </p:nvPicPr>
          <p:blipFill>
            <a:blip r:embed="rId8"/>
            <a:stretch/>
          </p:blipFill>
          <p:spPr>
            <a:xfrm>
              <a:off x="147090" y="636252"/>
              <a:ext cx="114664" cy="56856"/>
            </a:xfrm>
            <a:prstGeom prst="rect">
              <a:avLst/>
            </a:prstGeom>
          </p:spPr>
        </p:pic>
        <p:pic>
          <p:nvPicPr>
            <p:cNvPr id="17" name="Shape 352"/>
            <p:cNvPicPr/>
            <p:nvPr/>
          </p:nvPicPr>
          <p:blipFill>
            <a:blip r:embed="rId9"/>
            <a:stretch/>
          </p:blipFill>
          <p:spPr>
            <a:xfrm>
              <a:off x="295090" y="635694"/>
              <a:ext cx="222864" cy="50693"/>
            </a:xfrm>
            <a:prstGeom prst="rect">
              <a:avLst/>
            </a:prstGeom>
          </p:spPr>
        </p:pic>
        <p:pic>
          <p:nvPicPr>
            <p:cNvPr id="18" name="Shape 354"/>
            <p:cNvPicPr/>
            <p:nvPr/>
          </p:nvPicPr>
          <p:blipFill>
            <a:blip r:embed="rId10"/>
            <a:stretch/>
          </p:blipFill>
          <p:spPr>
            <a:xfrm>
              <a:off x="531607" y="636254"/>
              <a:ext cx="46397" cy="49564"/>
            </a:xfrm>
            <a:prstGeom prst="rect">
              <a:avLst/>
            </a:prstGeom>
          </p:spPr>
        </p:pic>
        <p:pic>
          <p:nvPicPr>
            <p:cNvPr id="19" name="Shape 356"/>
            <p:cNvPicPr/>
            <p:nvPr/>
          </p:nvPicPr>
          <p:blipFill>
            <a:blip r:embed="rId11"/>
            <a:stretch/>
          </p:blipFill>
          <p:spPr>
            <a:xfrm>
              <a:off x="591751" y="636254"/>
              <a:ext cx="46397" cy="49564"/>
            </a:xfrm>
            <a:prstGeom prst="rect">
              <a:avLst/>
            </a:prstGeom>
          </p:spPr>
        </p:pic>
        <p:sp>
          <p:nvSpPr>
            <p:cNvPr id="20" name="Shape 357"/>
            <p:cNvSpPr/>
            <p:nvPr/>
          </p:nvSpPr>
          <p:spPr>
            <a:xfrm>
              <a:off x="596399" y="548957"/>
              <a:ext cx="38118" cy="5319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54609"/>
                <a:gd name="ODFBottom" fmla="val 8255"/>
                <a:gd name="ODFWidth" fmla="val 54609"/>
                <a:gd name="ODFHeight" fmla="val 8255"/>
              </a:gdLst>
              <a:ahLst/>
              <a:cxnLst/>
              <a:rect l="OXMLTextRectL" t="OXMLTextRectT" r="OXMLTextRectR" b="OXMLTextRect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21" name="Shape 359"/>
            <p:cNvPicPr/>
            <p:nvPr/>
          </p:nvPicPr>
          <p:blipFill>
            <a:blip r:embed="rId12"/>
            <a:stretch/>
          </p:blipFill>
          <p:spPr>
            <a:xfrm>
              <a:off x="6351" y="0"/>
              <a:ext cx="625305" cy="495693"/>
            </a:xfrm>
            <a:prstGeom prst="rect">
              <a:avLst/>
            </a:prstGeom>
          </p:spPr>
        </p:pic>
      </p:grpSp>
      <p:pic>
        <p:nvPicPr>
          <p:cNvPr id="22" name="object 4">
            <a:extLst>
              <a:ext uri="{FF2B5EF4-FFF2-40B4-BE49-F238E27FC236}">
                <a16:creationId xmlns:a16="http://schemas.microsoft.com/office/drawing/2014/main" xmlns="" id="{727F49BB-7DF1-9447-A753-D8716D7627C5}"/>
              </a:ext>
            </a:extLst>
          </p:cNvPr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58497" y="2"/>
            <a:ext cx="677520" cy="9146380"/>
          </a:xfrm>
          <a:prstGeom prst="rect">
            <a:avLst/>
          </a:prstGeom>
        </p:spPr>
      </p:pic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2031999" y="511163"/>
            <a:ext cx="13639801" cy="1304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142857" tIns="74286" rIns="142857" bIns="74286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lnSpc>
                <a:spcPts val="2997"/>
              </a:lnSpc>
              <a:buSzPct val="100000"/>
            </a:pPr>
            <a:r>
              <a:rPr lang="ru-RU" altLang="ru-RU" sz="2400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Приказ Минтруда России от 11.07.2024 N 347н</a:t>
            </a:r>
          </a:p>
          <a:p>
            <a:pPr algn="ctr">
              <a:lnSpc>
                <a:spcPts val="2997"/>
              </a:lnSpc>
              <a:buSzPct val="100000"/>
            </a:pPr>
            <a:r>
              <a:rPr lang="ru-RU" altLang="ru-RU" sz="2400" dirty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(в ред. Приказа Минтруда России от 08.08.2025 N </a:t>
            </a:r>
            <a:r>
              <a:rPr lang="ru-RU" altLang="ru-RU" sz="2400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497н)</a:t>
            </a:r>
          </a:p>
          <a:p>
            <a:pPr algn="ctr">
              <a:lnSpc>
                <a:spcPts val="2997"/>
              </a:lnSpc>
              <a:buSzPct val="100000"/>
            </a:pPr>
            <a:r>
              <a:rPr lang="ru-RU" altLang="ru-RU" sz="2800" b="1" u="sng" dirty="0" smtClean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Что изменилось?</a:t>
            </a:r>
            <a:endParaRPr lang="ru-RU" altLang="ru-RU" sz="2800" b="1" u="sng" dirty="0">
              <a:solidFill>
                <a:srgbClr val="C0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2413000" y="2103120"/>
            <a:ext cx="12449044" cy="5244513"/>
          </a:xfrm>
        </p:spPr>
        <p:txBody>
          <a:bodyPr/>
          <a:lstStyle/>
          <a:p>
            <a:pPr algn="just"/>
            <a:r>
              <a:rPr lang="ru-RU" altLang="ru-RU" sz="2200" kern="1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Страхователь </a:t>
            </a:r>
            <a:r>
              <a:rPr lang="ru-RU" altLang="ru-RU" sz="2200" kern="1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вправе дополнительно, если им первоначально было подано заявление на сумму меньше расчетного объема средств, направляемых на финансовое обеспечение предупредительных </a:t>
            </a:r>
            <a:r>
              <a:rPr lang="ru-RU" altLang="ru-RU" sz="2200" kern="1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мер, </a:t>
            </a:r>
            <a:r>
              <a:rPr lang="ru-RU" altLang="ru-RU" sz="2200" kern="1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после получения решения территориального органа СФР о финансовом обеспечении предупредительных мер обратиться в территориальный орган СФР по месту своей регистрации </a:t>
            </a:r>
            <a:r>
              <a:rPr lang="ru-RU" altLang="ru-RU" sz="2200" kern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15 октября </a:t>
            </a:r>
            <a:r>
              <a:rPr lang="ru-RU" altLang="ru-RU" sz="2200" kern="1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текущего календарного года с заявлением и планом финансового обеспечения </a:t>
            </a:r>
            <a:r>
              <a:rPr lang="ru-RU" altLang="ru-RU" sz="2200" kern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сумму, не превышающую разницу между расчетным объемом средств и суммой финансового обеспечения предупредительных мер</a:t>
            </a:r>
            <a:r>
              <a:rPr lang="ru-RU" altLang="ru-RU" sz="2200" kern="1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указанной в решении территориального органа СФР по первоначальному заявлению.</a:t>
            </a:r>
          </a:p>
          <a:p>
            <a:pPr algn="just"/>
            <a:endParaRPr lang="ru-RU" altLang="ru-RU" sz="2200" kern="12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altLang="ru-RU" sz="2200" kern="1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altLang="ru-RU" sz="2200" kern="1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</a:t>
            </a:r>
            <a:r>
              <a:rPr lang="ru-RU" altLang="ru-RU" sz="2200" kern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неполного использования разрешенной суммы </a:t>
            </a:r>
            <a:r>
              <a:rPr lang="ru-RU" altLang="ru-RU" sz="2200" kern="1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финансового обеспечения предупредительных мер, предусмотренной решением о финансовом обеспечении предупредительных мер, страхователь имеет право </a:t>
            </a:r>
            <a:r>
              <a:rPr lang="ru-RU" altLang="ru-RU" sz="2200" kern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15 октября </a:t>
            </a:r>
            <a:r>
              <a:rPr lang="ru-RU" altLang="ru-RU" sz="2200" kern="1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текущего календарного года, обратиться в территориальный орган СФР по месту своей регистрации с заявлением и планом финансового обеспечения </a:t>
            </a:r>
            <a:r>
              <a:rPr lang="ru-RU" altLang="ru-RU" sz="2200" kern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уменьшении указанных средств</a:t>
            </a:r>
            <a:r>
              <a:rPr lang="ru-RU" altLang="ru-RU" sz="2200" kern="1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altLang="ru-RU" sz="2000" b="1" dirty="0">
              <a:solidFill>
                <a:srgbClr val="37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3BB27E5F-5017-434B-8491-3A9894441BF7}" type="slidenum">
              <a:rPr lang="ru-RU" altLang="ru-RU" smtClean="0">
                <a:latin typeface="+mn-lt"/>
              </a:rPr>
              <a:pPr algn="r"/>
              <a:t>11</a:t>
            </a:fld>
            <a:endParaRPr lang="ru-RU" alt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4016290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ChangeArrowheads="1"/>
          </p:cNvSpPr>
          <p:nvPr/>
        </p:nvSpPr>
        <p:spPr bwMode="auto">
          <a:xfrm>
            <a:off x="0" y="1143007"/>
            <a:ext cx="16256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145143" tIns="72571" rIns="145143" bIns="72571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/>
          </a:p>
        </p:txBody>
      </p:sp>
      <p:sp>
        <p:nvSpPr>
          <p:cNvPr id="25606" name="Rectangle 1"/>
          <p:cNvSpPr>
            <a:spLocks noChangeArrowheads="1"/>
          </p:cNvSpPr>
          <p:nvPr/>
        </p:nvSpPr>
        <p:spPr bwMode="auto">
          <a:xfrm>
            <a:off x="2496168" y="4619387"/>
            <a:ext cx="12365876" cy="885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45143" tIns="72571" rIns="145143" bIns="72571" anchor="ctr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sz="2400" dirty="0">
              <a:solidFill>
                <a:schemeClr val="tx2">
                  <a:lumMod val="75000"/>
                </a:schemeClr>
              </a:solidFill>
              <a:latin typeface="+mn-lt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sz="2400" dirty="0" smtClean="0">
              <a:solidFill>
                <a:schemeClr val="tx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xmlns="" id="{819F3872-8C93-764C-B639-237405654395}"/>
              </a:ext>
            </a:extLst>
          </p:cNvPr>
          <p:cNvSpPr/>
          <p:nvPr/>
        </p:nvSpPr>
        <p:spPr>
          <a:xfrm>
            <a:off x="-14474" y="-23952"/>
            <a:ext cx="1869776" cy="9131621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 sz="2100" dirty="0"/>
          </a:p>
        </p:txBody>
      </p:sp>
      <p:grpSp>
        <p:nvGrpSpPr>
          <p:cNvPr id="7" name="Shape 336"/>
          <p:cNvGrpSpPr/>
          <p:nvPr/>
        </p:nvGrpSpPr>
        <p:grpSpPr>
          <a:xfrm>
            <a:off x="112429" y="33219"/>
            <a:ext cx="896341" cy="702583"/>
            <a:chOff x="0" y="0"/>
            <a:chExt cx="638291" cy="693109"/>
          </a:xfrm>
        </p:grpSpPr>
        <p:pic>
          <p:nvPicPr>
            <p:cNvPr id="8" name="Shape 338"/>
            <p:cNvPicPr/>
            <p:nvPr/>
          </p:nvPicPr>
          <p:blipFill>
            <a:blip r:embed="rId3"/>
            <a:stretch/>
          </p:blipFill>
          <p:spPr>
            <a:xfrm>
              <a:off x="1552" y="562392"/>
              <a:ext cx="113960" cy="50701"/>
            </a:xfrm>
            <a:prstGeom prst="rect">
              <a:avLst/>
            </a:prstGeom>
          </p:spPr>
        </p:pic>
        <p:pic>
          <p:nvPicPr>
            <p:cNvPr id="10" name="Shape 340"/>
            <p:cNvPicPr/>
            <p:nvPr/>
          </p:nvPicPr>
          <p:blipFill>
            <a:blip r:embed="rId4"/>
            <a:stretch/>
          </p:blipFill>
          <p:spPr>
            <a:xfrm>
              <a:off x="130978" y="562961"/>
              <a:ext cx="238101" cy="57971"/>
            </a:xfrm>
            <a:prstGeom prst="rect">
              <a:avLst/>
            </a:prstGeom>
          </p:spPr>
        </p:pic>
        <p:sp>
          <p:nvSpPr>
            <p:cNvPr id="11" name="Shape 341"/>
            <p:cNvSpPr/>
            <p:nvPr/>
          </p:nvSpPr>
          <p:spPr>
            <a:xfrm>
              <a:off x="388859" y="562959"/>
              <a:ext cx="43436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2230"/>
                <a:gd name="ODFBottom" fmla="val 77469"/>
                <a:gd name="ODFWidth" fmla="val 62230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12" name="Shape 343"/>
            <p:cNvPicPr/>
            <p:nvPr/>
          </p:nvPicPr>
          <p:blipFill>
            <a:blip r:embed="rId5"/>
            <a:stretch/>
          </p:blipFill>
          <p:spPr>
            <a:xfrm>
              <a:off x="446584" y="562961"/>
              <a:ext cx="46175" cy="49564"/>
            </a:xfrm>
            <a:prstGeom prst="rect">
              <a:avLst/>
            </a:prstGeom>
          </p:spPr>
        </p:pic>
        <p:pic>
          <p:nvPicPr>
            <p:cNvPr id="13" name="Shape 345"/>
            <p:cNvPicPr/>
            <p:nvPr/>
          </p:nvPicPr>
          <p:blipFill>
            <a:blip r:embed="rId6"/>
            <a:stretch/>
          </p:blipFill>
          <p:spPr>
            <a:xfrm>
              <a:off x="512528" y="562959"/>
              <a:ext cx="59437" cy="49572"/>
            </a:xfrm>
            <a:prstGeom prst="rect">
              <a:avLst/>
            </a:prstGeom>
          </p:spPr>
        </p:pic>
        <p:sp>
          <p:nvSpPr>
            <p:cNvPr id="14" name="Shape 346"/>
            <p:cNvSpPr/>
            <p:nvPr/>
          </p:nvSpPr>
          <p:spPr>
            <a:xfrm>
              <a:off x="591751" y="562961"/>
              <a:ext cx="46539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6675"/>
                <a:gd name="ODFBottom" fmla="val 77469"/>
                <a:gd name="ODFWidth" fmla="val 66675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15" name="Shape 348"/>
            <p:cNvPicPr/>
            <p:nvPr/>
          </p:nvPicPr>
          <p:blipFill>
            <a:blip r:embed="rId7"/>
            <a:stretch/>
          </p:blipFill>
          <p:spPr>
            <a:xfrm>
              <a:off x="0" y="634419"/>
              <a:ext cx="131611" cy="53247"/>
            </a:xfrm>
            <a:prstGeom prst="rect">
              <a:avLst/>
            </a:prstGeom>
          </p:spPr>
        </p:pic>
        <p:pic>
          <p:nvPicPr>
            <p:cNvPr id="16" name="Shape 350"/>
            <p:cNvPicPr/>
            <p:nvPr/>
          </p:nvPicPr>
          <p:blipFill>
            <a:blip r:embed="rId8"/>
            <a:stretch/>
          </p:blipFill>
          <p:spPr>
            <a:xfrm>
              <a:off x="147090" y="636252"/>
              <a:ext cx="114664" cy="56856"/>
            </a:xfrm>
            <a:prstGeom prst="rect">
              <a:avLst/>
            </a:prstGeom>
          </p:spPr>
        </p:pic>
        <p:pic>
          <p:nvPicPr>
            <p:cNvPr id="17" name="Shape 352"/>
            <p:cNvPicPr/>
            <p:nvPr/>
          </p:nvPicPr>
          <p:blipFill>
            <a:blip r:embed="rId9"/>
            <a:stretch/>
          </p:blipFill>
          <p:spPr>
            <a:xfrm>
              <a:off x="295090" y="635694"/>
              <a:ext cx="222864" cy="50693"/>
            </a:xfrm>
            <a:prstGeom prst="rect">
              <a:avLst/>
            </a:prstGeom>
          </p:spPr>
        </p:pic>
        <p:pic>
          <p:nvPicPr>
            <p:cNvPr id="18" name="Shape 354"/>
            <p:cNvPicPr/>
            <p:nvPr/>
          </p:nvPicPr>
          <p:blipFill>
            <a:blip r:embed="rId10"/>
            <a:stretch/>
          </p:blipFill>
          <p:spPr>
            <a:xfrm>
              <a:off x="531607" y="636254"/>
              <a:ext cx="46397" cy="49564"/>
            </a:xfrm>
            <a:prstGeom prst="rect">
              <a:avLst/>
            </a:prstGeom>
          </p:spPr>
        </p:pic>
        <p:pic>
          <p:nvPicPr>
            <p:cNvPr id="19" name="Shape 356"/>
            <p:cNvPicPr/>
            <p:nvPr/>
          </p:nvPicPr>
          <p:blipFill>
            <a:blip r:embed="rId11"/>
            <a:stretch/>
          </p:blipFill>
          <p:spPr>
            <a:xfrm>
              <a:off x="591751" y="636254"/>
              <a:ext cx="46397" cy="49564"/>
            </a:xfrm>
            <a:prstGeom prst="rect">
              <a:avLst/>
            </a:prstGeom>
          </p:spPr>
        </p:pic>
        <p:sp>
          <p:nvSpPr>
            <p:cNvPr id="20" name="Shape 357"/>
            <p:cNvSpPr/>
            <p:nvPr/>
          </p:nvSpPr>
          <p:spPr>
            <a:xfrm>
              <a:off x="596399" y="548957"/>
              <a:ext cx="38118" cy="5319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54609"/>
                <a:gd name="ODFBottom" fmla="val 8255"/>
                <a:gd name="ODFWidth" fmla="val 54609"/>
                <a:gd name="ODFHeight" fmla="val 8255"/>
              </a:gdLst>
              <a:ahLst/>
              <a:cxnLst/>
              <a:rect l="OXMLTextRectL" t="OXMLTextRectT" r="OXMLTextRectR" b="OXMLTextRect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21" name="Shape 359"/>
            <p:cNvPicPr/>
            <p:nvPr/>
          </p:nvPicPr>
          <p:blipFill>
            <a:blip r:embed="rId12"/>
            <a:stretch/>
          </p:blipFill>
          <p:spPr>
            <a:xfrm>
              <a:off x="6351" y="0"/>
              <a:ext cx="625305" cy="495693"/>
            </a:xfrm>
            <a:prstGeom prst="rect">
              <a:avLst/>
            </a:prstGeom>
          </p:spPr>
        </p:pic>
      </p:grpSp>
      <p:pic>
        <p:nvPicPr>
          <p:cNvPr id="22" name="object 4">
            <a:extLst>
              <a:ext uri="{FF2B5EF4-FFF2-40B4-BE49-F238E27FC236}">
                <a16:creationId xmlns:a16="http://schemas.microsoft.com/office/drawing/2014/main" xmlns="" id="{727F49BB-7DF1-9447-A753-D8716D7627C5}"/>
              </a:ext>
            </a:extLst>
          </p:cNvPr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58497" y="2"/>
            <a:ext cx="677520" cy="9146380"/>
          </a:xfrm>
          <a:prstGeom prst="rect">
            <a:avLst/>
          </a:prstGeom>
        </p:spPr>
      </p:pic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2031999" y="511163"/>
            <a:ext cx="13639801" cy="1304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142857" tIns="74286" rIns="142857" bIns="74286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lnSpc>
                <a:spcPts val="2997"/>
              </a:lnSpc>
              <a:buSzPct val="100000"/>
            </a:pPr>
            <a:r>
              <a:rPr lang="ru-RU" altLang="ru-RU" sz="2400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Приказ Минтруда России от 11.07.2024 N 347н</a:t>
            </a:r>
          </a:p>
          <a:p>
            <a:pPr algn="ctr">
              <a:lnSpc>
                <a:spcPts val="2997"/>
              </a:lnSpc>
              <a:buSzPct val="100000"/>
            </a:pPr>
            <a:r>
              <a:rPr lang="ru-RU" altLang="ru-RU" sz="2400" dirty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(в ред. Приказа Минтруда России от 08.08.2025 N </a:t>
            </a:r>
            <a:r>
              <a:rPr lang="ru-RU" altLang="ru-RU" sz="2400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497н)</a:t>
            </a:r>
          </a:p>
          <a:p>
            <a:pPr algn="ctr">
              <a:lnSpc>
                <a:spcPts val="2997"/>
              </a:lnSpc>
              <a:buSzPct val="100000"/>
            </a:pPr>
            <a:r>
              <a:rPr lang="ru-RU" altLang="ru-RU" sz="2800" b="1" u="sng" dirty="0" smtClean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Что изменилось?</a:t>
            </a:r>
            <a:endParaRPr lang="ru-RU" altLang="ru-RU" sz="2800" b="1" u="sng" dirty="0">
              <a:solidFill>
                <a:srgbClr val="C0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2496169" y="2578800"/>
            <a:ext cx="11499232" cy="3656386"/>
          </a:xfrm>
        </p:spPr>
        <p:txBody>
          <a:bodyPr/>
          <a:lstStyle/>
          <a:p>
            <a:pPr algn="jus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если оплата расходов страхователя на предупредительные меры согласно договорам на приобретение (выполнение) товаров (работ, услуг) должна быть произведена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текущем финансовом году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но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позже срока подачи заявления о возмещении расходов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либо в случае получения страхователем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документов, подтверждающих произведенные расходы, позже срока подачи заявления о возмещении расходов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решение о возмещении расходов принимается территориальным органом СФР до конца текущего финансового года после предоставления страхователем платежных документов и документов, подтверждающих расходы, представляемых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20 декабря 2026 года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3BB27E5F-5017-434B-8491-3A9894441BF7}" type="slidenum">
              <a:rPr lang="ru-RU" altLang="ru-RU" smtClean="0">
                <a:latin typeface="+mn-lt"/>
              </a:rPr>
              <a:pPr algn="r"/>
              <a:t>12</a:t>
            </a:fld>
            <a:endParaRPr lang="ru-RU" alt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4016290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ChangeArrowheads="1"/>
          </p:cNvSpPr>
          <p:nvPr/>
        </p:nvSpPr>
        <p:spPr bwMode="auto">
          <a:xfrm>
            <a:off x="0" y="1143007"/>
            <a:ext cx="16256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145143" tIns="72571" rIns="145143" bIns="72571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/>
          </a:p>
        </p:txBody>
      </p:sp>
      <p:sp>
        <p:nvSpPr>
          <p:cNvPr id="25606" name="Rectangle 1"/>
          <p:cNvSpPr>
            <a:spLocks noChangeArrowheads="1"/>
          </p:cNvSpPr>
          <p:nvPr/>
        </p:nvSpPr>
        <p:spPr bwMode="auto">
          <a:xfrm>
            <a:off x="2496168" y="4619387"/>
            <a:ext cx="12365876" cy="885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45143" tIns="72571" rIns="145143" bIns="72571" anchor="ctr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sz="2400" dirty="0">
              <a:solidFill>
                <a:schemeClr val="tx2">
                  <a:lumMod val="75000"/>
                </a:schemeClr>
              </a:solidFill>
              <a:latin typeface="+mn-lt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sz="2400" dirty="0" smtClean="0">
              <a:solidFill>
                <a:schemeClr val="tx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xmlns="" id="{819F3872-8C93-764C-B639-237405654395}"/>
              </a:ext>
            </a:extLst>
          </p:cNvPr>
          <p:cNvSpPr/>
          <p:nvPr/>
        </p:nvSpPr>
        <p:spPr>
          <a:xfrm>
            <a:off x="-14474" y="-23952"/>
            <a:ext cx="1869776" cy="9131621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 sz="2100" dirty="0"/>
          </a:p>
        </p:txBody>
      </p:sp>
      <p:grpSp>
        <p:nvGrpSpPr>
          <p:cNvPr id="7" name="Shape 336"/>
          <p:cNvGrpSpPr/>
          <p:nvPr/>
        </p:nvGrpSpPr>
        <p:grpSpPr>
          <a:xfrm>
            <a:off x="112429" y="33219"/>
            <a:ext cx="896341" cy="702583"/>
            <a:chOff x="0" y="0"/>
            <a:chExt cx="638291" cy="693109"/>
          </a:xfrm>
        </p:grpSpPr>
        <p:pic>
          <p:nvPicPr>
            <p:cNvPr id="8" name="Shape 338"/>
            <p:cNvPicPr/>
            <p:nvPr/>
          </p:nvPicPr>
          <p:blipFill>
            <a:blip r:embed="rId3"/>
            <a:stretch/>
          </p:blipFill>
          <p:spPr>
            <a:xfrm>
              <a:off x="1552" y="562392"/>
              <a:ext cx="113960" cy="50701"/>
            </a:xfrm>
            <a:prstGeom prst="rect">
              <a:avLst/>
            </a:prstGeom>
          </p:spPr>
        </p:pic>
        <p:pic>
          <p:nvPicPr>
            <p:cNvPr id="10" name="Shape 340"/>
            <p:cNvPicPr/>
            <p:nvPr/>
          </p:nvPicPr>
          <p:blipFill>
            <a:blip r:embed="rId4"/>
            <a:stretch/>
          </p:blipFill>
          <p:spPr>
            <a:xfrm>
              <a:off x="130978" y="562961"/>
              <a:ext cx="238101" cy="57971"/>
            </a:xfrm>
            <a:prstGeom prst="rect">
              <a:avLst/>
            </a:prstGeom>
          </p:spPr>
        </p:pic>
        <p:sp>
          <p:nvSpPr>
            <p:cNvPr id="11" name="Shape 341"/>
            <p:cNvSpPr/>
            <p:nvPr/>
          </p:nvSpPr>
          <p:spPr>
            <a:xfrm>
              <a:off x="388859" y="562959"/>
              <a:ext cx="43436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2230"/>
                <a:gd name="ODFBottom" fmla="val 77469"/>
                <a:gd name="ODFWidth" fmla="val 62230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12" name="Shape 343"/>
            <p:cNvPicPr/>
            <p:nvPr/>
          </p:nvPicPr>
          <p:blipFill>
            <a:blip r:embed="rId5"/>
            <a:stretch/>
          </p:blipFill>
          <p:spPr>
            <a:xfrm>
              <a:off x="446584" y="562961"/>
              <a:ext cx="46175" cy="49564"/>
            </a:xfrm>
            <a:prstGeom prst="rect">
              <a:avLst/>
            </a:prstGeom>
          </p:spPr>
        </p:pic>
        <p:pic>
          <p:nvPicPr>
            <p:cNvPr id="13" name="Shape 345"/>
            <p:cNvPicPr/>
            <p:nvPr/>
          </p:nvPicPr>
          <p:blipFill>
            <a:blip r:embed="rId6"/>
            <a:stretch/>
          </p:blipFill>
          <p:spPr>
            <a:xfrm>
              <a:off x="512528" y="562959"/>
              <a:ext cx="59437" cy="49572"/>
            </a:xfrm>
            <a:prstGeom prst="rect">
              <a:avLst/>
            </a:prstGeom>
          </p:spPr>
        </p:pic>
        <p:sp>
          <p:nvSpPr>
            <p:cNvPr id="14" name="Shape 346"/>
            <p:cNvSpPr/>
            <p:nvPr/>
          </p:nvSpPr>
          <p:spPr>
            <a:xfrm>
              <a:off x="591751" y="562961"/>
              <a:ext cx="46539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6675"/>
                <a:gd name="ODFBottom" fmla="val 77469"/>
                <a:gd name="ODFWidth" fmla="val 66675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15" name="Shape 348"/>
            <p:cNvPicPr/>
            <p:nvPr/>
          </p:nvPicPr>
          <p:blipFill>
            <a:blip r:embed="rId7"/>
            <a:stretch/>
          </p:blipFill>
          <p:spPr>
            <a:xfrm>
              <a:off x="0" y="634419"/>
              <a:ext cx="131611" cy="53247"/>
            </a:xfrm>
            <a:prstGeom prst="rect">
              <a:avLst/>
            </a:prstGeom>
          </p:spPr>
        </p:pic>
        <p:pic>
          <p:nvPicPr>
            <p:cNvPr id="16" name="Shape 350"/>
            <p:cNvPicPr/>
            <p:nvPr/>
          </p:nvPicPr>
          <p:blipFill>
            <a:blip r:embed="rId8"/>
            <a:stretch/>
          </p:blipFill>
          <p:spPr>
            <a:xfrm>
              <a:off x="147090" y="636252"/>
              <a:ext cx="114664" cy="56856"/>
            </a:xfrm>
            <a:prstGeom prst="rect">
              <a:avLst/>
            </a:prstGeom>
          </p:spPr>
        </p:pic>
        <p:pic>
          <p:nvPicPr>
            <p:cNvPr id="17" name="Shape 352"/>
            <p:cNvPicPr/>
            <p:nvPr/>
          </p:nvPicPr>
          <p:blipFill>
            <a:blip r:embed="rId9"/>
            <a:stretch/>
          </p:blipFill>
          <p:spPr>
            <a:xfrm>
              <a:off x="295090" y="635694"/>
              <a:ext cx="222864" cy="50693"/>
            </a:xfrm>
            <a:prstGeom prst="rect">
              <a:avLst/>
            </a:prstGeom>
          </p:spPr>
        </p:pic>
        <p:pic>
          <p:nvPicPr>
            <p:cNvPr id="18" name="Shape 354"/>
            <p:cNvPicPr/>
            <p:nvPr/>
          </p:nvPicPr>
          <p:blipFill>
            <a:blip r:embed="rId10"/>
            <a:stretch/>
          </p:blipFill>
          <p:spPr>
            <a:xfrm>
              <a:off x="531607" y="636254"/>
              <a:ext cx="46397" cy="49564"/>
            </a:xfrm>
            <a:prstGeom prst="rect">
              <a:avLst/>
            </a:prstGeom>
          </p:spPr>
        </p:pic>
        <p:pic>
          <p:nvPicPr>
            <p:cNvPr id="19" name="Shape 356"/>
            <p:cNvPicPr/>
            <p:nvPr/>
          </p:nvPicPr>
          <p:blipFill>
            <a:blip r:embed="rId11"/>
            <a:stretch/>
          </p:blipFill>
          <p:spPr>
            <a:xfrm>
              <a:off x="591751" y="636254"/>
              <a:ext cx="46397" cy="49564"/>
            </a:xfrm>
            <a:prstGeom prst="rect">
              <a:avLst/>
            </a:prstGeom>
          </p:spPr>
        </p:pic>
        <p:sp>
          <p:nvSpPr>
            <p:cNvPr id="20" name="Shape 357"/>
            <p:cNvSpPr/>
            <p:nvPr/>
          </p:nvSpPr>
          <p:spPr>
            <a:xfrm>
              <a:off x="596399" y="548957"/>
              <a:ext cx="38118" cy="5319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54609"/>
                <a:gd name="ODFBottom" fmla="val 8255"/>
                <a:gd name="ODFWidth" fmla="val 54609"/>
                <a:gd name="ODFHeight" fmla="val 8255"/>
              </a:gdLst>
              <a:ahLst/>
              <a:cxnLst/>
              <a:rect l="OXMLTextRectL" t="OXMLTextRectT" r="OXMLTextRectR" b="OXMLTextRect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21" name="Shape 359"/>
            <p:cNvPicPr/>
            <p:nvPr/>
          </p:nvPicPr>
          <p:blipFill>
            <a:blip r:embed="rId12"/>
            <a:stretch/>
          </p:blipFill>
          <p:spPr>
            <a:xfrm>
              <a:off x="6351" y="0"/>
              <a:ext cx="625305" cy="495693"/>
            </a:xfrm>
            <a:prstGeom prst="rect">
              <a:avLst/>
            </a:prstGeom>
          </p:spPr>
        </p:pic>
      </p:grpSp>
      <p:pic>
        <p:nvPicPr>
          <p:cNvPr id="22" name="object 4">
            <a:extLst>
              <a:ext uri="{FF2B5EF4-FFF2-40B4-BE49-F238E27FC236}">
                <a16:creationId xmlns:a16="http://schemas.microsoft.com/office/drawing/2014/main" xmlns="" id="{727F49BB-7DF1-9447-A753-D8716D7627C5}"/>
              </a:ext>
            </a:extLst>
          </p:cNvPr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58497" y="2"/>
            <a:ext cx="677520" cy="9146380"/>
          </a:xfrm>
          <a:prstGeom prst="rect">
            <a:avLst/>
          </a:prstGeom>
        </p:spPr>
      </p:pic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2031999" y="511163"/>
            <a:ext cx="13639801" cy="1304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142857" tIns="74286" rIns="142857" bIns="74286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lnSpc>
                <a:spcPts val="2997"/>
              </a:lnSpc>
              <a:buSzPct val="100000"/>
            </a:pPr>
            <a:r>
              <a:rPr lang="ru-RU" altLang="ru-RU" sz="2400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Приказ Минтруда России от 11.07.2024 N 347н</a:t>
            </a:r>
          </a:p>
          <a:p>
            <a:pPr algn="ctr">
              <a:lnSpc>
                <a:spcPts val="2997"/>
              </a:lnSpc>
              <a:buSzPct val="100000"/>
            </a:pPr>
            <a:r>
              <a:rPr lang="ru-RU" altLang="ru-RU" sz="2400" dirty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(в ред. Приказа Минтруда России от 08.08.2025 N </a:t>
            </a:r>
            <a:r>
              <a:rPr lang="ru-RU" altLang="ru-RU" sz="2400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497н)</a:t>
            </a:r>
          </a:p>
          <a:p>
            <a:pPr algn="ctr">
              <a:lnSpc>
                <a:spcPts val="2997"/>
              </a:lnSpc>
              <a:buSzPct val="100000"/>
            </a:pPr>
            <a:r>
              <a:rPr lang="ru-RU" altLang="ru-RU" sz="2800" b="1" u="sng" dirty="0" smtClean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Что изменилось (по мероприятиям)?</a:t>
            </a:r>
            <a:endParaRPr lang="ru-RU" altLang="ru-RU" sz="2800" b="1" u="sng" dirty="0">
              <a:solidFill>
                <a:srgbClr val="C0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1592506" y="1981200"/>
            <a:ext cx="14173200" cy="5872377"/>
          </a:xfrm>
        </p:spPr>
        <p:txBody>
          <a:bodyPr/>
          <a:lstStyle/>
          <a:p>
            <a:pPr algn="just"/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в) обучение по охране труда</a:t>
            </a:r>
          </a:p>
          <a:p>
            <a:r>
              <a:rPr lang="ru-RU" dirty="0" smtClean="0"/>
              <a:t>-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по оказанию первой помощи пострадавшим;</a:t>
            </a:r>
            <a:b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обучения по использованию (применению) средств индивидуальной защиты; 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обучения по охране труда у работодателя, в том числе обучения безопасным методам и приемам выполнения работ </a:t>
            </a:r>
          </a:p>
          <a:p>
            <a:pPr algn="just"/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г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приобретение работникам средств индивидуальной защиты</a:t>
            </a:r>
          </a:p>
          <a:p>
            <a:pPr algn="just"/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приобретение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автоматизированных систем выдачи (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вендингового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оборудования) и дозаторов для выдачи СИЗ и смывающих средств</a:t>
            </a:r>
          </a:p>
          <a:p>
            <a:pPr algn="just"/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приобретение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страхователями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тахографов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приобретение программно-аппаратного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шифровального (криптографического)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средства(блок СКЗИ)</a:t>
            </a:r>
          </a:p>
          <a:p>
            <a:pPr algn="just"/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к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приобретение страхователями аптечек для оказания работниками первой помощи </a:t>
            </a:r>
            <a:endParaRPr lang="ru-RU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приобретение комплектующих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ним медицинских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изделий</a:t>
            </a:r>
          </a:p>
          <a:p>
            <a:pPr algn="just"/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приобретение отдельных приборов, устройств, оборудования и (или) комплексов (систем) приборов, устройств, оборудования, сервисов, систем, непосредственно предназначенных для мониторинга на рабочем месте состояния здоровья работников, занятых на работах с вредными и (или) опасными производственными факторами, а также приобретение приборов, оборудования для оснащения медицинского пункта (здравпункта, кабинета) страхователя: </a:t>
            </a:r>
            <a:endParaRPr lang="ru-RU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электрокардиографа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портативного, автоматического дефибриллятора, аппарата для измерения артериального давления, кислородного ингалятора, аппарата для искусственной вентиляции легких ручного, прошедших процедуру государственной регистрации медицинских изделий и внесенных в государственный реестр медицинских изделий и организаций (индивидуальных предпринимателей), осуществляющих производство и изготовление медицинских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изделий</a:t>
            </a:r>
          </a:p>
          <a:p>
            <a:pPr algn="just"/>
            <a:endParaRPr lang="ru-RU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3BB27E5F-5017-434B-8491-3A9894441BF7}" type="slidenum">
              <a:rPr lang="ru-RU" altLang="ru-RU" smtClean="0">
                <a:latin typeface="+mn-lt"/>
              </a:rPr>
              <a:pPr algn="r"/>
              <a:t>13</a:t>
            </a:fld>
            <a:endParaRPr lang="ru-RU" alt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2500604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ChangeArrowheads="1"/>
          </p:cNvSpPr>
          <p:nvPr/>
        </p:nvSpPr>
        <p:spPr bwMode="auto">
          <a:xfrm>
            <a:off x="0" y="1143007"/>
            <a:ext cx="16256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145143" tIns="72571" rIns="145143" bIns="72571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/>
          </a:p>
        </p:txBody>
      </p:sp>
      <p:sp>
        <p:nvSpPr>
          <p:cNvPr id="25606" name="Rectangle 1"/>
          <p:cNvSpPr>
            <a:spLocks noChangeArrowheads="1"/>
          </p:cNvSpPr>
          <p:nvPr/>
        </p:nvSpPr>
        <p:spPr bwMode="auto">
          <a:xfrm>
            <a:off x="2496168" y="4619387"/>
            <a:ext cx="12365876" cy="885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45143" tIns="72571" rIns="145143" bIns="72571" anchor="ctr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sz="2400" dirty="0">
              <a:solidFill>
                <a:schemeClr val="tx2">
                  <a:lumMod val="75000"/>
                </a:schemeClr>
              </a:solidFill>
              <a:latin typeface="+mn-lt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sz="2400" dirty="0" smtClean="0">
              <a:solidFill>
                <a:schemeClr val="tx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xmlns="" id="{819F3872-8C93-764C-B639-237405654395}"/>
              </a:ext>
            </a:extLst>
          </p:cNvPr>
          <p:cNvSpPr/>
          <p:nvPr/>
        </p:nvSpPr>
        <p:spPr>
          <a:xfrm>
            <a:off x="-14474" y="-23952"/>
            <a:ext cx="1869776" cy="9131621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 sz="2100" dirty="0"/>
          </a:p>
        </p:txBody>
      </p:sp>
      <p:grpSp>
        <p:nvGrpSpPr>
          <p:cNvPr id="7" name="Shape 336"/>
          <p:cNvGrpSpPr/>
          <p:nvPr/>
        </p:nvGrpSpPr>
        <p:grpSpPr>
          <a:xfrm>
            <a:off x="112429" y="33219"/>
            <a:ext cx="896341" cy="702583"/>
            <a:chOff x="0" y="0"/>
            <a:chExt cx="638291" cy="693109"/>
          </a:xfrm>
        </p:grpSpPr>
        <p:pic>
          <p:nvPicPr>
            <p:cNvPr id="8" name="Shape 338"/>
            <p:cNvPicPr/>
            <p:nvPr/>
          </p:nvPicPr>
          <p:blipFill>
            <a:blip r:embed="rId3"/>
            <a:stretch/>
          </p:blipFill>
          <p:spPr>
            <a:xfrm>
              <a:off x="1552" y="562392"/>
              <a:ext cx="113960" cy="50701"/>
            </a:xfrm>
            <a:prstGeom prst="rect">
              <a:avLst/>
            </a:prstGeom>
          </p:spPr>
        </p:pic>
        <p:pic>
          <p:nvPicPr>
            <p:cNvPr id="10" name="Shape 340"/>
            <p:cNvPicPr/>
            <p:nvPr/>
          </p:nvPicPr>
          <p:blipFill>
            <a:blip r:embed="rId4"/>
            <a:stretch/>
          </p:blipFill>
          <p:spPr>
            <a:xfrm>
              <a:off x="130978" y="562961"/>
              <a:ext cx="238101" cy="57971"/>
            </a:xfrm>
            <a:prstGeom prst="rect">
              <a:avLst/>
            </a:prstGeom>
          </p:spPr>
        </p:pic>
        <p:sp>
          <p:nvSpPr>
            <p:cNvPr id="11" name="Shape 341"/>
            <p:cNvSpPr/>
            <p:nvPr/>
          </p:nvSpPr>
          <p:spPr>
            <a:xfrm>
              <a:off x="388859" y="562959"/>
              <a:ext cx="43436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2230"/>
                <a:gd name="ODFBottom" fmla="val 77469"/>
                <a:gd name="ODFWidth" fmla="val 62230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12" name="Shape 343"/>
            <p:cNvPicPr/>
            <p:nvPr/>
          </p:nvPicPr>
          <p:blipFill>
            <a:blip r:embed="rId5"/>
            <a:stretch/>
          </p:blipFill>
          <p:spPr>
            <a:xfrm>
              <a:off x="446584" y="562961"/>
              <a:ext cx="46175" cy="49564"/>
            </a:xfrm>
            <a:prstGeom prst="rect">
              <a:avLst/>
            </a:prstGeom>
          </p:spPr>
        </p:pic>
        <p:pic>
          <p:nvPicPr>
            <p:cNvPr id="13" name="Shape 345"/>
            <p:cNvPicPr/>
            <p:nvPr/>
          </p:nvPicPr>
          <p:blipFill>
            <a:blip r:embed="rId6"/>
            <a:stretch/>
          </p:blipFill>
          <p:spPr>
            <a:xfrm>
              <a:off x="512528" y="562959"/>
              <a:ext cx="59437" cy="49572"/>
            </a:xfrm>
            <a:prstGeom prst="rect">
              <a:avLst/>
            </a:prstGeom>
          </p:spPr>
        </p:pic>
        <p:sp>
          <p:nvSpPr>
            <p:cNvPr id="14" name="Shape 346"/>
            <p:cNvSpPr/>
            <p:nvPr/>
          </p:nvSpPr>
          <p:spPr>
            <a:xfrm>
              <a:off x="591751" y="562961"/>
              <a:ext cx="46539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6675"/>
                <a:gd name="ODFBottom" fmla="val 77469"/>
                <a:gd name="ODFWidth" fmla="val 66675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15" name="Shape 348"/>
            <p:cNvPicPr/>
            <p:nvPr/>
          </p:nvPicPr>
          <p:blipFill>
            <a:blip r:embed="rId7"/>
            <a:stretch/>
          </p:blipFill>
          <p:spPr>
            <a:xfrm>
              <a:off x="0" y="634419"/>
              <a:ext cx="131611" cy="53247"/>
            </a:xfrm>
            <a:prstGeom prst="rect">
              <a:avLst/>
            </a:prstGeom>
          </p:spPr>
        </p:pic>
        <p:pic>
          <p:nvPicPr>
            <p:cNvPr id="16" name="Shape 350"/>
            <p:cNvPicPr/>
            <p:nvPr/>
          </p:nvPicPr>
          <p:blipFill>
            <a:blip r:embed="rId8"/>
            <a:stretch/>
          </p:blipFill>
          <p:spPr>
            <a:xfrm>
              <a:off x="147090" y="636252"/>
              <a:ext cx="114664" cy="56856"/>
            </a:xfrm>
            <a:prstGeom prst="rect">
              <a:avLst/>
            </a:prstGeom>
          </p:spPr>
        </p:pic>
        <p:pic>
          <p:nvPicPr>
            <p:cNvPr id="17" name="Shape 352"/>
            <p:cNvPicPr/>
            <p:nvPr/>
          </p:nvPicPr>
          <p:blipFill>
            <a:blip r:embed="rId9"/>
            <a:stretch/>
          </p:blipFill>
          <p:spPr>
            <a:xfrm>
              <a:off x="295090" y="635694"/>
              <a:ext cx="222864" cy="50693"/>
            </a:xfrm>
            <a:prstGeom prst="rect">
              <a:avLst/>
            </a:prstGeom>
          </p:spPr>
        </p:pic>
        <p:pic>
          <p:nvPicPr>
            <p:cNvPr id="18" name="Shape 354"/>
            <p:cNvPicPr/>
            <p:nvPr/>
          </p:nvPicPr>
          <p:blipFill>
            <a:blip r:embed="rId10"/>
            <a:stretch/>
          </p:blipFill>
          <p:spPr>
            <a:xfrm>
              <a:off x="531607" y="636254"/>
              <a:ext cx="46397" cy="49564"/>
            </a:xfrm>
            <a:prstGeom prst="rect">
              <a:avLst/>
            </a:prstGeom>
          </p:spPr>
        </p:pic>
        <p:pic>
          <p:nvPicPr>
            <p:cNvPr id="19" name="Shape 356"/>
            <p:cNvPicPr/>
            <p:nvPr/>
          </p:nvPicPr>
          <p:blipFill>
            <a:blip r:embed="rId11"/>
            <a:stretch/>
          </p:blipFill>
          <p:spPr>
            <a:xfrm>
              <a:off x="591751" y="636254"/>
              <a:ext cx="46397" cy="49564"/>
            </a:xfrm>
            <a:prstGeom prst="rect">
              <a:avLst/>
            </a:prstGeom>
          </p:spPr>
        </p:pic>
        <p:sp>
          <p:nvSpPr>
            <p:cNvPr id="20" name="Shape 357"/>
            <p:cNvSpPr/>
            <p:nvPr/>
          </p:nvSpPr>
          <p:spPr>
            <a:xfrm>
              <a:off x="596399" y="548957"/>
              <a:ext cx="38118" cy="5319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54609"/>
                <a:gd name="ODFBottom" fmla="val 8255"/>
                <a:gd name="ODFWidth" fmla="val 54609"/>
                <a:gd name="ODFHeight" fmla="val 8255"/>
              </a:gdLst>
              <a:ahLst/>
              <a:cxnLst/>
              <a:rect l="OXMLTextRectL" t="OXMLTextRectT" r="OXMLTextRectR" b="OXMLTextRect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21" name="Shape 359"/>
            <p:cNvPicPr/>
            <p:nvPr/>
          </p:nvPicPr>
          <p:blipFill>
            <a:blip r:embed="rId12"/>
            <a:stretch/>
          </p:blipFill>
          <p:spPr>
            <a:xfrm>
              <a:off x="6351" y="0"/>
              <a:ext cx="625305" cy="495693"/>
            </a:xfrm>
            <a:prstGeom prst="rect">
              <a:avLst/>
            </a:prstGeom>
          </p:spPr>
        </p:pic>
      </p:grpSp>
      <p:pic>
        <p:nvPicPr>
          <p:cNvPr id="22" name="object 4">
            <a:extLst>
              <a:ext uri="{FF2B5EF4-FFF2-40B4-BE49-F238E27FC236}">
                <a16:creationId xmlns:a16="http://schemas.microsoft.com/office/drawing/2014/main" xmlns="" id="{727F49BB-7DF1-9447-A753-D8716D7627C5}"/>
              </a:ext>
            </a:extLst>
          </p:cNvPr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58497" y="2"/>
            <a:ext cx="677520" cy="9146380"/>
          </a:xfrm>
          <a:prstGeom prst="rect">
            <a:avLst/>
          </a:prstGeom>
        </p:spPr>
      </p:pic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2031999" y="511163"/>
            <a:ext cx="13639801" cy="1304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142857" tIns="74286" rIns="142857" bIns="74286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lnSpc>
                <a:spcPts val="2997"/>
              </a:lnSpc>
              <a:buSzPct val="100000"/>
            </a:pPr>
            <a:r>
              <a:rPr lang="ru-RU" altLang="ru-RU" sz="2400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Приказ Минтруда России от 11.07.2024 N 347н</a:t>
            </a:r>
          </a:p>
          <a:p>
            <a:pPr algn="ctr">
              <a:lnSpc>
                <a:spcPts val="2997"/>
              </a:lnSpc>
              <a:buSzPct val="100000"/>
            </a:pPr>
            <a:r>
              <a:rPr lang="ru-RU" altLang="ru-RU" sz="2400" dirty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(в ред. Приказа Минтруда России от 08.08.2025 N </a:t>
            </a:r>
            <a:r>
              <a:rPr lang="ru-RU" altLang="ru-RU" sz="2400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497н)</a:t>
            </a:r>
          </a:p>
          <a:p>
            <a:pPr algn="ctr">
              <a:lnSpc>
                <a:spcPts val="2997"/>
              </a:lnSpc>
              <a:buSzPct val="100000"/>
            </a:pPr>
            <a:r>
              <a:rPr lang="ru-RU" altLang="ru-RU" sz="2800" b="1" u="sng" dirty="0" smtClean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Что изменилось? (СКЛ)</a:t>
            </a:r>
            <a:endParaRPr lang="ru-RU" altLang="ru-RU" sz="2800" b="1" u="sng" dirty="0">
              <a:solidFill>
                <a:srgbClr val="C0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1855302" y="4573192"/>
            <a:ext cx="14045097" cy="4185761"/>
          </a:xfrm>
        </p:spPr>
        <p:txBody>
          <a:bodyPr/>
          <a:lstStyle/>
          <a:p>
            <a:pPr algn="ctr"/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Максимальная сумма 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возмещения стоимости одной путевки определяется исходя из стоимости </a:t>
            </a:r>
            <a:r>
              <a:rPr lang="ru-RU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одного койко-дня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размере </a:t>
            </a:r>
            <a:endParaRPr lang="ru-RU" sz="28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</a:t>
            </a:r>
            <a:r>
              <a:rPr lang="ru-RU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230,41 рублей</a:t>
            </a:r>
            <a:r>
              <a:rPr lang="ru-RU" sz="3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sz="32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одного койко-дня </a:t>
            </a:r>
            <a:r>
              <a:rPr lang="ru-RU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подлежит индексации один раз в год 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1 февраля текущего года </a:t>
            </a:r>
            <a:r>
              <a:rPr lang="ru-RU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исходя из индекса роста потребительских цен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предыдущий год на коэффициент индексации, определенный в соответствии с пунктом 13 статьи 12 Федерального закона от 24 июля 1998 г. N 125-ФЗ</a:t>
            </a:r>
          </a:p>
          <a:p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3BB27E5F-5017-434B-8491-3A9894441BF7}" type="slidenum">
              <a:rPr lang="ru-RU" altLang="ru-RU" smtClean="0">
                <a:latin typeface="+mn-lt"/>
              </a:rPr>
              <a:pPr algn="r"/>
              <a:t>14</a:t>
            </a:fld>
            <a:endParaRPr lang="ru-RU" altLang="ru-RU" dirty="0"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51000" y="1941731"/>
            <a:ext cx="14401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анаторно-курортное 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лечение работников, занятых на работах с вредными и (или) опасными производственными 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факторами, 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работников 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ранее чем за пять лет до достижения ими возраста, дающего право на назначение страховой пенсии по старости в соответствии с пенсионным законодательством Российской 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Федерации, </a:t>
            </a:r>
            <a:r>
              <a:rPr lang="ru-RU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оплаты туристического налога согласно Налоговому кодексу Российской </a:t>
            </a:r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Федерации.</a:t>
            </a:r>
            <a:endParaRPr lang="ru-RU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00604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ChangeArrowheads="1"/>
          </p:cNvSpPr>
          <p:nvPr/>
        </p:nvSpPr>
        <p:spPr bwMode="auto">
          <a:xfrm>
            <a:off x="0" y="1143007"/>
            <a:ext cx="16256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145143" tIns="72571" rIns="145143" bIns="72571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/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xmlns="" id="{819F3872-8C93-764C-B639-237405654395}"/>
              </a:ext>
            </a:extLst>
          </p:cNvPr>
          <p:cNvSpPr/>
          <p:nvPr/>
        </p:nvSpPr>
        <p:spPr>
          <a:xfrm>
            <a:off x="-14474" y="-23952"/>
            <a:ext cx="1869776" cy="9131621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 sz="2100" dirty="0"/>
          </a:p>
        </p:txBody>
      </p:sp>
      <p:grpSp>
        <p:nvGrpSpPr>
          <p:cNvPr id="7" name="Shape 336"/>
          <p:cNvGrpSpPr/>
          <p:nvPr/>
        </p:nvGrpSpPr>
        <p:grpSpPr>
          <a:xfrm>
            <a:off x="112429" y="33219"/>
            <a:ext cx="896341" cy="702583"/>
            <a:chOff x="0" y="0"/>
            <a:chExt cx="638291" cy="693109"/>
          </a:xfrm>
        </p:grpSpPr>
        <p:pic>
          <p:nvPicPr>
            <p:cNvPr id="8" name="Shape 338"/>
            <p:cNvPicPr/>
            <p:nvPr/>
          </p:nvPicPr>
          <p:blipFill>
            <a:blip r:embed="rId3"/>
            <a:stretch/>
          </p:blipFill>
          <p:spPr>
            <a:xfrm>
              <a:off x="1552" y="562392"/>
              <a:ext cx="113960" cy="50701"/>
            </a:xfrm>
            <a:prstGeom prst="rect">
              <a:avLst/>
            </a:prstGeom>
          </p:spPr>
        </p:pic>
        <p:pic>
          <p:nvPicPr>
            <p:cNvPr id="10" name="Shape 340"/>
            <p:cNvPicPr/>
            <p:nvPr/>
          </p:nvPicPr>
          <p:blipFill>
            <a:blip r:embed="rId4"/>
            <a:stretch/>
          </p:blipFill>
          <p:spPr>
            <a:xfrm>
              <a:off x="130978" y="562961"/>
              <a:ext cx="238101" cy="57971"/>
            </a:xfrm>
            <a:prstGeom prst="rect">
              <a:avLst/>
            </a:prstGeom>
          </p:spPr>
        </p:pic>
        <p:sp>
          <p:nvSpPr>
            <p:cNvPr id="11" name="Shape 341"/>
            <p:cNvSpPr/>
            <p:nvPr/>
          </p:nvSpPr>
          <p:spPr>
            <a:xfrm>
              <a:off x="388859" y="562959"/>
              <a:ext cx="43436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2230"/>
                <a:gd name="ODFBottom" fmla="val 77469"/>
                <a:gd name="ODFWidth" fmla="val 62230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12" name="Shape 343"/>
            <p:cNvPicPr/>
            <p:nvPr/>
          </p:nvPicPr>
          <p:blipFill>
            <a:blip r:embed="rId5"/>
            <a:stretch/>
          </p:blipFill>
          <p:spPr>
            <a:xfrm>
              <a:off x="446584" y="562961"/>
              <a:ext cx="46175" cy="49564"/>
            </a:xfrm>
            <a:prstGeom prst="rect">
              <a:avLst/>
            </a:prstGeom>
          </p:spPr>
        </p:pic>
        <p:pic>
          <p:nvPicPr>
            <p:cNvPr id="13" name="Shape 345"/>
            <p:cNvPicPr/>
            <p:nvPr/>
          </p:nvPicPr>
          <p:blipFill>
            <a:blip r:embed="rId6"/>
            <a:stretch/>
          </p:blipFill>
          <p:spPr>
            <a:xfrm>
              <a:off x="512528" y="562959"/>
              <a:ext cx="59437" cy="49572"/>
            </a:xfrm>
            <a:prstGeom prst="rect">
              <a:avLst/>
            </a:prstGeom>
          </p:spPr>
        </p:pic>
        <p:sp>
          <p:nvSpPr>
            <p:cNvPr id="14" name="Shape 346"/>
            <p:cNvSpPr/>
            <p:nvPr/>
          </p:nvSpPr>
          <p:spPr>
            <a:xfrm>
              <a:off x="591751" y="562961"/>
              <a:ext cx="46539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6675"/>
                <a:gd name="ODFBottom" fmla="val 77469"/>
                <a:gd name="ODFWidth" fmla="val 66675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15" name="Shape 348"/>
            <p:cNvPicPr/>
            <p:nvPr/>
          </p:nvPicPr>
          <p:blipFill>
            <a:blip r:embed="rId7"/>
            <a:stretch/>
          </p:blipFill>
          <p:spPr>
            <a:xfrm>
              <a:off x="0" y="634419"/>
              <a:ext cx="131611" cy="53247"/>
            </a:xfrm>
            <a:prstGeom prst="rect">
              <a:avLst/>
            </a:prstGeom>
          </p:spPr>
        </p:pic>
        <p:pic>
          <p:nvPicPr>
            <p:cNvPr id="16" name="Shape 350"/>
            <p:cNvPicPr/>
            <p:nvPr/>
          </p:nvPicPr>
          <p:blipFill>
            <a:blip r:embed="rId8"/>
            <a:stretch/>
          </p:blipFill>
          <p:spPr>
            <a:xfrm>
              <a:off x="147090" y="636252"/>
              <a:ext cx="114664" cy="56856"/>
            </a:xfrm>
            <a:prstGeom prst="rect">
              <a:avLst/>
            </a:prstGeom>
          </p:spPr>
        </p:pic>
        <p:pic>
          <p:nvPicPr>
            <p:cNvPr id="17" name="Shape 352"/>
            <p:cNvPicPr/>
            <p:nvPr/>
          </p:nvPicPr>
          <p:blipFill>
            <a:blip r:embed="rId9"/>
            <a:stretch/>
          </p:blipFill>
          <p:spPr>
            <a:xfrm>
              <a:off x="295090" y="635694"/>
              <a:ext cx="222864" cy="50693"/>
            </a:xfrm>
            <a:prstGeom prst="rect">
              <a:avLst/>
            </a:prstGeom>
          </p:spPr>
        </p:pic>
        <p:pic>
          <p:nvPicPr>
            <p:cNvPr id="18" name="Shape 354"/>
            <p:cNvPicPr/>
            <p:nvPr/>
          </p:nvPicPr>
          <p:blipFill>
            <a:blip r:embed="rId10"/>
            <a:stretch/>
          </p:blipFill>
          <p:spPr>
            <a:xfrm>
              <a:off x="531607" y="636254"/>
              <a:ext cx="46397" cy="49564"/>
            </a:xfrm>
            <a:prstGeom prst="rect">
              <a:avLst/>
            </a:prstGeom>
          </p:spPr>
        </p:pic>
        <p:pic>
          <p:nvPicPr>
            <p:cNvPr id="19" name="Shape 356"/>
            <p:cNvPicPr/>
            <p:nvPr/>
          </p:nvPicPr>
          <p:blipFill>
            <a:blip r:embed="rId11"/>
            <a:stretch/>
          </p:blipFill>
          <p:spPr>
            <a:xfrm>
              <a:off x="591751" y="636254"/>
              <a:ext cx="46397" cy="49564"/>
            </a:xfrm>
            <a:prstGeom prst="rect">
              <a:avLst/>
            </a:prstGeom>
          </p:spPr>
        </p:pic>
        <p:sp>
          <p:nvSpPr>
            <p:cNvPr id="20" name="Shape 357"/>
            <p:cNvSpPr/>
            <p:nvPr/>
          </p:nvSpPr>
          <p:spPr>
            <a:xfrm>
              <a:off x="596399" y="548957"/>
              <a:ext cx="38118" cy="5319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54609"/>
                <a:gd name="ODFBottom" fmla="val 8255"/>
                <a:gd name="ODFWidth" fmla="val 54609"/>
                <a:gd name="ODFHeight" fmla="val 8255"/>
              </a:gdLst>
              <a:ahLst/>
              <a:cxnLst/>
              <a:rect l="OXMLTextRectL" t="OXMLTextRectT" r="OXMLTextRectR" b="OXMLTextRect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21" name="Shape 359"/>
            <p:cNvPicPr/>
            <p:nvPr/>
          </p:nvPicPr>
          <p:blipFill>
            <a:blip r:embed="rId12"/>
            <a:stretch/>
          </p:blipFill>
          <p:spPr>
            <a:xfrm>
              <a:off x="6351" y="0"/>
              <a:ext cx="625305" cy="495693"/>
            </a:xfrm>
            <a:prstGeom prst="rect">
              <a:avLst/>
            </a:prstGeom>
          </p:spPr>
        </p:pic>
      </p:grpSp>
      <p:pic>
        <p:nvPicPr>
          <p:cNvPr id="22" name="object 4">
            <a:extLst>
              <a:ext uri="{FF2B5EF4-FFF2-40B4-BE49-F238E27FC236}">
                <a16:creationId xmlns:a16="http://schemas.microsoft.com/office/drawing/2014/main" xmlns="" id="{727F49BB-7DF1-9447-A753-D8716D7627C5}"/>
              </a:ext>
            </a:extLst>
          </p:cNvPr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58497" y="2"/>
            <a:ext cx="677520" cy="9146380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idx="11"/>
          </p:nvPr>
        </p:nvSpPr>
        <p:spPr>
          <a:xfrm>
            <a:off x="13504598" y="8475134"/>
            <a:ext cx="1935785" cy="276999"/>
          </a:xfrm>
        </p:spPr>
        <p:txBody>
          <a:bodyPr/>
          <a:lstStyle/>
          <a:p>
            <a:pPr algn="r"/>
            <a:fld id="{3BB27E5F-5017-434B-8491-3A9894441BF7}" type="slidenum">
              <a:rPr lang="ru-RU" altLang="ru-RU" smtClean="0">
                <a:latin typeface="+mn-lt"/>
              </a:rPr>
              <a:pPr algn="r"/>
              <a:t>15</a:t>
            </a:fld>
            <a:endParaRPr lang="ru-RU" altLang="ru-RU" dirty="0">
              <a:latin typeface="+mn-lt"/>
            </a:endParaRPr>
          </a:p>
        </p:txBody>
      </p: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778444" y="464623"/>
            <a:ext cx="13893355" cy="84252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142857" tIns="74286" rIns="142857" bIns="74286">
            <a:spAutoFit/>
          </a:bodyPr>
          <a:lstStyle/>
          <a:p>
            <a:pPr marL="859266" algn="ctr">
              <a:lnSpc>
                <a:spcPct val="90000"/>
              </a:lnSpc>
              <a:buSzPct val="100000"/>
              <a:tabLst>
                <a:tab pos="859266" algn="l"/>
                <a:tab pos="2310693" algn="l"/>
                <a:tab pos="3762120" algn="l"/>
                <a:tab pos="5213547" algn="l"/>
                <a:tab pos="6664974" algn="l"/>
                <a:tab pos="8116401" algn="l"/>
                <a:tab pos="9567829" algn="l"/>
                <a:tab pos="11019256" algn="l"/>
                <a:tab pos="12470683" algn="l"/>
                <a:tab pos="13922110" algn="l"/>
                <a:tab pos="15373537" algn="l"/>
                <a:tab pos="16824964" algn="l"/>
              </a:tabLst>
            </a:pPr>
            <a:r>
              <a:rPr lang="ru-RU" altLang="ru-RU" b="1" dirty="0">
                <a:solidFill>
                  <a:srgbClr val="000000"/>
                </a:solidFill>
                <a:latin typeface="Georgia" pitchFamily="18" charset="0"/>
              </a:rPr>
              <a:t> </a:t>
            </a:r>
            <a:r>
              <a:rPr lang="ru-RU" altLang="ru-RU" sz="2500" dirty="0">
                <a:solidFill>
                  <a:srgbClr val="025198"/>
                </a:solidFill>
                <a:latin typeface="+mj-lt"/>
                <a:ea typeface="+mj-ea"/>
                <a:cs typeface="+mj-cs"/>
              </a:rPr>
              <a:t>Финансовое обеспечение предупредительных мер по сокращению производственного травматизма и профессиональных заболеваний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5200" y="1828800"/>
            <a:ext cx="111252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2023 год</a:t>
            </a:r>
          </a:p>
          <a:p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возмещением обратились по </a:t>
            </a:r>
            <a:r>
              <a:rPr lang="ru-RU" sz="20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Снежинскому</a:t>
            </a:r>
            <a:r>
              <a:rPr lang="ru-RU" sz="20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городскому округу:</a:t>
            </a:r>
            <a:endParaRPr lang="ru-RU" sz="20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страхователей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- 5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487 207,96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руб.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2235200" y="3505199"/>
            <a:ext cx="111252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24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</a:p>
          <a:p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возмещением обратились по </a:t>
            </a:r>
            <a:r>
              <a:rPr lang="ru-RU" sz="20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Снежинскому</a:t>
            </a:r>
            <a:r>
              <a:rPr lang="ru-RU" sz="20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городскому округу:</a:t>
            </a:r>
            <a:endParaRPr lang="ru-RU" sz="20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страхователей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7 687 397,72 руб.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286221" y="5540829"/>
            <a:ext cx="128778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24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</a:p>
          <a:p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возмещением обратились по </a:t>
            </a:r>
            <a:r>
              <a:rPr lang="ru-RU" sz="20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Снежинскому</a:t>
            </a:r>
            <a:r>
              <a:rPr lang="ru-RU" sz="20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городскому </a:t>
            </a:r>
            <a:r>
              <a:rPr lang="ru-RU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округу:</a:t>
            </a:r>
          </a:p>
          <a:p>
            <a:pPr>
              <a:lnSpc>
                <a:spcPct val="150000"/>
              </a:lnSpc>
            </a:pP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         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35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страхователей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9 969 516,17 руб.</a:t>
            </a:r>
          </a:p>
        </p:txBody>
      </p:sp>
      <p:sp>
        <p:nvSpPr>
          <p:cNvPr id="3" name="Улыбающееся лицо 2"/>
          <p:cNvSpPr/>
          <p:nvPr/>
        </p:nvSpPr>
        <p:spPr>
          <a:xfrm>
            <a:off x="11404600" y="5486400"/>
            <a:ext cx="2667000" cy="26670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24084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4622800" y="3387725"/>
            <a:ext cx="7446963" cy="787400"/>
          </a:xfrm>
        </p:spPr>
        <p:txBody>
          <a:bodyPr tIns="12700"/>
          <a:lstStyle/>
          <a:p>
            <a:pPr marL="69850" eaLnBrk="1" hangingPunct="1">
              <a:spcBef>
                <a:spcPts val="100"/>
              </a:spcBef>
            </a:pPr>
            <a:r>
              <a:rPr lang="ru-RU" smtClean="0">
                <a:ea typeface="Calibri-Light"/>
              </a:rPr>
              <a:t>СПАСИБО ЗА ВНИМАНИЕ!</a:t>
            </a:r>
          </a:p>
        </p:txBody>
      </p:sp>
      <p:grpSp>
        <p:nvGrpSpPr>
          <p:cNvPr id="34819" name="Group 3"/>
          <p:cNvGrpSpPr>
            <a:grpSpLocks/>
          </p:cNvGrpSpPr>
          <p:nvPr/>
        </p:nvGrpSpPr>
        <p:grpSpPr bwMode="auto">
          <a:xfrm>
            <a:off x="635000" y="479425"/>
            <a:ext cx="914400" cy="1076325"/>
            <a:chOff x="634994" y="480009"/>
            <a:chExt cx="914452" cy="1075526"/>
          </a:xfrm>
        </p:grpSpPr>
        <p:pic>
          <p:nvPicPr>
            <p:cNvPr id="34820" name="object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37218" y="1352696"/>
              <a:ext cx="163266" cy="786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821" name="object 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822641" y="1353580"/>
              <a:ext cx="341118" cy="899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4822" name="object 5"/>
            <p:cNvSpPr>
              <a:spLocks/>
            </p:cNvSpPr>
            <p:nvPr/>
          </p:nvSpPr>
          <p:spPr bwMode="auto">
            <a:xfrm>
              <a:off x="1192096" y="1353577"/>
              <a:ext cx="62230" cy="77470"/>
            </a:xfrm>
            <a:custGeom>
              <a:avLst/>
              <a:gdLst/>
              <a:ahLst/>
              <a:cxnLst>
                <a:cxn ang="0">
                  <a:pos x="10883" y="0"/>
                </a:cxn>
                <a:cxn ang="0">
                  <a:pos x="0" y="0"/>
                </a:cxn>
                <a:cxn ang="0">
                  <a:pos x="0" y="76923"/>
                </a:cxn>
                <a:cxn ang="0">
                  <a:pos x="31750" y="76923"/>
                </a:cxn>
                <a:cxn ang="0">
                  <a:pos x="44600" y="75284"/>
                </a:cxn>
                <a:cxn ang="0">
                  <a:pos x="54124" y="70399"/>
                </a:cxn>
                <a:cxn ang="0">
                  <a:pos x="55698" y="68249"/>
                </a:cxn>
                <a:cxn ang="0">
                  <a:pos x="10883" y="68249"/>
                </a:cxn>
                <a:cxn ang="0">
                  <a:pos x="10883" y="35483"/>
                </a:cxn>
                <a:cxn ang="0">
                  <a:pos x="56574" y="35483"/>
                </a:cxn>
                <a:cxn ang="0">
                  <a:pos x="54738" y="32935"/>
                </a:cxn>
                <a:cxn ang="0">
                  <a:pos x="45848" y="28348"/>
                </a:cxn>
                <a:cxn ang="0">
                  <a:pos x="33731" y="26809"/>
                </a:cxn>
                <a:cxn ang="0">
                  <a:pos x="10883" y="26809"/>
                </a:cxn>
                <a:cxn ang="0">
                  <a:pos x="10883" y="0"/>
                </a:cxn>
                <a:cxn ang="0">
                  <a:pos x="56574" y="35483"/>
                </a:cxn>
                <a:cxn ang="0">
                  <a:pos x="44170" y="35483"/>
                </a:cxn>
                <a:cxn ang="0">
                  <a:pos x="51079" y="40436"/>
                </a:cxn>
                <a:cxn ang="0">
                  <a:pos x="51079" y="51320"/>
                </a:cxn>
                <a:cxn ang="0">
                  <a:pos x="49782" y="58643"/>
                </a:cxn>
                <a:cxn ang="0">
                  <a:pos x="45972" y="63942"/>
                </a:cxn>
                <a:cxn ang="0">
                  <a:pos x="39769" y="67163"/>
                </a:cxn>
                <a:cxn ang="0">
                  <a:pos x="31292" y="68249"/>
                </a:cxn>
                <a:cxn ang="0">
                  <a:pos x="55698" y="68249"/>
                </a:cxn>
                <a:cxn ang="0">
                  <a:pos x="60042" y="62318"/>
                </a:cxn>
                <a:cxn ang="0">
                  <a:pos x="62077" y="51092"/>
                </a:cxn>
                <a:cxn ang="0">
                  <a:pos x="60211" y="40531"/>
                </a:cxn>
                <a:cxn ang="0">
                  <a:pos x="56574" y="35483"/>
                </a:cxn>
              </a:cxnLst>
              <a:rect l="0" t="0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34823" name="object 6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274796" y="1353580"/>
              <a:ext cx="66154" cy="769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824" name="object 7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369272" y="1353577"/>
              <a:ext cx="85153" cy="769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4825" name="object 8"/>
            <p:cNvSpPr>
              <a:spLocks/>
            </p:cNvSpPr>
            <p:nvPr/>
          </p:nvSpPr>
          <p:spPr bwMode="auto">
            <a:xfrm>
              <a:off x="1482771" y="1353580"/>
              <a:ext cx="66675" cy="77470"/>
            </a:xfrm>
            <a:custGeom>
              <a:avLst/>
              <a:gdLst/>
              <a:ahLst/>
              <a:cxnLst>
                <a:cxn ang="0">
                  <a:pos x="66471" y="0"/>
                </a:cxn>
                <a:cxn ang="0">
                  <a:pos x="56349" y="0"/>
                </a:cxn>
                <a:cxn ang="0">
                  <a:pos x="10871" y="59334"/>
                </a:cxn>
                <a:cxn ang="0">
                  <a:pos x="10871" y="0"/>
                </a:cxn>
                <a:cxn ang="0">
                  <a:pos x="0" y="0"/>
                </a:cxn>
                <a:cxn ang="0">
                  <a:pos x="0" y="76911"/>
                </a:cxn>
                <a:cxn ang="0">
                  <a:pos x="10096" y="76911"/>
                </a:cxn>
                <a:cxn ang="0">
                  <a:pos x="55689" y="17691"/>
                </a:cxn>
                <a:cxn ang="0">
                  <a:pos x="55689" y="76911"/>
                </a:cxn>
                <a:cxn ang="0">
                  <a:pos x="66471" y="76911"/>
                </a:cxn>
                <a:cxn ang="0">
                  <a:pos x="66471" y="0"/>
                </a:cxn>
              </a:cxnLst>
              <a:rect l="0" t="0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34826" name="object 9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634994" y="1464464"/>
              <a:ext cx="188554" cy="826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827" name="object 10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845724" y="1467309"/>
              <a:ext cx="164275" cy="88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828" name="object 11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1057757" y="1466442"/>
              <a:ext cx="319289" cy="78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829" name="object 12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1396605" y="1467312"/>
              <a:ext cx="66471" cy="769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830" name="object 13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1482771" y="1467312"/>
              <a:ext cx="66471" cy="769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4831" name="object 14"/>
            <p:cNvSpPr>
              <a:spLocks/>
            </p:cNvSpPr>
            <p:nvPr/>
          </p:nvSpPr>
          <p:spPr bwMode="auto">
            <a:xfrm>
              <a:off x="1489430" y="1331849"/>
              <a:ext cx="54610" cy="8255"/>
            </a:xfrm>
            <a:custGeom>
              <a:avLst/>
              <a:gdLst/>
              <a:ahLst/>
              <a:cxnLst>
                <a:cxn ang="0">
                  <a:pos x="54533" y="0"/>
                </a:cxn>
                <a:cxn ang="0">
                  <a:pos x="0" y="0"/>
                </a:cxn>
                <a:cxn ang="0">
                  <a:pos x="0" y="8115"/>
                </a:cxn>
                <a:cxn ang="0">
                  <a:pos x="54533" y="8115"/>
                </a:cxn>
                <a:cxn ang="0">
                  <a:pos x="54533" y="0"/>
                </a:cxn>
              </a:cxnLst>
              <a:rect l="0" t="0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34832" name="object 15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644093" y="480009"/>
              <a:ext cx="895848" cy="769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3" name="object 2"/>
          <p:cNvGrpSpPr>
            <a:grpSpLocks/>
          </p:cNvGrpSpPr>
          <p:nvPr/>
        </p:nvGrpSpPr>
        <p:grpSpPr bwMode="auto">
          <a:xfrm>
            <a:off x="5748338" y="1916113"/>
            <a:ext cx="7388225" cy="1665287"/>
            <a:chOff x="5747702" y="1916818"/>
            <a:chExt cx="7223125" cy="466090"/>
          </a:xfrm>
        </p:grpSpPr>
        <p:sp>
          <p:nvSpPr>
            <p:cNvPr id="8248" name="object 3"/>
            <p:cNvSpPr>
              <a:spLocks/>
            </p:cNvSpPr>
            <p:nvPr/>
          </p:nvSpPr>
          <p:spPr bwMode="auto">
            <a:xfrm>
              <a:off x="5749499" y="1918615"/>
              <a:ext cx="497205" cy="462280"/>
            </a:xfrm>
            <a:custGeom>
              <a:avLst/>
              <a:gdLst/>
              <a:ahLst/>
              <a:cxnLst>
                <a:cxn ang="0">
                  <a:pos x="496950" y="0"/>
                </a:cxn>
                <a:cxn ang="0">
                  <a:pos x="323443" y="0"/>
                </a:cxn>
                <a:cxn ang="0">
                  <a:pos x="0" y="461911"/>
                </a:cxn>
                <a:cxn ang="0">
                  <a:pos x="174955" y="461911"/>
                </a:cxn>
                <a:cxn ang="0">
                  <a:pos x="496950" y="0"/>
                </a:cxn>
              </a:cxnLst>
              <a:rect l="0" t="0" r="r" b="b"/>
              <a:pathLst>
                <a:path w="497204" h="462280">
                  <a:moveTo>
                    <a:pt x="496950" y="0"/>
                  </a:moveTo>
                  <a:lnTo>
                    <a:pt x="323443" y="0"/>
                  </a:lnTo>
                  <a:lnTo>
                    <a:pt x="0" y="461911"/>
                  </a:lnTo>
                  <a:lnTo>
                    <a:pt x="174955" y="461911"/>
                  </a:lnTo>
                  <a:lnTo>
                    <a:pt x="496950" y="0"/>
                  </a:lnTo>
                  <a:close/>
                </a:path>
              </a:pathLst>
            </a:custGeom>
            <a:solidFill>
              <a:srgbClr val="CCDDE7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8249" name="object 4"/>
            <p:cNvSpPr>
              <a:spLocks/>
            </p:cNvSpPr>
            <p:nvPr/>
          </p:nvSpPr>
          <p:spPr bwMode="auto">
            <a:xfrm>
              <a:off x="5749499" y="1918615"/>
              <a:ext cx="497205" cy="462280"/>
            </a:xfrm>
            <a:custGeom>
              <a:avLst/>
              <a:gdLst/>
              <a:ahLst/>
              <a:cxnLst>
                <a:cxn ang="0">
                  <a:pos x="496950" y="0"/>
                </a:cxn>
                <a:cxn ang="0">
                  <a:pos x="323443" y="0"/>
                </a:cxn>
                <a:cxn ang="0">
                  <a:pos x="0" y="461911"/>
                </a:cxn>
                <a:cxn ang="0">
                  <a:pos x="174955" y="461911"/>
                </a:cxn>
              </a:cxnLst>
              <a:rect l="0" t="0" r="r" b="b"/>
              <a:pathLst>
                <a:path w="497204" h="462280">
                  <a:moveTo>
                    <a:pt x="496950" y="0"/>
                  </a:moveTo>
                  <a:lnTo>
                    <a:pt x="323443" y="0"/>
                  </a:lnTo>
                  <a:lnTo>
                    <a:pt x="0" y="461911"/>
                  </a:lnTo>
                  <a:lnTo>
                    <a:pt x="174955" y="461911"/>
                  </a:lnTo>
                </a:path>
              </a:pathLst>
            </a:custGeom>
            <a:noFill/>
            <a:ln w="3594">
              <a:solidFill>
                <a:srgbClr val="61606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8250" name="object 5"/>
            <p:cNvSpPr>
              <a:spLocks/>
            </p:cNvSpPr>
            <p:nvPr/>
          </p:nvSpPr>
          <p:spPr bwMode="auto">
            <a:xfrm>
              <a:off x="5903694" y="1918615"/>
              <a:ext cx="7065645" cy="462280"/>
            </a:xfrm>
            <a:custGeom>
              <a:avLst/>
              <a:gdLst/>
              <a:ahLst/>
              <a:cxnLst>
                <a:cxn ang="0">
                  <a:pos x="6992353" y="0"/>
                </a:cxn>
                <a:cxn ang="0">
                  <a:pos x="323443" y="0"/>
                </a:cxn>
                <a:cxn ang="0">
                  <a:pos x="0" y="461911"/>
                </a:cxn>
                <a:cxn ang="0">
                  <a:pos x="6992353" y="461911"/>
                </a:cxn>
                <a:cxn ang="0">
                  <a:pos x="7020664" y="456195"/>
                </a:cxn>
                <a:cxn ang="0">
                  <a:pos x="7043783" y="440605"/>
                </a:cxn>
                <a:cxn ang="0">
                  <a:pos x="7059370" y="417479"/>
                </a:cxn>
                <a:cxn ang="0">
                  <a:pos x="7065086" y="389153"/>
                </a:cxn>
                <a:cxn ang="0">
                  <a:pos x="7065086" y="72745"/>
                </a:cxn>
                <a:cxn ang="0">
                  <a:pos x="7059370" y="44426"/>
                </a:cxn>
                <a:cxn ang="0">
                  <a:pos x="7043783" y="21304"/>
                </a:cxn>
                <a:cxn ang="0">
                  <a:pos x="7020664" y="5715"/>
                </a:cxn>
                <a:cxn ang="0">
                  <a:pos x="6992353" y="0"/>
                </a:cxn>
              </a:cxnLst>
              <a:rect l="0" t="0" r="r" b="b"/>
              <a:pathLst>
                <a:path w="7065645" h="462280">
                  <a:moveTo>
                    <a:pt x="6992353" y="0"/>
                  </a:moveTo>
                  <a:lnTo>
                    <a:pt x="323443" y="0"/>
                  </a:lnTo>
                  <a:lnTo>
                    <a:pt x="0" y="461911"/>
                  </a:lnTo>
                  <a:lnTo>
                    <a:pt x="6992353" y="461911"/>
                  </a:lnTo>
                  <a:lnTo>
                    <a:pt x="7020664" y="456195"/>
                  </a:lnTo>
                  <a:lnTo>
                    <a:pt x="7043783" y="440605"/>
                  </a:lnTo>
                  <a:lnTo>
                    <a:pt x="7059370" y="417479"/>
                  </a:lnTo>
                  <a:lnTo>
                    <a:pt x="7065086" y="389153"/>
                  </a:lnTo>
                  <a:lnTo>
                    <a:pt x="7065086" y="72745"/>
                  </a:lnTo>
                  <a:lnTo>
                    <a:pt x="7059370" y="44426"/>
                  </a:lnTo>
                  <a:lnTo>
                    <a:pt x="7043783" y="21304"/>
                  </a:lnTo>
                  <a:lnTo>
                    <a:pt x="7020664" y="5715"/>
                  </a:lnTo>
                  <a:lnTo>
                    <a:pt x="699235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8251" name="object 6"/>
            <p:cNvSpPr>
              <a:spLocks/>
            </p:cNvSpPr>
            <p:nvPr/>
          </p:nvSpPr>
          <p:spPr bwMode="auto">
            <a:xfrm>
              <a:off x="5903694" y="1918615"/>
              <a:ext cx="7065645" cy="462280"/>
            </a:xfrm>
            <a:custGeom>
              <a:avLst/>
              <a:gdLst/>
              <a:ahLst/>
              <a:cxnLst>
                <a:cxn ang="0">
                  <a:pos x="6992353" y="0"/>
                </a:cxn>
                <a:cxn ang="0">
                  <a:pos x="323443" y="0"/>
                </a:cxn>
                <a:cxn ang="0">
                  <a:pos x="0" y="461911"/>
                </a:cxn>
                <a:cxn ang="0">
                  <a:pos x="6992353" y="461911"/>
                </a:cxn>
                <a:cxn ang="0">
                  <a:pos x="7020664" y="456195"/>
                </a:cxn>
                <a:cxn ang="0">
                  <a:pos x="7043783" y="440605"/>
                </a:cxn>
                <a:cxn ang="0">
                  <a:pos x="7059370" y="417479"/>
                </a:cxn>
                <a:cxn ang="0">
                  <a:pos x="7065086" y="389153"/>
                </a:cxn>
                <a:cxn ang="0">
                  <a:pos x="7065086" y="72745"/>
                </a:cxn>
                <a:cxn ang="0">
                  <a:pos x="7059370" y="44426"/>
                </a:cxn>
                <a:cxn ang="0">
                  <a:pos x="7043783" y="21304"/>
                </a:cxn>
                <a:cxn ang="0">
                  <a:pos x="7020664" y="5715"/>
                </a:cxn>
                <a:cxn ang="0">
                  <a:pos x="6992353" y="0"/>
                </a:cxn>
              </a:cxnLst>
              <a:rect l="0" t="0" r="r" b="b"/>
              <a:pathLst>
                <a:path w="7065645" h="462280">
                  <a:moveTo>
                    <a:pt x="6992353" y="0"/>
                  </a:moveTo>
                  <a:lnTo>
                    <a:pt x="323443" y="0"/>
                  </a:lnTo>
                  <a:lnTo>
                    <a:pt x="0" y="461911"/>
                  </a:lnTo>
                  <a:lnTo>
                    <a:pt x="6992353" y="461911"/>
                  </a:lnTo>
                  <a:lnTo>
                    <a:pt x="7020664" y="456195"/>
                  </a:lnTo>
                  <a:lnTo>
                    <a:pt x="7043783" y="440605"/>
                  </a:lnTo>
                  <a:lnTo>
                    <a:pt x="7059370" y="417479"/>
                  </a:lnTo>
                  <a:lnTo>
                    <a:pt x="7065086" y="389153"/>
                  </a:lnTo>
                  <a:lnTo>
                    <a:pt x="7065086" y="72745"/>
                  </a:lnTo>
                  <a:lnTo>
                    <a:pt x="7059370" y="44426"/>
                  </a:lnTo>
                  <a:lnTo>
                    <a:pt x="7043783" y="21304"/>
                  </a:lnTo>
                  <a:lnTo>
                    <a:pt x="7020664" y="5715"/>
                  </a:lnTo>
                  <a:lnTo>
                    <a:pt x="6992353" y="0"/>
                  </a:lnTo>
                </a:path>
              </a:pathLst>
            </a:custGeom>
            <a:noFill/>
            <a:ln w="3594">
              <a:solidFill>
                <a:srgbClr val="61606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</p:grpSp>
      <p:grpSp>
        <p:nvGrpSpPr>
          <p:cNvPr id="8198" name="object 27"/>
          <p:cNvGrpSpPr>
            <a:grpSpLocks/>
          </p:cNvGrpSpPr>
          <p:nvPr/>
        </p:nvGrpSpPr>
        <p:grpSpPr bwMode="auto">
          <a:xfrm>
            <a:off x="5728493" y="5410200"/>
            <a:ext cx="7388225" cy="1066800"/>
            <a:chOff x="5747702" y="3829531"/>
            <a:chExt cx="7223125" cy="466090"/>
          </a:xfrm>
        </p:grpSpPr>
        <p:sp>
          <p:nvSpPr>
            <p:cNvPr id="8228" name="object 28"/>
            <p:cNvSpPr>
              <a:spLocks/>
            </p:cNvSpPr>
            <p:nvPr/>
          </p:nvSpPr>
          <p:spPr bwMode="auto">
            <a:xfrm>
              <a:off x="5749499" y="3831328"/>
              <a:ext cx="497205" cy="462280"/>
            </a:xfrm>
            <a:custGeom>
              <a:avLst/>
              <a:gdLst/>
              <a:ahLst/>
              <a:cxnLst>
                <a:cxn ang="0">
                  <a:pos x="496950" y="0"/>
                </a:cxn>
                <a:cxn ang="0">
                  <a:pos x="323443" y="0"/>
                </a:cxn>
                <a:cxn ang="0">
                  <a:pos x="0" y="461911"/>
                </a:cxn>
                <a:cxn ang="0">
                  <a:pos x="174955" y="461911"/>
                </a:cxn>
                <a:cxn ang="0">
                  <a:pos x="496950" y="0"/>
                </a:cxn>
              </a:cxnLst>
              <a:rect l="0" t="0" r="r" b="b"/>
              <a:pathLst>
                <a:path w="497204" h="462279">
                  <a:moveTo>
                    <a:pt x="496950" y="0"/>
                  </a:moveTo>
                  <a:lnTo>
                    <a:pt x="323443" y="0"/>
                  </a:lnTo>
                  <a:lnTo>
                    <a:pt x="0" y="461911"/>
                  </a:lnTo>
                  <a:lnTo>
                    <a:pt x="174955" y="461911"/>
                  </a:lnTo>
                  <a:lnTo>
                    <a:pt x="496950" y="0"/>
                  </a:lnTo>
                  <a:close/>
                </a:path>
              </a:pathLst>
            </a:custGeom>
            <a:solidFill>
              <a:srgbClr val="CCDDE7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8229" name="object 29"/>
            <p:cNvSpPr>
              <a:spLocks/>
            </p:cNvSpPr>
            <p:nvPr/>
          </p:nvSpPr>
          <p:spPr bwMode="auto">
            <a:xfrm>
              <a:off x="5749499" y="3831328"/>
              <a:ext cx="497205" cy="462280"/>
            </a:xfrm>
            <a:custGeom>
              <a:avLst/>
              <a:gdLst/>
              <a:ahLst/>
              <a:cxnLst>
                <a:cxn ang="0">
                  <a:pos x="496950" y="0"/>
                </a:cxn>
                <a:cxn ang="0">
                  <a:pos x="323443" y="0"/>
                </a:cxn>
                <a:cxn ang="0">
                  <a:pos x="0" y="461911"/>
                </a:cxn>
                <a:cxn ang="0">
                  <a:pos x="174955" y="461911"/>
                </a:cxn>
              </a:cxnLst>
              <a:rect l="0" t="0" r="r" b="b"/>
              <a:pathLst>
                <a:path w="497204" h="462279">
                  <a:moveTo>
                    <a:pt x="496950" y="0"/>
                  </a:moveTo>
                  <a:lnTo>
                    <a:pt x="323443" y="0"/>
                  </a:lnTo>
                  <a:lnTo>
                    <a:pt x="0" y="461911"/>
                  </a:lnTo>
                  <a:lnTo>
                    <a:pt x="174955" y="461911"/>
                  </a:lnTo>
                </a:path>
              </a:pathLst>
            </a:custGeom>
            <a:noFill/>
            <a:ln w="3594">
              <a:solidFill>
                <a:srgbClr val="61606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8230" name="object 30"/>
            <p:cNvSpPr>
              <a:spLocks/>
            </p:cNvSpPr>
            <p:nvPr/>
          </p:nvSpPr>
          <p:spPr bwMode="auto">
            <a:xfrm>
              <a:off x="5903694" y="3831328"/>
              <a:ext cx="7065645" cy="462280"/>
            </a:xfrm>
            <a:custGeom>
              <a:avLst/>
              <a:gdLst/>
              <a:ahLst/>
              <a:cxnLst>
                <a:cxn ang="0">
                  <a:pos x="6992353" y="0"/>
                </a:cxn>
                <a:cxn ang="0">
                  <a:pos x="323443" y="0"/>
                </a:cxn>
                <a:cxn ang="0">
                  <a:pos x="0" y="461911"/>
                </a:cxn>
                <a:cxn ang="0">
                  <a:pos x="6992353" y="461911"/>
                </a:cxn>
                <a:cxn ang="0">
                  <a:pos x="7020664" y="456195"/>
                </a:cxn>
                <a:cxn ang="0">
                  <a:pos x="7043783" y="440605"/>
                </a:cxn>
                <a:cxn ang="0">
                  <a:pos x="7059370" y="417479"/>
                </a:cxn>
                <a:cxn ang="0">
                  <a:pos x="7065086" y="389153"/>
                </a:cxn>
                <a:cxn ang="0">
                  <a:pos x="7065086" y="72745"/>
                </a:cxn>
                <a:cxn ang="0">
                  <a:pos x="7059370" y="44426"/>
                </a:cxn>
                <a:cxn ang="0">
                  <a:pos x="7043783" y="21304"/>
                </a:cxn>
                <a:cxn ang="0">
                  <a:pos x="7020664" y="5715"/>
                </a:cxn>
                <a:cxn ang="0">
                  <a:pos x="6992353" y="0"/>
                </a:cxn>
              </a:cxnLst>
              <a:rect l="0" t="0" r="r" b="b"/>
              <a:pathLst>
                <a:path w="7065645" h="462279">
                  <a:moveTo>
                    <a:pt x="6992353" y="0"/>
                  </a:moveTo>
                  <a:lnTo>
                    <a:pt x="323443" y="0"/>
                  </a:lnTo>
                  <a:lnTo>
                    <a:pt x="0" y="461911"/>
                  </a:lnTo>
                  <a:lnTo>
                    <a:pt x="6992353" y="461911"/>
                  </a:lnTo>
                  <a:lnTo>
                    <a:pt x="7020664" y="456195"/>
                  </a:lnTo>
                  <a:lnTo>
                    <a:pt x="7043783" y="440605"/>
                  </a:lnTo>
                  <a:lnTo>
                    <a:pt x="7059370" y="417479"/>
                  </a:lnTo>
                  <a:lnTo>
                    <a:pt x="7065086" y="389153"/>
                  </a:lnTo>
                  <a:lnTo>
                    <a:pt x="7065086" y="72745"/>
                  </a:lnTo>
                  <a:lnTo>
                    <a:pt x="7059370" y="44426"/>
                  </a:lnTo>
                  <a:lnTo>
                    <a:pt x="7043783" y="21304"/>
                  </a:lnTo>
                  <a:lnTo>
                    <a:pt x="7020664" y="5715"/>
                  </a:lnTo>
                  <a:lnTo>
                    <a:pt x="699235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8231" name="object 31"/>
            <p:cNvSpPr>
              <a:spLocks/>
            </p:cNvSpPr>
            <p:nvPr/>
          </p:nvSpPr>
          <p:spPr bwMode="auto">
            <a:xfrm>
              <a:off x="5903694" y="3831328"/>
              <a:ext cx="7065645" cy="462280"/>
            </a:xfrm>
            <a:custGeom>
              <a:avLst/>
              <a:gdLst/>
              <a:ahLst/>
              <a:cxnLst>
                <a:cxn ang="0">
                  <a:pos x="6992353" y="0"/>
                </a:cxn>
                <a:cxn ang="0">
                  <a:pos x="323443" y="0"/>
                </a:cxn>
                <a:cxn ang="0">
                  <a:pos x="0" y="461911"/>
                </a:cxn>
                <a:cxn ang="0">
                  <a:pos x="6992353" y="461911"/>
                </a:cxn>
                <a:cxn ang="0">
                  <a:pos x="7020664" y="456195"/>
                </a:cxn>
                <a:cxn ang="0">
                  <a:pos x="7043783" y="440605"/>
                </a:cxn>
                <a:cxn ang="0">
                  <a:pos x="7059370" y="417479"/>
                </a:cxn>
                <a:cxn ang="0">
                  <a:pos x="7065086" y="389153"/>
                </a:cxn>
                <a:cxn ang="0">
                  <a:pos x="7065086" y="72745"/>
                </a:cxn>
                <a:cxn ang="0">
                  <a:pos x="7059370" y="44426"/>
                </a:cxn>
                <a:cxn ang="0">
                  <a:pos x="7043783" y="21304"/>
                </a:cxn>
                <a:cxn ang="0">
                  <a:pos x="7020664" y="5715"/>
                </a:cxn>
                <a:cxn ang="0">
                  <a:pos x="6992353" y="0"/>
                </a:cxn>
              </a:cxnLst>
              <a:rect l="0" t="0" r="r" b="b"/>
              <a:pathLst>
                <a:path w="7065645" h="462279">
                  <a:moveTo>
                    <a:pt x="6992353" y="0"/>
                  </a:moveTo>
                  <a:lnTo>
                    <a:pt x="323443" y="0"/>
                  </a:lnTo>
                  <a:lnTo>
                    <a:pt x="0" y="461911"/>
                  </a:lnTo>
                  <a:lnTo>
                    <a:pt x="6992353" y="461911"/>
                  </a:lnTo>
                  <a:lnTo>
                    <a:pt x="7020664" y="456195"/>
                  </a:lnTo>
                  <a:lnTo>
                    <a:pt x="7043783" y="440605"/>
                  </a:lnTo>
                  <a:lnTo>
                    <a:pt x="7059370" y="417479"/>
                  </a:lnTo>
                  <a:lnTo>
                    <a:pt x="7065086" y="389153"/>
                  </a:lnTo>
                  <a:lnTo>
                    <a:pt x="7065086" y="72745"/>
                  </a:lnTo>
                  <a:lnTo>
                    <a:pt x="7059370" y="44426"/>
                  </a:lnTo>
                  <a:lnTo>
                    <a:pt x="7043783" y="21304"/>
                  </a:lnTo>
                  <a:lnTo>
                    <a:pt x="7020664" y="5715"/>
                  </a:lnTo>
                  <a:lnTo>
                    <a:pt x="6992353" y="0"/>
                  </a:lnTo>
                </a:path>
              </a:pathLst>
            </a:custGeom>
            <a:noFill/>
            <a:ln w="3594">
              <a:solidFill>
                <a:srgbClr val="61606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</p:grpSp>
      <p:grpSp>
        <p:nvGrpSpPr>
          <p:cNvPr id="8199" name="object 32"/>
          <p:cNvGrpSpPr>
            <a:grpSpLocks/>
          </p:cNvGrpSpPr>
          <p:nvPr/>
        </p:nvGrpSpPr>
        <p:grpSpPr bwMode="auto">
          <a:xfrm>
            <a:off x="5734796" y="3886200"/>
            <a:ext cx="7385050" cy="1147762"/>
            <a:chOff x="5749497" y="2874972"/>
            <a:chExt cx="7219839" cy="462280"/>
          </a:xfrm>
        </p:grpSpPr>
        <p:sp>
          <p:nvSpPr>
            <p:cNvPr id="8224" name="object 33"/>
            <p:cNvSpPr>
              <a:spLocks/>
            </p:cNvSpPr>
            <p:nvPr/>
          </p:nvSpPr>
          <p:spPr bwMode="auto">
            <a:xfrm>
              <a:off x="5749499" y="2874972"/>
              <a:ext cx="497205" cy="462280"/>
            </a:xfrm>
            <a:custGeom>
              <a:avLst/>
              <a:gdLst/>
              <a:ahLst/>
              <a:cxnLst>
                <a:cxn ang="0">
                  <a:pos x="496950" y="0"/>
                </a:cxn>
                <a:cxn ang="0">
                  <a:pos x="323443" y="0"/>
                </a:cxn>
                <a:cxn ang="0">
                  <a:pos x="0" y="461911"/>
                </a:cxn>
                <a:cxn ang="0">
                  <a:pos x="174955" y="461911"/>
                </a:cxn>
                <a:cxn ang="0">
                  <a:pos x="496950" y="0"/>
                </a:cxn>
              </a:cxnLst>
              <a:rect l="0" t="0" r="r" b="b"/>
              <a:pathLst>
                <a:path w="497204" h="462279">
                  <a:moveTo>
                    <a:pt x="496950" y="0"/>
                  </a:moveTo>
                  <a:lnTo>
                    <a:pt x="323443" y="0"/>
                  </a:lnTo>
                  <a:lnTo>
                    <a:pt x="0" y="461911"/>
                  </a:lnTo>
                  <a:lnTo>
                    <a:pt x="174955" y="461911"/>
                  </a:lnTo>
                  <a:lnTo>
                    <a:pt x="496950" y="0"/>
                  </a:lnTo>
                  <a:close/>
                </a:path>
              </a:pathLst>
            </a:custGeom>
            <a:solidFill>
              <a:srgbClr val="CCDDE7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8225" name="object 34"/>
            <p:cNvSpPr>
              <a:spLocks/>
            </p:cNvSpPr>
            <p:nvPr/>
          </p:nvSpPr>
          <p:spPr bwMode="auto">
            <a:xfrm>
              <a:off x="5749499" y="2874972"/>
              <a:ext cx="497205" cy="462280"/>
            </a:xfrm>
            <a:custGeom>
              <a:avLst/>
              <a:gdLst/>
              <a:ahLst/>
              <a:cxnLst>
                <a:cxn ang="0">
                  <a:pos x="496950" y="0"/>
                </a:cxn>
                <a:cxn ang="0">
                  <a:pos x="323443" y="0"/>
                </a:cxn>
                <a:cxn ang="0">
                  <a:pos x="0" y="461911"/>
                </a:cxn>
                <a:cxn ang="0">
                  <a:pos x="174955" y="461911"/>
                </a:cxn>
              </a:cxnLst>
              <a:rect l="0" t="0" r="r" b="b"/>
              <a:pathLst>
                <a:path w="497204" h="462279">
                  <a:moveTo>
                    <a:pt x="496950" y="0"/>
                  </a:moveTo>
                  <a:lnTo>
                    <a:pt x="323443" y="0"/>
                  </a:lnTo>
                  <a:lnTo>
                    <a:pt x="0" y="461911"/>
                  </a:lnTo>
                  <a:lnTo>
                    <a:pt x="174955" y="461911"/>
                  </a:lnTo>
                </a:path>
              </a:pathLst>
            </a:custGeom>
            <a:noFill/>
            <a:ln w="3594">
              <a:solidFill>
                <a:srgbClr val="61606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8226" name="object 35"/>
            <p:cNvSpPr>
              <a:spLocks/>
            </p:cNvSpPr>
            <p:nvPr/>
          </p:nvSpPr>
          <p:spPr bwMode="auto">
            <a:xfrm>
              <a:off x="5903694" y="2874972"/>
              <a:ext cx="7065645" cy="462280"/>
            </a:xfrm>
            <a:custGeom>
              <a:avLst/>
              <a:gdLst/>
              <a:ahLst/>
              <a:cxnLst>
                <a:cxn ang="0">
                  <a:pos x="6992353" y="0"/>
                </a:cxn>
                <a:cxn ang="0">
                  <a:pos x="323443" y="0"/>
                </a:cxn>
                <a:cxn ang="0">
                  <a:pos x="0" y="461911"/>
                </a:cxn>
                <a:cxn ang="0">
                  <a:pos x="6992353" y="461911"/>
                </a:cxn>
                <a:cxn ang="0">
                  <a:pos x="7020664" y="456195"/>
                </a:cxn>
                <a:cxn ang="0">
                  <a:pos x="7043783" y="440605"/>
                </a:cxn>
                <a:cxn ang="0">
                  <a:pos x="7059370" y="417479"/>
                </a:cxn>
                <a:cxn ang="0">
                  <a:pos x="7065086" y="389153"/>
                </a:cxn>
                <a:cxn ang="0">
                  <a:pos x="7065086" y="72745"/>
                </a:cxn>
                <a:cxn ang="0">
                  <a:pos x="7059370" y="44426"/>
                </a:cxn>
                <a:cxn ang="0">
                  <a:pos x="7043783" y="21304"/>
                </a:cxn>
                <a:cxn ang="0">
                  <a:pos x="7020664" y="5715"/>
                </a:cxn>
                <a:cxn ang="0">
                  <a:pos x="6992353" y="0"/>
                </a:cxn>
              </a:cxnLst>
              <a:rect l="0" t="0" r="r" b="b"/>
              <a:pathLst>
                <a:path w="7065645" h="462279">
                  <a:moveTo>
                    <a:pt x="6992353" y="0"/>
                  </a:moveTo>
                  <a:lnTo>
                    <a:pt x="323443" y="0"/>
                  </a:lnTo>
                  <a:lnTo>
                    <a:pt x="0" y="461911"/>
                  </a:lnTo>
                  <a:lnTo>
                    <a:pt x="6992353" y="461911"/>
                  </a:lnTo>
                  <a:lnTo>
                    <a:pt x="7020664" y="456195"/>
                  </a:lnTo>
                  <a:lnTo>
                    <a:pt x="7043783" y="440605"/>
                  </a:lnTo>
                  <a:lnTo>
                    <a:pt x="7059370" y="417479"/>
                  </a:lnTo>
                  <a:lnTo>
                    <a:pt x="7065086" y="389153"/>
                  </a:lnTo>
                  <a:lnTo>
                    <a:pt x="7065086" y="72745"/>
                  </a:lnTo>
                  <a:lnTo>
                    <a:pt x="7059370" y="44426"/>
                  </a:lnTo>
                  <a:lnTo>
                    <a:pt x="7043783" y="21304"/>
                  </a:lnTo>
                  <a:lnTo>
                    <a:pt x="7020664" y="5715"/>
                  </a:lnTo>
                  <a:lnTo>
                    <a:pt x="699235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8227" name="object 36"/>
            <p:cNvSpPr>
              <a:spLocks/>
            </p:cNvSpPr>
            <p:nvPr/>
          </p:nvSpPr>
          <p:spPr bwMode="auto">
            <a:xfrm>
              <a:off x="5903694" y="2874972"/>
              <a:ext cx="7065645" cy="462280"/>
            </a:xfrm>
            <a:custGeom>
              <a:avLst/>
              <a:gdLst/>
              <a:ahLst/>
              <a:cxnLst>
                <a:cxn ang="0">
                  <a:pos x="6992353" y="0"/>
                </a:cxn>
                <a:cxn ang="0">
                  <a:pos x="323443" y="0"/>
                </a:cxn>
                <a:cxn ang="0">
                  <a:pos x="0" y="461911"/>
                </a:cxn>
                <a:cxn ang="0">
                  <a:pos x="6992353" y="461911"/>
                </a:cxn>
                <a:cxn ang="0">
                  <a:pos x="7020664" y="456195"/>
                </a:cxn>
                <a:cxn ang="0">
                  <a:pos x="7043783" y="440605"/>
                </a:cxn>
                <a:cxn ang="0">
                  <a:pos x="7059370" y="417479"/>
                </a:cxn>
                <a:cxn ang="0">
                  <a:pos x="7065086" y="389153"/>
                </a:cxn>
                <a:cxn ang="0">
                  <a:pos x="7065086" y="72745"/>
                </a:cxn>
                <a:cxn ang="0">
                  <a:pos x="7059370" y="44426"/>
                </a:cxn>
                <a:cxn ang="0">
                  <a:pos x="7043783" y="21304"/>
                </a:cxn>
                <a:cxn ang="0">
                  <a:pos x="7020664" y="5715"/>
                </a:cxn>
                <a:cxn ang="0">
                  <a:pos x="6992353" y="0"/>
                </a:cxn>
              </a:cxnLst>
              <a:rect l="0" t="0" r="r" b="b"/>
              <a:pathLst>
                <a:path w="7065645" h="462279">
                  <a:moveTo>
                    <a:pt x="6992353" y="0"/>
                  </a:moveTo>
                  <a:lnTo>
                    <a:pt x="323443" y="0"/>
                  </a:lnTo>
                  <a:lnTo>
                    <a:pt x="0" y="461911"/>
                  </a:lnTo>
                  <a:lnTo>
                    <a:pt x="6992353" y="461911"/>
                  </a:lnTo>
                  <a:lnTo>
                    <a:pt x="7020664" y="456195"/>
                  </a:lnTo>
                  <a:lnTo>
                    <a:pt x="7043783" y="440605"/>
                  </a:lnTo>
                  <a:lnTo>
                    <a:pt x="7059370" y="417479"/>
                  </a:lnTo>
                  <a:lnTo>
                    <a:pt x="7065086" y="389153"/>
                  </a:lnTo>
                  <a:lnTo>
                    <a:pt x="7065086" y="72745"/>
                  </a:lnTo>
                  <a:lnTo>
                    <a:pt x="7059370" y="44426"/>
                  </a:lnTo>
                  <a:lnTo>
                    <a:pt x="7043783" y="21304"/>
                  </a:lnTo>
                  <a:lnTo>
                    <a:pt x="7020664" y="5715"/>
                  </a:lnTo>
                  <a:lnTo>
                    <a:pt x="6992353" y="0"/>
                  </a:lnTo>
                </a:path>
              </a:pathLst>
            </a:custGeom>
            <a:noFill/>
            <a:ln w="3594">
              <a:solidFill>
                <a:srgbClr val="61606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6451600" y="1981200"/>
            <a:ext cx="5942013" cy="1243930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algn="just">
              <a:buClrTx/>
              <a:buFontTx/>
              <a:buNone/>
            </a:pPr>
            <a:r>
              <a:rPr lang="ru-RU" altLang="ru-RU" sz="2000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Заместитель управляющего отделением </a:t>
            </a:r>
            <a:r>
              <a:rPr lang="ru-RU" altLang="ru-RU" sz="20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Фонда пенсионного и социального страхования Российской Федерации по Челябинской области </a:t>
            </a:r>
            <a:r>
              <a:rPr lang="ru-RU" altLang="ru-RU" sz="2000" dirty="0">
                <a:solidFill>
                  <a:srgbClr val="3333CC"/>
                </a:solidFill>
                <a:latin typeface="Times New Roman" pitchFamily="16" charset="0"/>
                <a:cs typeface="Times New Roman" pitchFamily="16" charset="0"/>
              </a:rPr>
              <a:t>– </a:t>
            </a:r>
            <a:r>
              <a:rPr lang="ru-RU" altLang="ru-RU" sz="2000" b="1" dirty="0" err="1" smtClean="0">
                <a:solidFill>
                  <a:srgbClr val="3333CC"/>
                </a:solidFill>
                <a:latin typeface="Times New Roman" pitchFamily="16" charset="0"/>
                <a:cs typeface="Times New Roman" pitchFamily="16" charset="0"/>
              </a:rPr>
              <a:t>Крыцына</a:t>
            </a:r>
            <a:r>
              <a:rPr lang="ru-RU" altLang="ru-RU" sz="2000" b="1" dirty="0" smtClean="0">
                <a:solidFill>
                  <a:srgbClr val="3333CC"/>
                </a:solidFill>
                <a:latin typeface="Times New Roman" pitchFamily="16" charset="0"/>
                <a:cs typeface="Times New Roman" pitchFamily="16" charset="0"/>
              </a:rPr>
              <a:t> Елена Геннадьевна </a:t>
            </a:r>
            <a:endParaRPr lang="ru-RU" altLang="ru-RU" sz="2000" b="1" dirty="0">
              <a:solidFill>
                <a:srgbClr val="3333CC"/>
              </a:solidFill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8" name="object 38"/>
          <p:cNvSpPr txBox="1">
            <a:spLocks noGrp="1"/>
          </p:cNvSpPr>
          <p:nvPr>
            <p:ph type="title"/>
          </p:nvPr>
        </p:nvSpPr>
        <p:spPr>
          <a:xfrm>
            <a:off x="3849688" y="379413"/>
            <a:ext cx="11441112" cy="1367041"/>
          </a:xfrm>
        </p:spPr>
        <p:txBody>
          <a:bodyPr tIns="12700"/>
          <a:lstStyle/>
          <a:p>
            <a:r>
              <a:rPr lang="ru-RU" altLang="ru-RU" sz="4400" dirty="0" smtClean="0">
                <a:solidFill>
                  <a:srgbClr val="000000"/>
                </a:solidFill>
                <a:latin typeface="Calibri" pitchFamily="32" charset="0"/>
              </a:rPr>
              <a:t>Представители ОСФР по Челябинской области</a:t>
            </a:r>
            <a:endParaRPr lang="ru-RU" altLang="ru-RU" sz="4400" dirty="0">
              <a:solidFill>
                <a:srgbClr val="000000"/>
              </a:solidFill>
              <a:latin typeface="Calibri" pitchFamily="32" charset="0"/>
            </a:endParaRPr>
          </a:p>
        </p:txBody>
      </p:sp>
      <p:sp>
        <p:nvSpPr>
          <p:cNvPr id="39" name="object 37">
            <a:extLst>
              <a:ext uri="{FF2B5EF4-FFF2-40B4-BE49-F238E27FC236}"/>
            </a:extLst>
          </p:cNvPr>
          <p:cNvSpPr txBox="1"/>
          <p:nvPr/>
        </p:nvSpPr>
        <p:spPr>
          <a:xfrm>
            <a:off x="6451600" y="3992004"/>
            <a:ext cx="5942013" cy="936154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algn="just">
              <a:buClrTx/>
              <a:buFontTx/>
              <a:buNone/>
            </a:pPr>
            <a:r>
              <a:rPr lang="ru-RU" altLang="ru-RU" sz="2000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Начальник управления организации страхования профессиональных </a:t>
            </a:r>
            <a:r>
              <a:rPr lang="ru-RU" altLang="ru-RU" sz="2000" b="1" dirty="0" smtClean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рисков </a:t>
            </a:r>
            <a:r>
              <a:rPr lang="ru-RU" altLang="ru-RU" sz="2000" b="1" dirty="0">
                <a:solidFill>
                  <a:srgbClr val="3333CC"/>
                </a:solidFill>
                <a:latin typeface="Times New Roman" pitchFamily="16" charset="0"/>
                <a:cs typeface="Times New Roman" pitchFamily="16" charset="0"/>
              </a:rPr>
              <a:t>– </a:t>
            </a:r>
            <a:r>
              <a:rPr lang="ru-RU" altLang="ru-RU" sz="2000" b="1" dirty="0" err="1">
                <a:solidFill>
                  <a:srgbClr val="3333CC"/>
                </a:solidFill>
                <a:latin typeface="Times New Roman" pitchFamily="16" charset="0"/>
                <a:cs typeface="Times New Roman" pitchFamily="16" charset="0"/>
              </a:rPr>
              <a:t>Талеренко</a:t>
            </a:r>
            <a:r>
              <a:rPr lang="ru-RU" altLang="ru-RU" sz="2000" b="1" dirty="0">
                <a:solidFill>
                  <a:srgbClr val="3333CC"/>
                </a:solidFill>
                <a:latin typeface="Times New Roman" pitchFamily="16" charset="0"/>
                <a:cs typeface="Times New Roman" pitchFamily="16" charset="0"/>
              </a:rPr>
              <a:t> Наталья Васильевна</a:t>
            </a:r>
          </a:p>
        </p:txBody>
      </p:sp>
      <p:sp>
        <p:nvSpPr>
          <p:cNvPr id="46" name="object 3">
            <a:extLst>
              <a:ext uri="{FF2B5EF4-FFF2-40B4-BE49-F238E27FC236}"/>
            </a:extLst>
          </p:cNvPr>
          <p:cNvSpPr/>
          <p:nvPr/>
        </p:nvSpPr>
        <p:spPr>
          <a:xfrm>
            <a:off x="165100" y="144463"/>
            <a:ext cx="3035300" cy="8855075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lIns="0" tIns="0" rIns="0" bIns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8209" name="object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41550" y="141288"/>
            <a:ext cx="731838" cy="885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210" name="Group 47"/>
          <p:cNvGrpSpPr>
            <a:grpSpLocks/>
          </p:cNvGrpSpPr>
          <p:nvPr/>
        </p:nvGrpSpPr>
        <p:grpSpPr bwMode="auto">
          <a:xfrm>
            <a:off x="657225" y="7554913"/>
            <a:ext cx="914400" cy="1074737"/>
            <a:chOff x="634994" y="7556702"/>
            <a:chExt cx="914452" cy="1075534"/>
          </a:xfrm>
        </p:grpSpPr>
        <p:pic>
          <p:nvPicPr>
            <p:cNvPr id="8211" name="object 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37218" y="8429396"/>
              <a:ext cx="163266" cy="786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12" name="object 6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22641" y="8430279"/>
              <a:ext cx="341118" cy="89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213" name="object 7"/>
            <p:cNvSpPr>
              <a:spLocks/>
            </p:cNvSpPr>
            <p:nvPr/>
          </p:nvSpPr>
          <p:spPr bwMode="auto">
            <a:xfrm>
              <a:off x="1192096" y="8430277"/>
              <a:ext cx="62230" cy="77470"/>
            </a:xfrm>
            <a:custGeom>
              <a:avLst/>
              <a:gdLst/>
              <a:ahLst/>
              <a:cxnLst>
                <a:cxn ang="0">
                  <a:pos x="10883" y="0"/>
                </a:cxn>
                <a:cxn ang="0">
                  <a:pos x="0" y="0"/>
                </a:cxn>
                <a:cxn ang="0">
                  <a:pos x="0" y="76923"/>
                </a:cxn>
                <a:cxn ang="0">
                  <a:pos x="31750" y="76923"/>
                </a:cxn>
                <a:cxn ang="0">
                  <a:pos x="44600" y="75284"/>
                </a:cxn>
                <a:cxn ang="0">
                  <a:pos x="54124" y="70399"/>
                </a:cxn>
                <a:cxn ang="0">
                  <a:pos x="55698" y="68249"/>
                </a:cxn>
                <a:cxn ang="0">
                  <a:pos x="10883" y="68249"/>
                </a:cxn>
                <a:cxn ang="0">
                  <a:pos x="10883" y="35483"/>
                </a:cxn>
                <a:cxn ang="0">
                  <a:pos x="56574" y="35483"/>
                </a:cxn>
                <a:cxn ang="0">
                  <a:pos x="54738" y="32935"/>
                </a:cxn>
                <a:cxn ang="0">
                  <a:pos x="45848" y="28348"/>
                </a:cxn>
                <a:cxn ang="0">
                  <a:pos x="33731" y="26809"/>
                </a:cxn>
                <a:cxn ang="0">
                  <a:pos x="10883" y="26809"/>
                </a:cxn>
                <a:cxn ang="0">
                  <a:pos x="10883" y="0"/>
                </a:cxn>
                <a:cxn ang="0">
                  <a:pos x="56574" y="35483"/>
                </a:cxn>
                <a:cxn ang="0">
                  <a:pos x="44170" y="35483"/>
                </a:cxn>
                <a:cxn ang="0">
                  <a:pos x="51079" y="40436"/>
                </a:cxn>
                <a:cxn ang="0">
                  <a:pos x="51079" y="51320"/>
                </a:cxn>
                <a:cxn ang="0">
                  <a:pos x="49782" y="58643"/>
                </a:cxn>
                <a:cxn ang="0">
                  <a:pos x="45972" y="63942"/>
                </a:cxn>
                <a:cxn ang="0">
                  <a:pos x="39769" y="67163"/>
                </a:cxn>
                <a:cxn ang="0">
                  <a:pos x="31292" y="68249"/>
                </a:cxn>
                <a:cxn ang="0">
                  <a:pos x="55698" y="68249"/>
                </a:cxn>
                <a:cxn ang="0">
                  <a:pos x="60042" y="62318"/>
                </a:cxn>
                <a:cxn ang="0">
                  <a:pos x="62077" y="51092"/>
                </a:cxn>
                <a:cxn ang="0">
                  <a:pos x="60211" y="40531"/>
                </a:cxn>
                <a:cxn ang="0">
                  <a:pos x="56574" y="35483"/>
                </a:cxn>
              </a:cxnLst>
              <a:rect l="0" t="0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8214" name="object 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274796" y="8430279"/>
              <a:ext cx="66154" cy="769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15" name="object 9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369272" y="8430277"/>
              <a:ext cx="85153" cy="769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216" name="object 10"/>
            <p:cNvSpPr>
              <a:spLocks/>
            </p:cNvSpPr>
            <p:nvPr/>
          </p:nvSpPr>
          <p:spPr bwMode="auto">
            <a:xfrm>
              <a:off x="1482771" y="8430279"/>
              <a:ext cx="66675" cy="77470"/>
            </a:xfrm>
            <a:custGeom>
              <a:avLst/>
              <a:gdLst/>
              <a:ahLst/>
              <a:cxnLst>
                <a:cxn ang="0">
                  <a:pos x="66471" y="0"/>
                </a:cxn>
                <a:cxn ang="0">
                  <a:pos x="56349" y="0"/>
                </a:cxn>
                <a:cxn ang="0">
                  <a:pos x="10871" y="59334"/>
                </a:cxn>
                <a:cxn ang="0">
                  <a:pos x="10871" y="0"/>
                </a:cxn>
                <a:cxn ang="0">
                  <a:pos x="0" y="0"/>
                </a:cxn>
                <a:cxn ang="0">
                  <a:pos x="0" y="76911"/>
                </a:cxn>
                <a:cxn ang="0">
                  <a:pos x="10096" y="76911"/>
                </a:cxn>
                <a:cxn ang="0">
                  <a:pos x="55689" y="17691"/>
                </a:cxn>
                <a:cxn ang="0">
                  <a:pos x="55689" y="76911"/>
                </a:cxn>
                <a:cxn ang="0">
                  <a:pos x="66471" y="76911"/>
                </a:cxn>
                <a:cxn ang="0">
                  <a:pos x="66471" y="0"/>
                </a:cxn>
              </a:cxnLst>
              <a:rect l="0" t="0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8217" name="object 11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634994" y="8541165"/>
              <a:ext cx="188554" cy="826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18" name="object 12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845724" y="8544010"/>
              <a:ext cx="164275" cy="88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19" name="object 13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1057757" y="8543142"/>
              <a:ext cx="319289" cy="78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20" name="object 14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1396605" y="8544012"/>
              <a:ext cx="66471" cy="769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21" name="object 15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1482771" y="8544012"/>
              <a:ext cx="66471" cy="769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222" name="object 16"/>
            <p:cNvSpPr>
              <a:spLocks/>
            </p:cNvSpPr>
            <p:nvPr/>
          </p:nvSpPr>
          <p:spPr bwMode="auto">
            <a:xfrm>
              <a:off x="1489430" y="8408555"/>
              <a:ext cx="54610" cy="8255"/>
            </a:xfrm>
            <a:custGeom>
              <a:avLst/>
              <a:gdLst/>
              <a:ahLst/>
              <a:cxnLst>
                <a:cxn ang="0">
                  <a:pos x="54533" y="0"/>
                </a:cxn>
                <a:cxn ang="0">
                  <a:pos x="0" y="0"/>
                </a:cxn>
                <a:cxn ang="0">
                  <a:pos x="0" y="8115"/>
                </a:cxn>
                <a:cxn ang="0">
                  <a:pos x="54533" y="8115"/>
                </a:cxn>
                <a:cxn ang="0">
                  <a:pos x="54533" y="0"/>
                </a:cxn>
              </a:cxnLst>
              <a:rect l="0" t="0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8223" name="object 17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644093" y="7556702"/>
              <a:ext cx="895848" cy="769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6" name="object 37">
            <a:extLst>
              <a:ext uri="{FF2B5EF4-FFF2-40B4-BE49-F238E27FC236}"/>
            </a:extLst>
          </p:cNvPr>
          <p:cNvSpPr txBox="1"/>
          <p:nvPr/>
        </p:nvSpPr>
        <p:spPr>
          <a:xfrm>
            <a:off x="6550461" y="5475276"/>
            <a:ext cx="5942013" cy="936154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just">
              <a:spcBef>
                <a:spcPts val="100"/>
              </a:spcBef>
            </a:pPr>
            <a:r>
              <a:rPr lang="ru-RU" altLang="ru-RU" sz="2000" b="1" dirty="0" smtClean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Начальник </a:t>
            </a:r>
            <a:r>
              <a:rPr lang="ru-RU" altLang="ru-RU" sz="2000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отдела организации страхования профессиональных рисков </a:t>
            </a:r>
            <a:r>
              <a:rPr lang="ru-RU" altLang="ru-RU" sz="2000" b="1" dirty="0">
                <a:solidFill>
                  <a:srgbClr val="3333CC"/>
                </a:solidFill>
                <a:latin typeface="Times New Roman" pitchFamily="16" charset="0"/>
                <a:cs typeface="Times New Roman" pitchFamily="16" charset="0"/>
              </a:rPr>
              <a:t>– Ткачева Наталья </a:t>
            </a:r>
            <a:r>
              <a:rPr lang="ru-RU" altLang="ru-RU" sz="2000" b="1" dirty="0" smtClean="0">
                <a:solidFill>
                  <a:srgbClr val="3333CC"/>
                </a:solidFill>
                <a:latin typeface="Times New Roman" pitchFamily="16" charset="0"/>
                <a:cs typeface="Times New Roman" pitchFamily="16" charset="0"/>
              </a:rPr>
              <a:t>Юрьевна</a:t>
            </a:r>
            <a:endParaRPr lang="ru-RU" altLang="ru-RU" sz="2000" b="1" dirty="0">
              <a:solidFill>
                <a:srgbClr val="3333CC"/>
              </a:solidFill>
              <a:latin typeface="Times New Roman" pitchFamily="16" charset="0"/>
              <a:cs typeface="Times New Roman" pitchFamily="16" charset="0"/>
            </a:endParaRPr>
          </a:p>
        </p:txBody>
      </p:sp>
      <p:grpSp>
        <p:nvGrpSpPr>
          <p:cNvPr id="40" name="object 27"/>
          <p:cNvGrpSpPr>
            <a:grpSpLocks/>
          </p:cNvGrpSpPr>
          <p:nvPr/>
        </p:nvGrpSpPr>
        <p:grpSpPr bwMode="auto">
          <a:xfrm>
            <a:off x="5734984" y="6752734"/>
            <a:ext cx="7384865" cy="1058079"/>
            <a:chOff x="5749499" y="3831328"/>
            <a:chExt cx="7219840" cy="462280"/>
          </a:xfrm>
        </p:grpSpPr>
        <p:sp>
          <p:nvSpPr>
            <p:cNvPr id="41" name="object 28"/>
            <p:cNvSpPr>
              <a:spLocks/>
            </p:cNvSpPr>
            <p:nvPr/>
          </p:nvSpPr>
          <p:spPr bwMode="auto">
            <a:xfrm>
              <a:off x="5749499" y="3831328"/>
              <a:ext cx="497205" cy="462280"/>
            </a:xfrm>
            <a:custGeom>
              <a:avLst/>
              <a:gdLst/>
              <a:ahLst/>
              <a:cxnLst>
                <a:cxn ang="0">
                  <a:pos x="496950" y="0"/>
                </a:cxn>
                <a:cxn ang="0">
                  <a:pos x="323443" y="0"/>
                </a:cxn>
                <a:cxn ang="0">
                  <a:pos x="0" y="461911"/>
                </a:cxn>
                <a:cxn ang="0">
                  <a:pos x="174955" y="461911"/>
                </a:cxn>
                <a:cxn ang="0">
                  <a:pos x="496950" y="0"/>
                </a:cxn>
              </a:cxnLst>
              <a:rect l="0" t="0" r="r" b="b"/>
              <a:pathLst>
                <a:path w="497204" h="462279">
                  <a:moveTo>
                    <a:pt x="496950" y="0"/>
                  </a:moveTo>
                  <a:lnTo>
                    <a:pt x="323443" y="0"/>
                  </a:lnTo>
                  <a:lnTo>
                    <a:pt x="0" y="461911"/>
                  </a:lnTo>
                  <a:lnTo>
                    <a:pt x="174955" y="461911"/>
                  </a:lnTo>
                  <a:lnTo>
                    <a:pt x="496950" y="0"/>
                  </a:lnTo>
                  <a:close/>
                </a:path>
              </a:pathLst>
            </a:custGeom>
            <a:solidFill>
              <a:srgbClr val="CCDDE7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42" name="object 29"/>
            <p:cNvSpPr>
              <a:spLocks/>
            </p:cNvSpPr>
            <p:nvPr/>
          </p:nvSpPr>
          <p:spPr bwMode="auto">
            <a:xfrm>
              <a:off x="5749499" y="3831328"/>
              <a:ext cx="497205" cy="462280"/>
            </a:xfrm>
            <a:custGeom>
              <a:avLst/>
              <a:gdLst/>
              <a:ahLst/>
              <a:cxnLst>
                <a:cxn ang="0">
                  <a:pos x="496950" y="0"/>
                </a:cxn>
                <a:cxn ang="0">
                  <a:pos x="323443" y="0"/>
                </a:cxn>
                <a:cxn ang="0">
                  <a:pos x="0" y="461911"/>
                </a:cxn>
                <a:cxn ang="0">
                  <a:pos x="174955" y="461911"/>
                </a:cxn>
              </a:cxnLst>
              <a:rect l="0" t="0" r="r" b="b"/>
              <a:pathLst>
                <a:path w="497204" h="462279">
                  <a:moveTo>
                    <a:pt x="496950" y="0"/>
                  </a:moveTo>
                  <a:lnTo>
                    <a:pt x="323443" y="0"/>
                  </a:lnTo>
                  <a:lnTo>
                    <a:pt x="0" y="461911"/>
                  </a:lnTo>
                  <a:lnTo>
                    <a:pt x="174955" y="461911"/>
                  </a:lnTo>
                </a:path>
              </a:pathLst>
            </a:custGeom>
            <a:noFill/>
            <a:ln w="3594">
              <a:solidFill>
                <a:srgbClr val="61606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44" name="object 31"/>
            <p:cNvSpPr>
              <a:spLocks/>
            </p:cNvSpPr>
            <p:nvPr/>
          </p:nvSpPr>
          <p:spPr bwMode="auto">
            <a:xfrm>
              <a:off x="5903694" y="3831328"/>
              <a:ext cx="7065645" cy="462280"/>
            </a:xfrm>
            <a:custGeom>
              <a:avLst/>
              <a:gdLst/>
              <a:ahLst/>
              <a:cxnLst>
                <a:cxn ang="0">
                  <a:pos x="6992353" y="0"/>
                </a:cxn>
                <a:cxn ang="0">
                  <a:pos x="323443" y="0"/>
                </a:cxn>
                <a:cxn ang="0">
                  <a:pos x="0" y="461911"/>
                </a:cxn>
                <a:cxn ang="0">
                  <a:pos x="6992353" y="461911"/>
                </a:cxn>
                <a:cxn ang="0">
                  <a:pos x="7020664" y="456195"/>
                </a:cxn>
                <a:cxn ang="0">
                  <a:pos x="7043783" y="440605"/>
                </a:cxn>
                <a:cxn ang="0">
                  <a:pos x="7059370" y="417479"/>
                </a:cxn>
                <a:cxn ang="0">
                  <a:pos x="7065086" y="389153"/>
                </a:cxn>
                <a:cxn ang="0">
                  <a:pos x="7065086" y="72745"/>
                </a:cxn>
                <a:cxn ang="0">
                  <a:pos x="7059370" y="44426"/>
                </a:cxn>
                <a:cxn ang="0">
                  <a:pos x="7043783" y="21304"/>
                </a:cxn>
                <a:cxn ang="0">
                  <a:pos x="7020664" y="5715"/>
                </a:cxn>
                <a:cxn ang="0">
                  <a:pos x="6992353" y="0"/>
                </a:cxn>
              </a:cxnLst>
              <a:rect l="0" t="0" r="r" b="b"/>
              <a:pathLst>
                <a:path w="7065645" h="462279">
                  <a:moveTo>
                    <a:pt x="6992353" y="0"/>
                  </a:moveTo>
                  <a:lnTo>
                    <a:pt x="323443" y="0"/>
                  </a:lnTo>
                  <a:lnTo>
                    <a:pt x="0" y="461911"/>
                  </a:lnTo>
                  <a:lnTo>
                    <a:pt x="6992353" y="461911"/>
                  </a:lnTo>
                  <a:lnTo>
                    <a:pt x="7020664" y="456195"/>
                  </a:lnTo>
                  <a:lnTo>
                    <a:pt x="7043783" y="440605"/>
                  </a:lnTo>
                  <a:lnTo>
                    <a:pt x="7059370" y="417479"/>
                  </a:lnTo>
                  <a:lnTo>
                    <a:pt x="7065086" y="389153"/>
                  </a:lnTo>
                  <a:lnTo>
                    <a:pt x="7065086" y="72745"/>
                  </a:lnTo>
                  <a:lnTo>
                    <a:pt x="7059370" y="44426"/>
                  </a:lnTo>
                  <a:lnTo>
                    <a:pt x="7043783" y="21304"/>
                  </a:lnTo>
                  <a:lnTo>
                    <a:pt x="7020664" y="5715"/>
                  </a:lnTo>
                  <a:lnTo>
                    <a:pt x="6992353" y="0"/>
                  </a:lnTo>
                </a:path>
              </a:pathLst>
            </a:custGeom>
            <a:noFill/>
            <a:ln w="3594">
              <a:solidFill>
                <a:srgbClr val="61606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</p:grpSp>
      <p:sp>
        <p:nvSpPr>
          <p:cNvPr id="45" name="Прямоугольник 44"/>
          <p:cNvSpPr/>
          <p:nvPr/>
        </p:nvSpPr>
        <p:spPr>
          <a:xfrm>
            <a:off x="6422693" y="6820108"/>
            <a:ext cx="636505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Заместитель начальника отдела организации страхования профессиональных рисков </a:t>
            </a:r>
            <a:r>
              <a:rPr lang="ru-RU" altLang="ru-RU" b="1" dirty="0">
                <a:solidFill>
                  <a:srgbClr val="3333CC"/>
                </a:solidFill>
                <a:latin typeface="Times New Roman" pitchFamily="16" charset="0"/>
                <a:cs typeface="Times New Roman" pitchFamily="16" charset="0"/>
              </a:rPr>
              <a:t>– Бобина Оксана Владимировна</a:t>
            </a:r>
          </a:p>
        </p:txBody>
      </p:sp>
    </p:spTree>
    <p:extLst>
      <p:ext uri="{BB962C8B-B14F-4D97-AF65-F5344CB8AC3E}">
        <p14:creationId xmlns:p14="http://schemas.microsoft.com/office/powerpoint/2010/main" val="220253059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3849688" y="379413"/>
            <a:ext cx="11212512" cy="1674817"/>
          </a:xfrm>
        </p:spPr>
        <p:txBody>
          <a:bodyPr tIns="12700"/>
          <a:lstStyle/>
          <a:p>
            <a:r>
              <a:rPr lang="ru-RU" altLang="ru-RU" sz="3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 ответственный </a:t>
            </a:r>
            <a:r>
              <a:rPr lang="ru-RU" alt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alt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принятие </a:t>
            </a:r>
            <a:r>
              <a:rPr lang="ru-RU" alt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</a:t>
            </a:r>
            <a:r>
              <a:rPr lang="ru-RU" altLang="ru-RU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финансовому обеспечению предупредительных мер в </a:t>
            </a:r>
            <a:r>
              <a:rPr lang="ru-RU" altLang="ru-RU" sz="3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году</a:t>
            </a:r>
            <a:endParaRPr lang="ru-RU" altLang="ru-RU" sz="3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object 3">
            <a:extLst>
              <a:ext uri="{FF2B5EF4-FFF2-40B4-BE49-F238E27FC236}"/>
            </a:extLst>
          </p:cNvPr>
          <p:cNvSpPr/>
          <p:nvPr/>
        </p:nvSpPr>
        <p:spPr>
          <a:xfrm>
            <a:off x="165100" y="144463"/>
            <a:ext cx="3035300" cy="8855075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lIns="0" tIns="0" rIns="0" bIns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11285" name="object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41550" y="141288"/>
            <a:ext cx="731838" cy="885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286" name="Group 14"/>
          <p:cNvGrpSpPr>
            <a:grpSpLocks/>
          </p:cNvGrpSpPr>
          <p:nvPr/>
        </p:nvGrpSpPr>
        <p:grpSpPr bwMode="auto">
          <a:xfrm>
            <a:off x="657225" y="7554913"/>
            <a:ext cx="914400" cy="1074737"/>
            <a:chOff x="634994" y="7556702"/>
            <a:chExt cx="914452" cy="1075534"/>
          </a:xfrm>
        </p:grpSpPr>
        <p:pic>
          <p:nvPicPr>
            <p:cNvPr id="11287" name="object 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37218" y="8429396"/>
              <a:ext cx="163266" cy="786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88" name="object 6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22641" y="8430279"/>
              <a:ext cx="341118" cy="89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89" name="object 7"/>
            <p:cNvSpPr>
              <a:spLocks/>
            </p:cNvSpPr>
            <p:nvPr/>
          </p:nvSpPr>
          <p:spPr bwMode="auto">
            <a:xfrm>
              <a:off x="1192096" y="8430277"/>
              <a:ext cx="62230" cy="77470"/>
            </a:xfrm>
            <a:custGeom>
              <a:avLst/>
              <a:gdLst/>
              <a:ahLst/>
              <a:cxnLst>
                <a:cxn ang="0">
                  <a:pos x="10883" y="0"/>
                </a:cxn>
                <a:cxn ang="0">
                  <a:pos x="0" y="0"/>
                </a:cxn>
                <a:cxn ang="0">
                  <a:pos x="0" y="76923"/>
                </a:cxn>
                <a:cxn ang="0">
                  <a:pos x="31750" y="76923"/>
                </a:cxn>
                <a:cxn ang="0">
                  <a:pos x="44600" y="75284"/>
                </a:cxn>
                <a:cxn ang="0">
                  <a:pos x="54124" y="70399"/>
                </a:cxn>
                <a:cxn ang="0">
                  <a:pos x="55698" y="68249"/>
                </a:cxn>
                <a:cxn ang="0">
                  <a:pos x="10883" y="68249"/>
                </a:cxn>
                <a:cxn ang="0">
                  <a:pos x="10883" y="35483"/>
                </a:cxn>
                <a:cxn ang="0">
                  <a:pos x="56574" y="35483"/>
                </a:cxn>
                <a:cxn ang="0">
                  <a:pos x="54738" y="32935"/>
                </a:cxn>
                <a:cxn ang="0">
                  <a:pos x="45848" y="28348"/>
                </a:cxn>
                <a:cxn ang="0">
                  <a:pos x="33731" y="26809"/>
                </a:cxn>
                <a:cxn ang="0">
                  <a:pos x="10883" y="26809"/>
                </a:cxn>
                <a:cxn ang="0">
                  <a:pos x="10883" y="0"/>
                </a:cxn>
                <a:cxn ang="0">
                  <a:pos x="56574" y="35483"/>
                </a:cxn>
                <a:cxn ang="0">
                  <a:pos x="44170" y="35483"/>
                </a:cxn>
                <a:cxn ang="0">
                  <a:pos x="51079" y="40436"/>
                </a:cxn>
                <a:cxn ang="0">
                  <a:pos x="51079" y="51320"/>
                </a:cxn>
                <a:cxn ang="0">
                  <a:pos x="49782" y="58643"/>
                </a:cxn>
                <a:cxn ang="0">
                  <a:pos x="45972" y="63942"/>
                </a:cxn>
                <a:cxn ang="0">
                  <a:pos x="39769" y="67163"/>
                </a:cxn>
                <a:cxn ang="0">
                  <a:pos x="31292" y="68249"/>
                </a:cxn>
                <a:cxn ang="0">
                  <a:pos x="55698" y="68249"/>
                </a:cxn>
                <a:cxn ang="0">
                  <a:pos x="60042" y="62318"/>
                </a:cxn>
                <a:cxn ang="0">
                  <a:pos x="62077" y="51092"/>
                </a:cxn>
                <a:cxn ang="0">
                  <a:pos x="60211" y="40531"/>
                </a:cxn>
                <a:cxn ang="0">
                  <a:pos x="56574" y="35483"/>
                </a:cxn>
              </a:cxnLst>
              <a:rect l="0" t="0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11290" name="object 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274796" y="8430279"/>
              <a:ext cx="66154" cy="769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91" name="object 9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369272" y="8430277"/>
              <a:ext cx="85153" cy="769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92" name="object 10"/>
            <p:cNvSpPr>
              <a:spLocks/>
            </p:cNvSpPr>
            <p:nvPr/>
          </p:nvSpPr>
          <p:spPr bwMode="auto">
            <a:xfrm>
              <a:off x="1482771" y="8430279"/>
              <a:ext cx="66675" cy="77470"/>
            </a:xfrm>
            <a:custGeom>
              <a:avLst/>
              <a:gdLst/>
              <a:ahLst/>
              <a:cxnLst>
                <a:cxn ang="0">
                  <a:pos x="66471" y="0"/>
                </a:cxn>
                <a:cxn ang="0">
                  <a:pos x="56349" y="0"/>
                </a:cxn>
                <a:cxn ang="0">
                  <a:pos x="10871" y="59334"/>
                </a:cxn>
                <a:cxn ang="0">
                  <a:pos x="10871" y="0"/>
                </a:cxn>
                <a:cxn ang="0">
                  <a:pos x="0" y="0"/>
                </a:cxn>
                <a:cxn ang="0">
                  <a:pos x="0" y="76911"/>
                </a:cxn>
                <a:cxn ang="0">
                  <a:pos x="10096" y="76911"/>
                </a:cxn>
                <a:cxn ang="0">
                  <a:pos x="55689" y="17691"/>
                </a:cxn>
                <a:cxn ang="0">
                  <a:pos x="55689" y="76911"/>
                </a:cxn>
                <a:cxn ang="0">
                  <a:pos x="66471" y="76911"/>
                </a:cxn>
                <a:cxn ang="0">
                  <a:pos x="66471" y="0"/>
                </a:cxn>
              </a:cxnLst>
              <a:rect l="0" t="0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11293" name="object 11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634994" y="8541165"/>
              <a:ext cx="188554" cy="826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94" name="object 12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845724" y="8544010"/>
              <a:ext cx="164275" cy="88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95" name="object 13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1057757" y="8543142"/>
              <a:ext cx="319289" cy="78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96" name="object 14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1396605" y="8544012"/>
              <a:ext cx="66471" cy="769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97" name="object 15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1482771" y="8544012"/>
              <a:ext cx="66471" cy="769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98" name="object 16"/>
            <p:cNvSpPr>
              <a:spLocks/>
            </p:cNvSpPr>
            <p:nvPr/>
          </p:nvSpPr>
          <p:spPr bwMode="auto">
            <a:xfrm>
              <a:off x="1489430" y="8408555"/>
              <a:ext cx="54610" cy="8255"/>
            </a:xfrm>
            <a:custGeom>
              <a:avLst/>
              <a:gdLst/>
              <a:ahLst/>
              <a:cxnLst>
                <a:cxn ang="0">
                  <a:pos x="54533" y="0"/>
                </a:cxn>
                <a:cxn ang="0">
                  <a:pos x="0" y="0"/>
                </a:cxn>
                <a:cxn ang="0">
                  <a:pos x="0" y="8115"/>
                </a:cxn>
                <a:cxn ang="0">
                  <a:pos x="54533" y="8115"/>
                </a:cxn>
                <a:cxn ang="0">
                  <a:pos x="54533" y="0"/>
                </a:cxn>
              </a:cxnLst>
              <a:rect l="0" t="0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11299" name="object 17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644093" y="7556702"/>
              <a:ext cx="895848" cy="769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9887292"/>
              </p:ext>
            </p:extLst>
          </p:nvPr>
        </p:nvGraphicFramePr>
        <p:xfrm>
          <a:off x="2870200" y="3115041"/>
          <a:ext cx="13030200" cy="2910744"/>
        </p:xfrm>
        <a:graphic>
          <a:graphicData uri="http://schemas.openxmlformats.org/drawingml/2006/table">
            <a:tbl>
              <a:tblPr/>
              <a:tblGrid>
                <a:gridCol w="2622983"/>
                <a:gridCol w="2482417"/>
                <a:gridCol w="2286000"/>
                <a:gridCol w="2133600"/>
                <a:gridCol w="3505200"/>
              </a:tblGrid>
              <a:tr h="8691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Фамилия, имя, отчество</a:t>
                      </a:r>
                    </a:p>
                  </a:txBody>
                  <a:tcPr marL="7236" marR="7236" marT="72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Должность </a:t>
                      </a:r>
                    </a:p>
                  </a:txBody>
                  <a:tcPr marL="7236" marR="7236" marT="72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 нахождения</a:t>
                      </a:r>
                    </a:p>
                  </a:txBody>
                  <a:tcPr marL="7236" marR="7236" marT="72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телефон </a:t>
                      </a:r>
                    </a:p>
                  </a:txBody>
                  <a:tcPr marL="7236" marR="7236" marT="72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электронная почта</a:t>
                      </a:r>
                    </a:p>
                  </a:txBody>
                  <a:tcPr marL="7236" marR="7236" marT="72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872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Богомолова Анастасия Павловна  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36" marR="7236" marT="72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Главный специалист - эксперт</a:t>
                      </a:r>
                    </a:p>
                  </a:txBody>
                  <a:tcPr marL="7236" marR="7236" marT="72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Кыштым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/>
                      </a:r>
                      <a:b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ул. 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Ленина, д 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 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кабинет </a:t>
                      </a:r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)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36" marR="7236" marT="72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8(35151)4-06-33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36" marR="7236" marT="72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a.bogomolova.74@ro74.fss.ru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7236" marR="7236" marT="72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87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a.bogomolova.74@74.sfr.gov.ru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36" marR="7236" marT="72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186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36" marR="7236" marT="7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36" marR="7236" marT="7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36" marR="7236" marT="7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36" marR="7236" marT="7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36" marR="7236" marT="7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523561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238038" y="469900"/>
            <a:ext cx="12477044" cy="931333"/>
            <a:chOff x="793" y="222"/>
            <a:chExt cx="4421" cy="440"/>
          </a:xfrm>
        </p:grpSpPr>
        <p:sp>
          <p:nvSpPr>
            <p:cNvPr id="16394" name="Line 2"/>
            <p:cNvSpPr>
              <a:spLocks noChangeShapeType="1"/>
            </p:cNvSpPr>
            <p:nvPr/>
          </p:nvSpPr>
          <p:spPr bwMode="auto">
            <a:xfrm>
              <a:off x="831" y="222"/>
              <a:ext cx="0" cy="440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395" name="Line 3"/>
            <p:cNvSpPr>
              <a:spLocks noChangeShapeType="1"/>
            </p:cNvSpPr>
            <p:nvPr/>
          </p:nvSpPr>
          <p:spPr bwMode="auto">
            <a:xfrm>
              <a:off x="793" y="222"/>
              <a:ext cx="4421" cy="0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388" name="Rectangle 5"/>
          <p:cNvSpPr>
            <a:spLocks noChangeArrowheads="1"/>
          </p:cNvSpPr>
          <p:nvPr/>
        </p:nvSpPr>
        <p:spPr bwMode="auto">
          <a:xfrm>
            <a:off x="1531197" y="1229209"/>
            <a:ext cx="14589468" cy="6582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42857" tIns="74286" rIns="142857" bIns="74286">
            <a:spAutoFit/>
          </a:bodyPr>
          <a:lstStyle/>
          <a:p>
            <a:pPr>
              <a:buSzPct val="100000"/>
              <a:tabLst>
                <a:tab pos="0" algn="l"/>
                <a:tab pos="1451427" algn="l"/>
                <a:tab pos="2902854" algn="l"/>
                <a:tab pos="4354281" algn="l"/>
                <a:tab pos="5805708" algn="l"/>
                <a:tab pos="7257136" algn="l"/>
                <a:tab pos="8708563" algn="l"/>
                <a:tab pos="10159990" algn="l"/>
                <a:tab pos="11611417" algn="l"/>
                <a:tab pos="13062844" algn="l"/>
                <a:tab pos="14514271" algn="l"/>
                <a:tab pos="15965698" algn="l"/>
              </a:tabLst>
            </a:pPr>
            <a:r>
              <a:rPr lang="ru-RU" sz="2200" dirty="0" smtClean="0">
                <a:solidFill>
                  <a:srgbClr val="002060"/>
                </a:solidFill>
                <a:latin typeface="+mn-lt"/>
              </a:rPr>
              <a:t>		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Финансовое обеспечение предупредительных мер осуществляется </a:t>
            </a:r>
            <a:r>
              <a:rPr lang="ru-RU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пределах бюджетных ассигнований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предусмотренных бюджетом СФР на текущий финансовый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год.  </a:t>
            </a:r>
            <a:endParaRPr lang="ru-RU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SzPct val="100000"/>
              <a:tabLst>
                <a:tab pos="0" algn="l"/>
                <a:tab pos="1451427" algn="l"/>
                <a:tab pos="2902854" algn="l"/>
                <a:tab pos="4354281" algn="l"/>
                <a:tab pos="5805708" algn="l"/>
                <a:tab pos="7257136" algn="l"/>
                <a:tab pos="8708563" algn="l"/>
                <a:tab pos="10159990" algn="l"/>
                <a:tab pos="11611417" algn="l"/>
                <a:tab pos="13062844" algn="l"/>
                <a:tab pos="14514271" algn="l"/>
                <a:tab pos="15965698" algn="l"/>
              </a:tabLst>
            </a:pPr>
            <a:r>
              <a:rPr lang="ru-RU" alt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Финансовое обеспечение предупредительных мер осуществляется страхователем </a:t>
            </a:r>
            <a:r>
              <a:rPr lang="ru-RU" altLang="ru-RU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счет собственных средств с последующим возмещением </a:t>
            </a:r>
            <a:r>
              <a:rPr lang="ru-RU" alt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произведенных им расходов за счет средств бюджета СФР в пределах суммы, согласованной с отделением СФР на эти цели, </a:t>
            </a:r>
            <a:r>
              <a:rPr lang="ru-RU" altLang="ru-RU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 не более суммы страховых взносов </a:t>
            </a:r>
            <a:r>
              <a:rPr lang="ru-RU" alt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обязательное социальное страхование от несчастных случаев на производстве и профессиональных заболеваний, </a:t>
            </a:r>
            <a:r>
              <a:rPr lang="ru-RU" altLang="ru-RU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начисленных</a:t>
            </a:r>
            <a:r>
              <a:rPr lang="ru-RU" alt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страхователем за </a:t>
            </a:r>
            <a:r>
              <a:rPr lang="ru-RU" altLang="ru-RU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текущий финансовый год</a:t>
            </a:r>
            <a:r>
              <a:rPr lang="ru-RU" alt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 вычетом расходов, произведенных в текущем календарном году на выплату пособий по временной нетрудоспособности в связи с НС на производстве или ПЗ и на оплату отпуска застрахованного лица (сверх ежегодного оплачиваемого отпуска, установленного законодательством Российской Федерации) на весь период его лечения и проезда к месту лечения и обратно.</a:t>
            </a:r>
          </a:p>
          <a:p>
            <a:pPr>
              <a:buSzPct val="100000"/>
              <a:tabLst>
                <a:tab pos="0" algn="l"/>
                <a:tab pos="1451427" algn="l"/>
                <a:tab pos="2902854" algn="l"/>
                <a:tab pos="4354281" algn="l"/>
                <a:tab pos="5805708" algn="l"/>
                <a:tab pos="7257136" algn="l"/>
                <a:tab pos="8708563" algn="l"/>
                <a:tab pos="10159990" algn="l"/>
                <a:tab pos="11611417" algn="l"/>
                <a:tab pos="13062844" algn="l"/>
                <a:tab pos="14514271" algn="l"/>
                <a:tab pos="15965698" algn="l"/>
              </a:tabLst>
            </a:pPr>
            <a:r>
              <a:rPr lang="ru-RU" alt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altLang="ru-RU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средств</a:t>
            </a:r>
            <a:r>
              <a:rPr lang="ru-RU" alt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направляемых на финансовое обеспечение предупредительных мер, </a:t>
            </a:r>
            <a:r>
              <a:rPr lang="ru-RU" altLang="ru-RU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может превышать 20 процентов сумм страховых взносов </a:t>
            </a:r>
            <a:r>
              <a:rPr lang="ru-RU" alt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ОСС от НС и ПЗ, начисленных </a:t>
            </a:r>
            <a:r>
              <a:rPr lang="ru-RU" alt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alt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предшествующий календарный год, за вычетом расходов, произведенных в предшествующем календарном году на выплату пособий по временной нетрудоспособности в связи с НС или ПЗ и на оплату отпуска застрахованного лица (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сверх ежегодного оплачиваемого отпуска, установленного законодательством РФ) на весь период его лечения и проезда к месту лечения и обратно.</a:t>
            </a:r>
          </a:p>
          <a:p>
            <a:pPr>
              <a:buSzPct val="100000"/>
              <a:tabLst>
                <a:tab pos="0" algn="l"/>
                <a:tab pos="1451427" algn="l"/>
                <a:tab pos="2902854" algn="l"/>
                <a:tab pos="4354281" algn="l"/>
                <a:tab pos="5805708" algn="l"/>
                <a:tab pos="7257136" algn="l"/>
                <a:tab pos="8708563" algn="l"/>
                <a:tab pos="10159990" algn="l"/>
                <a:tab pos="11611417" algn="l"/>
                <a:tab pos="13062844" algn="l"/>
                <a:tab pos="14514271" algn="l"/>
                <a:tab pos="15965698" algn="l"/>
              </a:tabLst>
            </a:pPr>
            <a:r>
              <a:rPr lang="ru-RU" alt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altLang="ru-RU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средств</a:t>
            </a:r>
            <a:r>
              <a:rPr lang="ru-RU" alt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направляемых на указанные цели, </a:t>
            </a:r>
            <a:r>
              <a:rPr lang="ru-RU" altLang="ru-RU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увеличен до 30 процентов </a:t>
            </a:r>
            <a:r>
              <a:rPr lang="ru-RU" alt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сумм страховых взносов при условии направления страхователем дополнительного объема средств на санаторно-курортное лечение работников не ранее чем за пять лет до достижения ими возраста, дающего право на назначение страховой пенсии по страсти в соответствии с пенсионным законодательством РФ</a:t>
            </a:r>
            <a:r>
              <a:rPr lang="ru-RU" altLang="ru-RU" sz="2200" dirty="0">
                <a:solidFill>
                  <a:srgbClr val="002060"/>
                </a:solidFill>
                <a:latin typeface="+mn-lt"/>
              </a:rPr>
              <a:t>.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223231" y="431119"/>
            <a:ext cx="13610369" cy="513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142857" tIns="74286" rIns="142857" bIns="74286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lnSpc>
                <a:spcPts val="2997"/>
              </a:lnSpc>
              <a:buSzPct val="100000"/>
            </a:pPr>
            <a:r>
              <a:rPr lang="ru-RU" sz="2200" dirty="0">
                <a:solidFill>
                  <a:srgbClr val="FF0000"/>
                </a:solidFill>
              </a:rPr>
              <a:t>Приказ Минтруда России от 11.07.2024 N 347н</a:t>
            </a:r>
            <a:endParaRPr lang="ru-RU" altLang="ru-RU" sz="220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object 3">
            <a:extLst>
              <a:ext uri="{FF2B5EF4-FFF2-40B4-BE49-F238E27FC236}">
                <a16:creationId xmlns:a16="http://schemas.microsoft.com/office/drawing/2014/main" xmlns="" id="{819F3872-8C93-764C-B639-237405654395}"/>
              </a:ext>
            </a:extLst>
          </p:cNvPr>
          <p:cNvSpPr/>
          <p:nvPr/>
        </p:nvSpPr>
        <p:spPr>
          <a:xfrm>
            <a:off x="-1" y="-2377"/>
            <a:ext cx="1727291" cy="9146377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 sz="2100" dirty="0"/>
          </a:p>
        </p:txBody>
      </p:sp>
      <p:grpSp>
        <p:nvGrpSpPr>
          <p:cNvPr id="13" name="Shape 336"/>
          <p:cNvGrpSpPr/>
          <p:nvPr/>
        </p:nvGrpSpPr>
        <p:grpSpPr>
          <a:xfrm>
            <a:off x="76820" y="173214"/>
            <a:ext cx="876777" cy="762353"/>
            <a:chOff x="0" y="0"/>
            <a:chExt cx="638291" cy="693109"/>
          </a:xfrm>
        </p:grpSpPr>
        <p:pic>
          <p:nvPicPr>
            <p:cNvPr id="14" name="Shape 338"/>
            <p:cNvPicPr/>
            <p:nvPr/>
          </p:nvPicPr>
          <p:blipFill>
            <a:blip r:embed="rId3"/>
            <a:stretch/>
          </p:blipFill>
          <p:spPr>
            <a:xfrm>
              <a:off x="1552" y="562392"/>
              <a:ext cx="113960" cy="50701"/>
            </a:xfrm>
            <a:prstGeom prst="rect">
              <a:avLst/>
            </a:prstGeom>
          </p:spPr>
        </p:pic>
        <p:pic>
          <p:nvPicPr>
            <p:cNvPr id="15" name="Shape 340"/>
            <p:cNvPicPr/>
            <p:nvPr/>
          </p:nvPicPr>
          <p:blipFill>
            <a:blip r:embed="rId4"/>
            <a:stretch/>
          </p:blipFill>
          <p:spPr>
            <a:xfrm>
              <a:off x="130978" y="562961"/>
              <a:ext cx="238101" cy="57971"/>
            </a:xfrm>
            <a:prstGeom prst="rect">
              <a:avLst/>
            </a:prstGeom>
          </p:spPr>
        </p:pic>
        <p:sp>
          <p:nvSpPr>
            <p:cNvPr id="19" name="Shape 341"/>
            <p:cNvSpPr/>
            <p:nvPr/>
          </p:nvSpPr>
          <p:spPr>
            <a:xfrm>
              <a:off x="388859" y="562959"/>
              <a:ext cx="43436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2230"/>
                <a:gd name="ODFBottom" fmla="val 77469"/>
                <a:gd name="ODFWidth" fmla="val 62230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20" name="Shape 343"/>
            <p:cNvPicPr/>
            <p:nvPr/>
          </p:nvPicPr>
          <p:blipFill>
            <a:blip r:embed="rId5"/>
            <a:stretch/>
          </p:blipFill>
          <p:spPr>
            <a:xfrm>
              <a:off x="446584" y="562961"/>
              <a:ext cx="46175" cy="49564"/>
            </a:xfrm>
            <a:prstGeom prst="rect">
              <a:avLst/>
            </a:prstGeom>
          </p:spPr>
        </p:pic>
        <p:pic>
          <p:nvPicPr>
            <p:cNvPr id="21" name="Shape 345"/>
            <p:cNvPicPr/>
            <p:nvPr/>
          </p:nvPicPr>
          <p:blipFill>
            <a:blip r:embed="rId6"/>
            <a:stretch/>
          </p:blipFill>
          <p:spPr>
            <a:xfrm>
              <a:off x="512528" y="562959"/>
              <a:ext cx="59437" cy="49572"/>
            </a:xfrm>
            <a:prstGeom prst="rect">
              <a:avLst/>
            </a:prstGeom>
          </p:spPr>
        </p:pic>
        <p:sp>
          <p:nvSpPr>
            <p:cNvPr id="22" name="Shape 346"/>
            <p:cNvSpPr/>
            <p:nvPr/>
          </p:nvSpPr>
          <p:spPr>
            <a:xfrm>
              <a:off x="591751" y="562961"/>
              <a:ext cx="46539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6675"/>
                <a:gd name="ODFBottom" fmla="val 77469"/>
                <a:gd name="ODFWidth" fmla="val 66675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23" name="Shape 348"/>
            <p:cNvPicPr/>
            <p:nvPr/>
          </p:nvPicPr>
          <p:blipFill>
            <a:blip r:embed="rId7"/>
            <a:stretch/>
          </p:blipFill>
          <p:spPr>
            <a:xfrm>
              <a:off x="0" y="634419"/>
              <a:ext cx="131611" cy="53247"/>
            </a:xfrm>
            <a:prstGeom prst="rect">
              <a:avLst/>
            </a:prstGeom>
          </p:spPr>
        </p:pic>
        <p:pic>
          <p:nvPicPr>
            <p:cNvPr id="24" name="Shape 350"/>
            <p:cNvPicPr/>
            <p:nvPr/>
          </p:nvPicPr>
          <p:blipFill>
            <a:blip r:embed="rId8"/>
            <a:stretch/>
          </p:blipFill>
          <p:spPr>
            <a:xfrm>
              <a:off x="147090" y="636252"/>
              <a:ext cx="114664" cy="56856"/>
            </a:xfrm>
            <a:prstGeom prst="rect">
              <a:avLst/>
            </a:prstGeom>
          </p:spPr>
        </p:pic>
        <p:pic>
          <p:nvPicPr>
            <p:cNvPr id="25" name="Shape 352"/>
            <p:cNvPicPr/>
            <p:nvPr/>
          </p:nvPicPr>
          <p:blipFill>
            <a:blip r:embed="rId9"/>
            <a:stretch/>
          </p:blipFill>
          <p:spPr>
            <a:xfrm>
              <a:off x="295090" y="635694"/>
              <a:ext cx="222864" cy="50693"/>
            </a:xfrm>
            <a:prstGeom prst="rect">
              <a:avLst/>
            </a:prstGeom>
          </p:spPr>
        </p:pic>
        <p:pic>
          <p:nvPicPr>
            <p:cNvPr id="26" name="Shape 354"/>
            <p:cNvPicPr/>
            <p:nvPr/>
          </p:nvPicPr>
          <p:blipFill>
            <a:blip r:embed="rId10"/>
            <a:stretch/>
          </p:blipFill>
          <p:spPr>
            <a:xfrm>
              <a:off x="531607" y="636254"/>
              <a:ext cx="46397" cy="49564"/>
            </a:xfrm>
            <a:prstGeom prst="rect">
              <a:avLst/>
            </a:prstGeom>
          </p:spPr>
        </p:pic>
        <p:pic>
          <p:nvPicPr>
            <p:cNvPr id="27" name="Shape 356"/>
            <p:cNvPicPr/>
            <p:nvPr/>
          </p:nvPicPr>
          <p:blipFill>
            <a:blip r:embed="rId11"/>
            <a:stretch/>
          </p:blipFill>
          <p:spPr>
            <a:xfrm>
              <a:off x="591751" y="636254"/>
              <a:ext cx="46397" cy="49564"/>
            </a:xfrm>
            <a:prstGeom prst="rect">
              <a:avLst/>
            </a:prstGeom>
          </p:spPr>
        </p:pic>
        <p:sp>
          <p:nvSpPr>
            <p:cNvPr id="28" name="Shape 357"/>
            <p:cNvSpPr/>
            <p:nvPr/>
          </p:nvSpPr>
          <p:spPr>
            <a:xfrm>
              <a:off x="596399" y="548957"/>
              <a:ext cx="38118" cy="5319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54609"/>
                <a:gd name="ODFBottom" fmla="val 8255"/>
                <a:gd name="ODFWidth" fmla="val 54609"/>
                <a:gd name="ODFHeight" fmla="val 8255"/>
              </a:gdLst>
              <a:ahLst/>
              <a:cxnLst/>
              <a:rect l="OXMLTextRectL" t="OXMLTextRectT" r="OXMLTextRectR" b="OXMLTextRect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29" name="Shape 359"/>
            <p:cNvPicPr/>
            <p:nvPr/>
          </p:nvPicPr>
          <p:blipFill>
            <a:blip r:embed="rId12"/>
            <a:stretch/>
          </p:blipFill>
          <p:spPr>
            <a:xfrm>
              <a:off x="6351" y="0"/>
              <a:ext cx="625305" cy="495693"/>
            </a:xfrm>
            <a:prstGeom prst="rect">
              <a:avLst/>
            </a:prstGeom>
          </p:spPr>
        </p:pic>
      </p:grpSp>
      <p:pic>
        <p:nvPicPr>
          <p:cNvPr id="30" name="object 4">
            <a:extLst>
              <a:ext uri="{FF2B5EF4-FFF2-40B4-BE49-F238E27FC236}">
                <a16:creationId xmlns:a16="http://schemas.microsoft.com/office/drawing/2014/main" xmlns="" id="{727F49BB-7DF1-9447-A753-D8716D7627C5}"/>
              </a:ext>
            </a:extLst>
          </p:cNvPr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582870" y="63193"/>
            <a:ext cx="677520" cy="9146380"/>
          </a:xfrm>
          <a:prstGeom prst="rect">
            <a:avLst/>
          </a:prstGeom>
        </p:spPr>
      </p:pic>
      <p:sp>
        <p:nvSpPr>
          <p:cNvPr id="31" name="Freeform 2"/>
          <p:cNvSpPr>
            <a:spLocks noChangeArrowheads="1"/>
          </p:cNvSpPr>
          <p:nvPr/>
        </p:nvSpPr>
        <p:spPr bwMode="auto">
          <a:xfrm>
            <a:off x="170396" y="383489"/>
            <a:ext cx="17218377" cy="95251"/>
          </a:xfrm>
          <a:custGeom>
            <a:avLst/>
            <a:gdLst>
              <a:gd name="T0" fmla="*/ 1283791 w 9685337"/>
              <a:gd name="T1" fmla="*/ 27318 h 71437"/>
              <a:gd name="T2" fmla="*/ 8401545 w 9685337"/>
              <a:gd name="T3" fmla="*/ 27318 h 71437"/>
              <a:gd name="T4" fmla="*/ 8401545 w 9685337"/>
              <a:gd name="T5" fmla="*/ 44132 h 71437"/>
              <a:gd name="T6" fmla="*/ 1283791 w 9685337"/>
              <a:gd name="T7" fmla="*/ 44132 h 71437"/>
              <a:gd name="T8" fmla="*/ 1283791 w 9685337"/>
              <a:gd name="T9" fmla="*/ 27318 h 714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85337"/>
              <a:gd name="T16" fmla="*/ 0 h 71437"/>
              <a:gd name="T17" fmla="*/ 9685337 w 9685337"/>
              <a:gd name="T18" fmla="*/ 71437 h 714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85337" h="71437">
                <a:moveTo>
                  <a:pt x="1283791" y="27318"/>
                </a:moveTo>
                <a:lnTo>
                  <a:pt x="8401546" y="27318"/>
                </a:lnTo>
                <a:lnTo>
                  <a:pt x="8401546" y="44119"/>
                </a:lnTo>
                <a:lnTo>
                  <a:pt x="1283791" y="44119"/>
                </a:lnTo>
                <a:lnTo>
                  <a:pt x="1283791" y="27318"/>
                </a:lnTo>
                <a:close/>
              </a:path>
            </a:pathLst>
          </a:custGeom>
          <a:solidFill>
            <a:srgbClr val="4F81BD"/>
          </a:solidFill>
          <a:ln w="25560" cap="flat">
            <a:solidFill>
              <a:srgbClr val="385D8A"/>
            </a:solidFill>
            <a:round/>
            <a:headEnd/>
            <a:tailEnd/>
          </a:ln>
        </p:spPr>
        <p:txBody>
          <a:bodyPr wrap="none" lIns="145143" tIns="72571" rIns="145143" bIns="72571" anchor="ctr"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1"/>
          </p:nvPr>
        </p:nvSpPr>
        <p:spPr>
          <a:xfrm>
            <a:off x="14715082" y="8508438"/>
            <a:ext cx="1295714" cy="276999"/>
          </a:xfrm>
        </p:spPr>
        <p:txBody>
          <a:bodyPr/>
          <a:lstStyle/>
          <a:p>
            <a:pPr algn="r"/>
            <a:fld id="{3BB27E5F-5017-434B-8491-3A9894441BF7}" type="slidenum">
              <a:rPr lang="ru-RU" altLang="ru-RU" smtClean="0">
                <a:latin typeface="+mn-lt"/>
              </a:rPr>
              <a:pPr algn="r"/>
              <a:t>4</a:t>
            </a:fld>
            <a:endParaRPr lang="ru-RU" alt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1957364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C:\Users\Danilova_0002\AppData\Local\Microsoft\Windows\Temporary Internet Files\Content.Outlook\FN2JE068\1ec1ae7a403efb6c09162a41d7b5fa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248570" y="422525"/>
            <a:ext cx="2496930" cy="1361783"/>
          </a:xfrm>
          <a:prstGeom prst="rect">
            <a:avLst/>
          </a:prstGeom>
          <a:noFill/>
        </p:spPr>
      </p:pic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1778445" y="464623"/>
            <a:ext cx="11342110" cy="84252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142857" tIns="74286" rIns="142857" bIns="74286">
            <a:spAutoFit/>
          </a:bodyPr>
          <a:lstStyle/>
          <a:p>
            <a:pPr marL="859266" algn="ctr">
              <a:lnSpc>
                <a:spcPct val="90000"/>
              </a:lnSpc>
              <a:buSzPct val="100000"/>
              <a:tabLst>
                <a:tab pos="859266" algn="l"/>
                <a:tab pos="2310693" algn="l"/>
                <a:tab pos="3762120" algn="l"/>
                <a:tab pos="5213547" algn="l"/>
                <a:tab pos="6664974" algn="l"/>
                <a:tab pos="8116401" algn="l"/>
                <a:tab pos="9567829" algn="l"/>
                <a:tab pos="11019256" algn="l"/>
                <a:tab pos="12470683" algn="l"/>
                <a:tab pos="13922110" algn="l"/>
                <a:tab pos="15373537" algn="l"/>
                <a:tab pos="16824964" algn="l"/>
              </a:tabLst>
            </a:pPr>
            <a:r>
              <a:rPr lang="ru-RU" altLang="ru-RU" b="1" dirty="0">
                <a:solidFill>
                  <a:srgbClr val="000000"/>
                </a:solidFill>
                <a:latin typeface="Georgia" pitchFamily="18" charset="0"/>
              </a:rPr>
              <a:t> </a:t>
            </a:r>
            <a:r>
              <a:rPr lang="ru-RU" altLang="ru-RU" sz="2500" dirty="0">
                <a:solidFill>
                  <a:srgbClr val="025198"/>
                </a:solidFill>
                <a:latin typeface="+mj-lt"/>
                <a:ea typeface="+mj-ea"/>
                <a:cs typeface="+mj-cs"/>
              </a:rPr>
              <a:t>Финансовое обеспечение предупредительных мер по сокращению производственного травматизма и профессиональных заболеваний</a:t>
            </a:r>
          </a:p>
        </p:txBody>
      </p:sp>
      <p:sp>
        <p:nvSpPr>
          <p:cNvPr id="33" name="object 3">
            <a:extLst>
              <a:ext uri="{FF2B5EF4-FFF2-40B4-BE49-F238E27FC236}">
                <a16:creationId xmlns:a16="http://schemas.microsoft.com/office/drawing/2014/main" xmlns="" id="{819F3872-8C93-764C-B639-237405654395}"/>
              </a:ext>
            </a:extLst>
          </p:cNvPr>
          <p:cNvSpPr/>
          <p:nvPr/>
        </p:nvSpPr>
        <p:spPr>
          <a:xfrm>
            <a:off x="-23753" y="1"/>
            <a:ext cx="2009390" cy="9144000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 sz="2100" dirty="0"/>
          </a:p>
        </p:txBody>
      </p:sp>
      <p:grpSp>
        <p:nvGrpSpPr>
          <p:cNvPr id="34" name="Shape 336"/>
          <p:cNvGrpSpPr/>
          <p:nvPr/>
        </p:nvGrpSpPr>
        <p:grpSpPr>
          <a:xfrm>
            <a:off x="110821" y="173215"/>
            <a:ext cx="1007095" cy="694077"/>
            <a:chOff x="0" y="0"/>
            <a:chExt cx="638291" cy="693109"/>
          </a:xfrm>
        </p:grpSpPr>
        <p:pic>
          <p:nvPicPr>
            <p:cNvPr id="35" name="Shape 338"/>
            <p:cNvPicPr/>
            <p:nvPr/>
          </p:nvPicPr>
          <p:blipFill>
            <a:blip r:embed="rId3"/>
            <a:stretch/>
          </p:blipFill>
          <p:spPr>
            <a:xfrm>
              <a:off x="1552" y="562392"/>
              <a:ext cx="113960" cy="50701"/>
            </a:xfrm>
            <a:prstGeom prst="rect">
              <a:avLst/>
            </a:prstGeom>
          </p:spPr>
        </p:pic>
        <p:pic>
          <p:nvPicPr>
            <p:cNvPr id="36" name="Shape 340"/>
            <p:cNvPicPr/>
            <p:nvPr/>
          </p:nvPicPr>
          <p:blipFill>
            <a:blip r:embed="rId4"/>
            <a:stretch/>
          </p:blipFill>
          <p:spPr>
            <a:xfrm>
              <a:off x="130978" y="562961"/>
              <a:ext cx="238101" cy="57971"/>
            </a:xfrm>
            <a:prstGeom prst="rect">
              <a:avLst/>
            </a:prstGeom>
          </p:spPr>
        </p:pic>
        <p:sp>
          <p:nvSpPr>
            <p:cNvPr id="37" name="Shape 341"/>
            <p:cNvSpPr/>
            <p:nvPr/>
          </p:nvSpPr>
          <p:spPr>
            <a:xfrm>
              <a:off x="388859" y="562959"/>
              <a:ext cx="43436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2230"/>
                <a:gd name="ODFBottom" fmla="val 77469"/>
                <a:gd name="ODFWidth" fmla="val 62230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38" name="Shape 343"/>
            <p:cNvPicPr/>
            <p:nvPr/>
          </p:nvPicPr>
          <p:blipFill>
            <a:blip r:embed="rId5"/>
            <a:stretch/>
          </p:blipFill>
          <p:spPr>
            <a:xfrm>
              <a:off x="446584" y="562961"/>
              <a:ext cx="46175" cy="49564"/>
            </a:xfrm>
            <a:prstGeom prst="rect">
              <a:avLst/>
            </a:prstGeom>
          </p:spPr>
        </p:pic>
        <p:pic>
          <p:nvPicPr>
            <p:cNvPr id="39" name="Shape 345"/>
            <p:cNvPicPr/>
            <p:nvPr/>
          </p:nvPicPr>
          <p:blipFill>
            <a:blip r:embed="rId6"/>
            <a:stretch/>
          </p:blipFill>
          <p:spPr>
            <a:xfrm>
              <a:off x="512528" y="562959"/>
              <a:ext cx="59437" cy="49572"/>
            </a:xfrm>
            <a:prstGeom prst="rect">
              <a:avLst/>
            </a:prstGeom>
          </p:spPr>
        </p:pic>
        <p:sp>
          <p:nvSpPr>
            <p:cNvPr id="40" name="Shape 346"/>
            <p:cNvSpPr/>
            <p:nvPr/>
          </p:nvSpPr>
          <p:spPr>
            <a:xfrm>
              <a:off x="591751" y="562961"/>
              <a:ext cx="46539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6675"/>
                <a:gd name="ODFBottom" fmla="val 77469"/>
                <a:gd name="ODFWidth" fmla="val 66675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41" name="Shape 348"/>
            <p:cNvPicPr/>
            <p:nvPr/>
          </p:nvPicPr>
          <p:blipFill>
            <a:blip r:embed="rId7"/>
            <a:stretch/>
          </p:blipFill>
          <p:spPr>
            <a:xfrm>
              <a:off x="0" y="634419"/>
              <a:ext cx="131611" cy="53247"/>
            </a:xfrm>
            <a:prstGeom prst="rect">
              <a:avLst/>
            </a:prstGeom>
          </p:spPr>
        </p:pic>
        <p:pic>
          <p:nvPicPr>
            <p:cNvPr id="42" name="Shape 350"/>
            <p:cNvPicPr/>
            <p:nvPr/>
          </p:nvPicPr>
          <p:blipFill>
            <a:blip r:embed="rId8"/>
            <a:stretch/>
          </p:blipFill>
          <p:spPr>
            <a:xfrm>
              <a:off x="147090" y="636252"/>
              <a:ext cx="114664" cy="56856"/>
            </a:xfrm>
            <a:prstGeom prst="rect">
              <a:avLst/>
            </a:prstGeom>
          </p:spPr>
        </p:pic>
        <p:pic>
          <p:nvPicPr>
            <p:cNvPr id="43" name="Shape 352"/>
            <p:cNvPicPr/>
            <p:nvPr/>
          </p:nvPicPr>
          <p:blipFill>
            <a:blip r:embed="rId9"/>
            <a:stretch/>
          </p:blipFill>
          <p:spPr>
            <a:xfrm>
              <a:off x="295090" y="635694"/>
              <a:ext cx="222864" cy="50693"/>
            </a:xfrm>
            <a:prstGeom prst="rect">
              <a:avLst/>
            </a:prstGeom>
          </p:spPr>
        </p:pic>
        <p:pic>
          <p:nvPicPr>
            <p:cNvPr id="44" name="Shape 354"/>
            <p:cNvPicPr/>
            <p:nvPr/>
          </p:nvPicPr>
          <p:blipFill>
            <a:blip r:embed="rId10"/>
            <a:stretch/>
          </p:blipFill>
          <p:spPr>
            <a:xfrm>
              <a:off x="531607" y="636254"/>
              <a:ext cx="46397" cy="49564"/>
            </a:xfrm>
            <a:prstGeom prst="rect">
              <a:avLst/>
            </a:prstGeom>
          </p:spPr>
        </p:pic>
        <p:pic>
          <p:nvPicPr>
            <p:cNvPr id="45" name="Shape 356"/>
            <p:cNvPicPr/>
            <p:nvPr/>
          </p:nvPicPr>
          <p:blipFill>
            <a:blip r:embed="rId11"/>
            <a:stretch/>
          </p:blipFill>
          <p:spPr>
            <a:xfrm>
              <a:off x="591751" y="636254"/>
              <a:ext cx="46397" cy="49564"/>
            </a:xfrm>
            <a:prstGeom prst="rect">
              <a:avLst/>
            </a:prstGeom>
          </p:spPr>
        </p:pic>
        <p:sp>
          <p:nvSpPr>
            <p:cNvPr id="46" name="Shape 357"/>
            <p:cNvSpPr/>
            <p:nvPr/>
          </p:nvSpPr>
          <p:spPr>
            <a:xfrm>
              <a:off x="596399" y="548957"/>
              <a:ext cx="38118" cy="5319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54609"/>
                <a:gd name="ODFBottom" fmla="val 8255"/>
                <a:gd name="ODFWidth" fmla="val 54609"/>
                <a:gd name="ODFHeight" fmla="val 8255"/>
              </a:gdLst>
              <a:ahLst/>
              <a:cxnLst/>
              <a:rect l="OXMLTextRectL" t="OXMLTextRectT" r="OXMLTextRectR" b="OXMLTextRect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47" name="Shape 359"/>
            <p:cNvPicPr/>
            <p:nvPr/>
          </p:nvPicPr>
          <p:blipFill>
            <a:blip r:embed="rId12"/>
            <a:stretch/>
          </p:blipFill>
          <p:spPr>
            <a:xfrm>
              <a:off x="6351" y="0"/>
              <a:ext cx="625305" cy="495693"/>
            </a:xfrm>
            <a:prstGeom prst="rect">
              <a:avLst/>
            </a:prstGeom>
          </p:spPr>
        </p:pic>
      </p:grpSp>
      <p:pic>
        <p:nvPicPr>
          <p:cNvPr id="48" name="object 4">
            <a:extLst>
              <a:ext uri="{FF2B5EF4-FFF2-40B4-BE49-F238E27FC236}">
                <a16:creationId xmlns:a16="http://schemas.microsoft.com/office/drawing/2014/main" xmlns="" id="{727F49BB-7DF1-9447-A753-D8716D7627C5}"/>
              </a:ext>
            </a:extLst>
          </p:cNvPr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760680" y="-5805"/>
            <a:ext cx="740546" cy="9146380"/>
          </a:xfrm>
          <a:prstGeom prst="rect">
            <a:avLst/>
          </a:prstGeom>
        </p:spPr>
      </p:pic>
      <p:sp>
        <p:nvSpPr>
          <p:cNvPr id="54" name="TextBox 53"/>
          <p:cNvSpPr txBox="1"/>
          <p:nvPr/>
        </p:nvSpPr>
        <p:spPr>
          <a:xfrm>
            <a:off x="1501226" y="2667000"/>
            <a:ext cx="6779174" cy="6096906"/>
          </a:xfrm>
          <a:prstGeom prst="rect">
            <a:avLst/>
          </a:prstGeom>
          <a:noFill/>
        </p:spPr>
        <p:txBody>
          <a:bodyPr wrap="square" lIns="145143" tIns="72571" rIns="145143" bIns="72571" rtlCol="0">
            <a:spAutoFit/>
          </a:bodyPr>
          <a:lstStyle/>
          <a:p>
            <a:pPr marL="342900" indent="-342900" algn="just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altLang="ru-RU" sz="20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специальной оценки условий труда</a:t>
            </a:r>
          </a:p>
          <a:p>
            <a:pPr marL="342900" indent="-342900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мероприятий по приведению уровней воздействия вредных и </a:t>
            </a:r>
            <a:r>
              <a:rPr lang="ru-RU" sz="20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опасных </a:t>
            </a:r>
            <a:r>
              <a:rPr 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производственных факторов </a:t>
            </a:r>
            <a:r>
              <a:rPr lang="ru-RU" sz="20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с </a:t>
            </a:r>
            <a:r>
              <a:rPr lang="ru-RU" sz="20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требованиями </a:t>
            </a:r>
            <a:endParaRPr lang="ru-RU" altLang="ru-RU" sz="2000" b="1" dirty="0">
              <a:solidFill>
                <a:srgbClr val="5B9BD5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alt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по охране труда</a:t>
            </a:r>
          </a:p>
          <a:p>
            <a:pPr marL="342900" indent="-342900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alt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средств </a:t>
            </a:r>
            <a:r>
              <a:rPr 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индивидуальной защиты;</a:t>
            </a:r>
          </a:p>
          <a:p>
            <a:pPr marL="342900" indent="-342900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alt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обязательных периодических медицинских осмотров (обследований) работников</a:t>
            </a:r>
            <a:r>
              <a:rPr lang="ru-RU" altLang="ru-RU" sz="2000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alt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Санаторно-курортное лечение работников, занятых на работах </a:t>
            </a:r>
            <a:br>
              <a:rPr lang="ru-RU" alt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вредными и (или) опасными производственными факторами</a:t>
            </a:r>
            <a:r>
              <a:rPr lang="ru-RU" altLang="ru-RU" sz="2000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alt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Санаторно-курортное лечение работников </a:t>
            </a:r>
            <a:r>
              <a:rPr lang="ru-RU" altLang="ru-RU" sz="2000" b="1" dirty="0" err="1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предпенсионного</a:t>
            </a:r>
            <a:r>
              <a:rPr lang="ru-RU" alt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alt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пенсионного возраста;</a:t>
            </a:r>
            <a:r>
              <a:rPr lang="ru-RU" altLang="ru-RU" sz="2000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000" dirty="0" smtClean="0">
              <a:solidFill>
                <a:srgbClr val="5B9BD5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</a:t>
            </a:r>
            <a:r>
              <a:rPr lang="ru-RU" sz="20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лечебно-профилактическим питанием</a:t>
            </a:r>
          </a:p>
          <a:p>
            <a:pPr marL="342900" indent="-342900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</a:t>
            </a:r>
            <a:r>
              <a:rPr lang="ru-RU" sz="2000" b="1" dirty="0" err="1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алкотестеров</a:t>
            </a:r>
            <a:endParaRPr lang="ru-RU" sz="2000" b="1" dirty="0" smtClean="0">
              <a:solidFill>
                <a:srgbClr val="5B9BD5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idx="11"/>
          </p:nvPr>
        </p:nvSpPr>
        <p:spPr>
          <a:xfrm>
            <a:off x="13888641" y="8475134"/>
            <a:ext cx="1551742" cy="276999"/>
          </a:xfrm>
        </p:spPr>
        <p:txBody>
          <a:bodyPr/>
          <a:lstStyle/>
          <a:p>
            <a:pPr algn="r"/>
            <a:fld id="{3BB27E5F-5017-434B-8491-3A9894441BF7}" type="slidenum">
              <a:rPr lang="ru-RU" altLang="ru-RU" smtClean="0">
                <a:latin typeface="+mn-lt"/>
              </a:rPr>
              <a:pPr algn="r"/>
              <a:t>5</a:t>
            </a:fld>
            <a:endParaRPr lang="ru-RU" altLang="ru-RU" dirty="0"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36801" y="1414976"/>
            <a:ext cx="11125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451427" fontAlgn="auto">
              <a:spcBef>
                <a:spcPts val="0"/>
              </a:spcBef>
              <a:spcAft>
                <a:spcPts val="952"/>
              </a:spcAft>
            </a:pPr>
            <a:r>
              <a:rPr lang="ru-RU" altLang="ru-RU" sz="24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</a:t>
            </a:r>
            <a:r>
              <a:rPr lang="ru-RU" altLang="ru-RU" sz="24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предупредительных </a:t>
            </a:r>
            <a:r>
              <a:rPr lang="ru-RU" altLang="ru-RU" sz="24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 включено </a:t>
            </a: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ru-RU" altLang="ru-RU" sz="24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мероприятий, наибольшая часть  средств СФР направляется на: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536337" y="2819400"/>
            <a:ext cx="6906863" cy="4737560"/>
          </a:xfrm>
          <a:prstGeom prst="rect">
            <a:avLst/>
          </a:prstGeom>
          <a:noFill/>
        </p:spPr>
        <p:txBody>
          <a:bodyPr wrap="square" lIns="145143" tIns="72571" rIns="145143" bIns="72571" rtlCol="0">
            <a:spAutoFit/>
          </a:bodyPr>
          <a:lstStyle/>
          <a:p>
            <a:pPr marL="342900" indent="-342900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</a:t>
            </a:r>
            <a:r>
              <a:rPr lang="ru-RU" sz="2000" b="1" dirty="0" err="1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тахографов</a:t>
            </a:r>
            <a:endParaRPr lang="ru-RU" sz="2000" b="1" dirty="0" smtClean="0">
              <a:solidFill>
                <a:srgbClr val="5B9BD5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аптечек</a:t>
            </a:r>
          </a:p>
          <a:p>
            <a:pPr marL="342900" indent="-342900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приборов устройств для обеспечения безопасности работников</a:t>
            </a:r>
          </a:p>
          <a:p>
            <a:pPr marL="342900" indent="-342900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приборов , устройств для обучения</a:t>
            </a:r>
          </a:p>
          <a:p>
            <a:pPr marL="342900" indent="-342900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приборов для мониторинга состояния здоровья</a:t>
            </a:r>
          </a:p>
          <a:p>
            <a:pPr marL="342900" indent="-342900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</a:t>
            </a:r>
            <a:r>
              <a:rPr lang="ru-RU" sz="20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приборов, устройств для проведения горных работ</a:t>
            </a:r>
          </a:p>
          <a:p>
            <a:pPr marL="342900" indent="-342900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бесплатной выдачи молока</a:t>
            </a:r>
          </a:p>
          <a:p>
            <a:pPr marL="342900" indent="-342900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оценки профессиональных рисков</a:t>
            </a:r>
            <a:r>
              <a:rPr 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solidFill>
                <a:srgbClr val="5B9BD5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13071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ChangeArrowheads="1"/>
          </p:cNvSpPr>
          <p:nvPr/>
        </p:nvSpPr>
        <p:spPr bwMode="auto">
          <a:xfrm>
            <a:off x="0" y="0"/>
            <a:ext cx="16256000" cy="2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145143" tIns="72571" rIns="145143" bIns="72571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 dirty="0"/>
          </a:p>
        </p:txBody>
      </p:sp>
      <p:sp>
        <p:nvSpPr>
          <p:cNvPr id="22531" name="Rectangle 2"/>
          <p:cNvSpPr>
            <a:spLocks noChangeArrowheads="1"/>
          </p:cNvSpPr>
          <p:nvPr/>
        </p:nvSpPr>
        <p:spPr bwMode="auto">
          <a:xfrm>
            <a:off x="959558" y="0"/>
            <a:ext cx="15296444" cy="115146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145143" tIns="72571" rIns="145143" bIns="72571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 dirty="0"/>
          </a:p>
        </p:txBody>
      </p:sp>
      <p:sp>
        <p:nvSpPr>
          <p:cNvPr id="22534" name="Rectangle 5"/>
          <p:cNvSpPr>
            <a:spLocks noChangeArrowheads="1"/>
          </p:cNvSpPr>
          <p:nvPr/>
        </p:nvSpPr>
        <p:spPr bwMode="auto">
          <a:xfrm>
            <a:off x="1888292" y="3293176"/>
            <a:ext cx="13862381" cy="68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42857" tIns="74286" rIns="142857" bIns="74286"/>
          <a:lstStyle/>
          <a:p>
            <a:pPr algn="ctr">
              <a:spcBef>
                <a:spcPts val="635"/>
              </a:spcBef>
              <a:buSzPct val="100000"/>
              <a:tabLst>
                <a:tab pos="0" algn="l"/>
                <a:tab pos="1451427" algn="l"/>
                <a:tab pos="2902854" algn="l"/>
                <a:tab pos="4354281" algn="l"/>
                <a:tab pos="5805708" algn="l"/>
                <a:tab pos="7257136" algn="l"/>
                <a:tab pos="8708563" algn="l"/>
                <a:tab pos="10159990" algn="l"/>
                <a:tab pos="11611417" algn="l"/>
                <a:tab pos="13062844" algn="l"/>
                <a:tab pos="14514271" algn="l"/>
                <a:tab pos="15965698" algn="l"/>
              </a:tabLst>
            </a:pPr>
            <a:r>
              <a:rPr lang="ru-RU" alt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 </a:t>
            </a:r>
            <a:r>
              <a:rPr lang="ru-RU" alt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разрешение представляется </a:t>
            </a:r>
            <a:r>
              <a:rPr lang="ru-RU" alt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 </a:t>
            </a:r>
            <a:r>
              <a:rPr lang="ru-RU" alt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территориальный орган  СФР </a:t>
            </a:r>
            <a:r>
              <a:rPr lang="ru-RU" altLang="ru-RU" sz="2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altLang="ru-RU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августа </a:t>
            </a:r>
            <a:r>
              <a:rPr lang="ru-RU" altLang="ru-RU" sz="2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altLang="ru-RU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</a:t>
            </a:r>
          </a:p>
        </p:txBody>
      </p:sp>
      <p:sp>
        <p:nvSpPr>
          <p:cNvPr id="22535" name="Rectangle 6"/>
          <p:cNvSpPr>
            <a:spLocks noChangeArrowheads="1"/>
          </p:cNvSpPr>
          <p:nvPr/>
        </p:nvSpPr>
        <p:spPr bwMode="auto">
          <a:xfrm>
            <a:off x="1753317" y="915370"/>
            <a:ext cx="14301348" cy="19966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142857" tIns="74286" rIns="142857" bIns="74286">
            <a:spAutoFit/>
          </a:bodyPr>
          <a:lstStyle/>
          <a:p>
            <a:pPr marL="453571" indent="-453571" algn="just">
              <a:buSzPct val="100000"/>
              <a:buFont typeface="Wingdings" panose="05000000000000000000" pitchFamily="2" charset="2"/>
              <a:buChar char="ü"/>
              <a:tabLst>
                <a:tab pos="0" algn="l"/>
                <a:tab pos="1451427" algn="l"/>
                <a:tab pos="2902854" algn="l"/>
                <a:tab pos="4354281" algn="l"/>
                <a:tab pos="5805708" algn="l"/>
                <a:tab pos="7257136" algn="l"/>
                <a:tab pos="8708563" algn="l"/>
                <a:tab pos="10159990" algn="l"/>
                <a:tab pos="11611417" algn="l"/>
                <a:tab pos="13062844" algn="l"/>
                <a:tab pos="14514271" algn="l"/>
                <a:tab pos="15965698" algn="l"/>
              </a:tabLst>
            </a:pPr>
            <a:r>
              <a:rPr lang="ru-RU" alt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Финансовое обеспечение предупредительных мер носит </a:t>
            </a:r>
            <a:r>
              <a:rPr lang="ru-RU" altLang="ru-RU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заявительный характер</a:t>
            </a:r>
            <a:endParaRPr lang="ru-RU" alt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3571" indent="-453571" algn="just">
              <a:buSzPct val="100000"/>
              <a:buFont typeface="Wingdings" panose="05000000000000000000" pitchFamily="2" charset="2"/>
              <a:buChar char="ü"/>
              <a:tabLst>
                <a:tab pos="0" algn="l"/>
                <a:tab pos="1451427" algn="l"/>
                <a:tab pos="2902854" algn="l"/>
                <a:tab pos="4354281" algn="l"/>
                <a:tab pos="5805708" algn="l"/>
                <a:tab pos="7257136" algn="l"/>
                <a:tab pos="8708563" algn="l"/>
                <a:tab pos="10159990" algn="l"/>
                <a:tab pos="11611417" algn="l"/>
                <a:tab pos="13062844" algn="l"/>
                <a:tab pos="14514271" algn="l"/>
                <a:tab pos="15965698" algn="l"/>
              </a:tabLst>
            </a:pPr>
            <a:r>
              <a:rPr lang="ru-RU" altLang="ru-RU" sz="2400" dirty="0">
                <a:solidFill>
                  <a:srgbClr val="1025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Страхователи,  в  рамках  утвержденного перечня,  самостоятельно  определяют    мероприятия  по  предупреждению  производственного  травматизма  и   профессиональных  заболеваний  и  по согласованию с территориальным органом </a:t>
            </a:r>
            <a:r>
              <a:rPr lang="ru-RU" altLang="ru-RU" sz="2400" dirty="0" smtClean="0">
                <a:solidFill>
                  <a:srgbClr val="1025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СФР </a:t>
            </a:r>
            <a:r>
              <a:rPr lang="ru-RU" altLang="ru-RU" sz="2400" dirty="0">
                <a:solidFill>
                  <a:srgbClr val="1025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сумм страховых взносов направляют на их финансирование</a:t>
            </a:r>
            <a:endParaRPr lang="ru-RU" alt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6" name="Rectangle 7"/>
          <p:cNvSpPr>
            <a:spLocks noChangeArrowheads="1"/>
          </p:cNvSpPr>
          <p:nvPr/>
        </p:nvSpPr>
        <p:spPr bwMode="auto">
          <a:xfrm>
            <a:off x="1972801" y="3810000"/>
            <a:ext cx="13862382" cy="8886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142857" tIns="74286" rIns="142857" bIns="74286">
            <a:spAutoFit/>
          </a:bodyPr>
          <a:lstStyle/>
          <a:p>
            <a:pPr algn="ctr">
              <a:buClr>
                <a:srgbClr val="C00000"/>
              </a:buClr>
              <a:buSzPct val="100000"/>
              <a:tabLst>
                <a:tab pos="0" algn="l"/>
                <a:tab pos="1451427" algn="l"/>
                <a:tab pos="2902854" algn="l"/>
                <a:tab pos="4354281" algn="l"/>
                <a:tab pos="5805708" algn="l"/>
                <a:tab pos="7257136" algn="l"/>
                <a:tab pos="8708563" algn="l"/>
                <a:tab pos="10159990" algn="l"/>
                <a:tab pos="11611417" algn="l"/>
                <a:tab pos="13062844" algn="l"/>
                <a:tab pos="14514271" algn="l"/>
                <a:tab pos="15965698" algn="l"/>
              </a:tabLst>
            </a:pPr>
            <a:r>
              <a:rPr lang="ru-RU" altLang="ru-RU" sz="2400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altLang="ru-RU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заявлением представляются:</a:t>
            </a:r>
          </a:p>
          <a:p>
            <a:pPr algn="just">
              <a:buClr>
                <a:srgbClr val="002060"/>
              </a:buClr>
              <a:buSzPct val="100000"/>
              <a:buFont typeface="Calibri" pitchFamily="34" charset="0"/>
              <a:buChar char="-"/>
              <a:tabLst>
                <a:tab pos="0" algn="l"/>
                <a:tab pos="1451427" algn="l"/>
                <a:tab pos="2902854" algn="l"/>
                <a:tab pos="4354281" algn="l"/>
                <a:tab pos="5805708" algn="l"/>
                <a:tab pos="7257136" algn="l"/>
                <a:tab pos="8708563" algn="l"/>
                <a:tab pos="10159990" algn="l"/>
                <a:tab pos="11611417" algn="l"/>
                <a:tab pos="13062844" algn="l"/>
                <a:tab pos="14514271" algn="l"/>
                <a:tab pos="15965698" algn="l"/>
              </a:tabLst>
            </a:pPr>
            <a:r>
              <a: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финансового обеспечения предупредительных мер в текущем календарном году</a:t>
            </a:r>
            <a:r>
              <a:rPr lang="ru-RU" alt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alt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819F3872-8C93-764C-B639-237405654395}"/>
              </a:ext>
            </a:extLst>
          </p:cNvPr>
          <p:cNvSpPr/>
          <p:nvPr/>
        </p:nvSpPr>
        <p:spPr>
          <a:xfrm>
            <a:off x="-1" y="-2379"/>
            <a:ext cx="1972802" cy="9146380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 sz="2100" dirty="0"/>
          </a:p>
        </p:txBody>
      </p:sp>
      <p:grpSp>
        <p:nvGrpSpPr>
          <p:cNvPr id="15" name="Shape 336"/>
          <p:cNvGrpSpPr/>
          <p:nvPr/>
        </p:nvGrpSpPr>
        <p:grpSpPr>
          <a:xfrm>
            <a:off x="113709" y="173213"/>
            <a:ext cx="1080615" cy="807240"/>
            <a:chOff x="0" y="0"/>
            <a:chExt cx="638291" cy="693109"/>
          </a:xfrm>
        </p:grpSpPr>
        <p:pic>
          <p:nvPicPr>
            <p:cNvPr id="16" name="Shape 338"/>
            <p:cNvPicPr/>
            <p:nvPr/>
          </p:nvPicPr>
          <p:blipFill>
            <a:blip r:embed="rId3"/>
            <a:stretch/>
          </p:blipFill>
          <p:spPr>
            <a:xfrm>
              <a:off x="1552" y="562392"/>
              <a:ext cx="113960" cy="50701"/>
            </a:xfrm>
            <a:prstGeom prst="rect">
              <a:avLst/>
            </a:prstGeom>
          </p:spPr>
        </p:pic>
        <p:pic>
          <p:nvPicPr>
            <p:cNvPr id="17" name="Shape 340"/>
            <p:cNvPicPr/>
            <p:nvPr/>
          </p:nvPicPr>
          <p:blipFill>
            <a:blip r:embed="rId4"/>
            <a:stretch/>
          </p:blipFill>
          <p:spPr>
            <a:xfrm>
              <a:off x="130978" y="562961"/>
              <a:ext cx="238101" cy="57971"/>
            </a:xfrm>
            <a:prstGeom prst="rect">
              <a:avLst/>
            </a:prstGeom>
          </p:spPr>
        </p:pic>
        <p:sp>
          <p:nvSpPr>
            <p:cNvPr id="18" name="Shape 341"/>
            <p:cNvSpPr/>
            <p:nvPr/>
          </p:nvSpPr>
          <p:spPr>
            <a:xfrm>
              <a:off x="388859" y="562959"/>
              <a:ext cx="43436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2230"/>
                <a:gd name="ODFBottom" fmla="val 77469"/>
                <a:gd name="ODFWidth" fmla="val 62230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19" name="Shape 343"/>
            <p:cNvPicPr/>
            <p:nvPr/>
          </p:nvPicPr>
          <p:blipFill>
            <a:blip r:embed="rId5"/>
            <a:stretch/>
          </p:blipFill>
          <p:spPr>
            <a:xfrm>
              <a:off x="446584" y="562961"/>
              <a:ext cx="46175" cy="49564"/>
            </a:xfrm>
            <a:prstGeom prst="rect">
              <a:avLst/>
            </a:prstGeom>
          </p:spPr>
        </p:pic>
        <p:pic>
          <p:nvPicPr>
            <p:cNvPr id="20" name="Shape 345"/>
            <p:cNvPicPr/>
            <p:nvPr/>
          </p:nvPicPr>
          <p:blipFill>
            <a:blip r:embed="rId6"/>
            <a:stretch/>
          </p:blipFill>
          <p:spPr>
            <a:xfrm>
              <a:off x="512528" y="562959"/>
              <a:ext cx="59437" cy="49572"/>
            </a:xfrm>
            <a:prstGeom prst="rect">
              <a:avLst/>
            </a:prstGeom>
          </p:spPr>
        </p:pic>
        <p:sp>
          <p:nvSpPr>
            <p:cNvPr id="21" name="Shape 346"/>
            <p:cNvSpPr/>
            <p:nvPr/>
          </p:nvSpPr>
          <p:spPr>
            <a:xfrm>
              <a:off x="591751" y="562961"/>
              <a:ext cx="46539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6675"/>
                <a:gd name="ODFBottom" fmla="val 77469"/>
                <a:gd name="ODFWidth" fmla="val 66675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22" name="Shape 348"/>
            <p:cNvPicPr/>
            <p:nvPr/>
          </p:nvPicPr>
          <p:blipFill>
            <a:blip r:embed="rId7"/>
            <a:stretch/>
          </p:blipFill>
          <p:spPr>
            <a:xfrm>
              <a:off x="0" y="634419"/>
              <a:ext cx="131611" cy="53247"/>
            </a:xfrm>
            <a:prstGeom prst="rect">
              <a:avLst/>
            </a:prstGeom>
          </p:spPr>
        </p:pic>
        <p:pic>
          <p:nvPicPr>
            <p:cNvPr id="23" name="Shape 350"/>
            <p:cNvPicPr/>
            <p:nvPr/>
          </p:nvPicPr>
          <p:blipFill>
            <a:blip r:embed="rId8"/>
            <a:stretch/>
          </p:blipFill>
          <p:spPr>
            <a:xfrm>
              <a:off x="147090" y="636252"/>
              <a:ext cx="114664" cy="56856"/>
            </a:xfrm>
            <a:prstGeom prst="rect">
              <a:avLst/>
            </a:prstGeom>
          </p:spPr>
        </p:pic>
        <p:pic>
          <p:nvPicPr>
            <p:cNvPr id="24" name="Shape 352"/>
            <p:cNvPicPr/>
            <p:nvPr/>
          </p:nvPicPr>
          <p:blipFill>
            <a:blip r:embed="rId9"/>
            <a:stretch/>
          </p:blipFill>
          <p:spPr>
            <a:xfrm>
              <a:off x="295090" y="635694"/>
              <a:ext cx="222864" cy="50693"/>
            </a:xfrm>
            <a:prstGeom prst="rect">
              <a:avLst/>
            </a:prstGeom>
          </p:spPr>
        </p:pic>
        <p:pic>
          <p:nvPicPr>
            <p:cNvPr id="25" name="Shape 354"/>
            <p:cNvPicPr/>
            <p:nvPr/>
          </p:nvPicPr>
          <p:blipFill>
            <a:blip r:embed="rId10"/>
            <a:stretch/>
          </p:blipFill>
          <p:spPr>
            <a:xfrm>
              <a:off x="531607" y="636254"/>
              <a:ext cx="46397" cy="49564"/>
            </a:xfrm>
            <a:prstGeom prst="rect">
              <a:avLst/>
            </a:prstGeom>
          </p:spPr>
        </p:pic>
        <p:pic>
          <p:nvPicPr>
            <p:cNvPr id="26" name="Shape 356"/>
            <p:cNvPicPr/>
            <p:nvPr/>
          </p:nvPicPr>
          <p:blipFill>
            <a:blip r:embed="rId11"/>
            <a:stretch/>
          </p:blipFill>
          <p:spPr>
            <a:xfrm>
              <a:off x="591751" y="636254"/>
              <a:ext cx="46397" cy="49564"/>
            </a:xfrm>
            <a:prstGeom prst="rect">
              <a:avLst/>
            </a:prstGeom>
          </p:spPr>
        </p:pic>
        <p:sp>
          <p:nvSpPr>
            <p:cNvPr id="27" name="Shape 357"/>
            <p:cNvSpPr/>
            <p:nvPr/>
          </p:nvSpPr>
          <p:spPr>
            <a:xfrm>
              <a:off x="596399" y="548957"/>
              <a:ext cx="38118" cy="5319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54609"/>
                <a:gd name="ODFBottom" fmla="val 8255"/>
                <a:gd name="ODFWidth" fmla="val 54609"/>
                <a:gd name="ODFHeight" fmla="val 8255"/>
              </a:gdLst>
              <a:ahLst/>
              <a:cxnLst/>
              <a:rect l="OXMLTextRectL" t="OXMLTextRectT" r="OXMLTextRectR" b="OXMLTextRect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28" name="Shape 359"/>
            <p:cNvPicPr/>
            <p:nvPr/>
          </p:nvPicPr>
          <p:blipFill>
            <a:blip r:embed="rId12"/>
            <a:stretch/>
          </p:blipFill>
          <p:spPr>
            <a:xfrm>
              <a:off x="6351" y="0"/>
              <a:ext cx="625305" cy="495693"/>
            </a:xfrm>
            <a:prstGeom prst="rect">
              <a:avLst/>
            </a:prstGeom>
          </p:spPr>
        </p:pic>
      </p:grpSp>
      <p:pic>
        <p:nvPicPr>
          <p:cNvPr id="29" name="object 4">
            <a:extLst>
              <a:ext uri="{FF2B5EF4-FFF2-40B4-BE49-F238E27FC236}">
                <a16:creationId xmlns:a16="http://schemas.microsoft.com/office/drawing/2014/main" xmlns="" id="{727F49BB-7DF1-9447-A753-D8716D7627C5}"/>
              </a:ext>
            </a:extLst>
          </p:cNvPr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770372" y="-2379"/>
            <a:ext cx="677520" cy="9146380"/>
          </a:xfrm>
          <a:prstGeom prst="rect">
            <a:avLst/>
          </a:prstGeom>
        </p:spPr>
      </p:pic>
      <p:sp>
        <p:nvSpPr>
          <p:cNvPr id="30" name="Rectangle 6"/>
          <p:cNvSpPr>
            <a:spLocks noChangeArrowheads="1"/>
          </p:cNvSpPr>
          <p:nvPr/>
        </p:nvSpPr>
        <p:spPr bwMode="auto">
          <a:xfrm>
            <a:off x="1169834" y="173213"/>
            <a:ext cx="15205403" cy="534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142857" tIns="74286" rIns="142857" bIns="74286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lnSpc>
                <a:spcPts val="2997"/>
              </a:lnSpc>
              <a:buSzPct val="100000"/>
            </a:pPr>
            <a:r>
              <a:rPr lang="ru-RU" altLang="ru-RU" sz="2200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Приказ Минтруда России от 11.07.2024 N 347н </a:t>
            </a:r>
            <a:endParaRPr lang="ru-RU" altLang="ru-RU" sz="2200" dirty="0">
              <a:solidFill>
                <a:srgbClr val="00206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1"/>
          </p:nvPr>
        </p:nvSpPr>
        <p:spPr>
          <a:xfrm>
            <a:off x="14904312" y="8508438"/>
            <a:ext cx="1039685" cy="276999"/>
          </a:xfrm>
        </p:spPr>
        <p:txBody>
          <a:bodyPr/>
          <a:lstStyle/>
          <a:p>
            <a:pPr algn="r"/>
            <a:fld id="{3BB27E5F-5017-434B-8491-3A9894441BF7}" type="slidenum">
              <a:rPr lang="ru-RU" altLang="ru-RU" smtClean="0">
                <a:latin typeface="+mn-lt"/>
              </a:rPr>
              <a:pPr algn="r"/>
              <a:t>6</a:t>
            </a:fld>
            <a:endParaRPr lang="ru-RU" altLang="ru-RU" dirty="0"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08200" y="5127171"/>
            <a:ext cx="12954000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35"/>
              </a:spcBef>
              <a:buSzPct val="100000"/>
              <a:tabLst>
                <a:tab pos="0" algn="l"/>
                <a:tab pos="1451427" algn="l"/>
                <a:tab pos="2902854" algn="l"/>
                <a:tab pos="4354281" algn="l"/>
                <a:tab pos="5805708" algn="l"/>
                <a:tab pos="7257136" algn="l"/>
                <a:tab pos="8708563" algn="l"/>
                <a:tab pos="10159990" algn="l"/>
                <a:tab pos="11611417" algn="l"/>
                <a:tab pos="13062844" algn="l"/>
                <a:tab pos="14514271" algn="l"/>
                <a:tab pos="15965698" algn="l"/>
              </a:tabLst>
            </a:pP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Внимание!!!!</a:t>
            </a:r>
          </a:p>
          <a:p>
            <a:pPr algn="ctr">
              <a:spcBef>
                <a:spcPts val="635"/>
              </a:spcBef>
              <a:buSzPct val="100000"/>
              <a:tabLst>
                <a:tab pos="0" algn="l"/>
                <a:tab pos="1451427" algn="l"/>
                <a:tab pos="2902854" algn="l"/>
                <a:tab pos="4354281" algn="l"/>
                <a:tab pos="5805708" algn="l"/>
                <a:tab pos="7257136" algn="l"/>
                <a:tab pos="8708563" algn="l"/>
                <a:tab pos="10159990" algn="l"/>
                <a:tab pos="11611417" algn="l"/>
                <a:tab pos="13062844" algn="l"/>
                <a:tab pos="14514271" algn="l"/>
                <a:tab pos="15965698" algn="l"/>
              </a:tabLst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включения в план финансового обеспечения предупредительных мер, предусмотренных подпунктом "п" пункта 2 настоящих Правил (приобретение приборов, устройств, оборудования обеспечивающих безопасное ведение горных работ, страхователь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 представляет</a:t>
            </a:r>
            <a:r>
              <a:rPr lang="ru-RU" sz="1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ru-RU" sz="1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endParaRPr lang="ru-RU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457200" indent="-457200">
              <a:spcBef>
                <a:spcPts val="635"/>
              </a:spcBef>
              <a:buSzPct val="100000"/>
              <a:buFont typeface="Wingdings" panose="05000000000000000000" pitchFamily="2" charset="2"/>
              <a:buChar char="ü"/>
              <a:tabLst>
                <a:tab pos="0" algn="l"/>
                <a:tab pos="1451427" algn="l"/>
                <a:tab pos="2902854" algn="l"/>
                <a:tab pos="4354281" algn="l"/>
                <a:tab pos="5805708" algn="l"/>
                <a:tab pos="7257136" algn="l"/>
                <a:tab pos="8708563" algn="l"/>
                <a:tab pos="10159990" algn="l"/>
                <a:tab pos="11611417" algn="l"/>
                <a:tab pos="13062844" algn="l"/>
                <a:tab pos="14514271" algn="l"/>
                <a:tab pos="15965698" algn="l"/>
              </a:tabLst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копии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документов, обосновывающих приобретение страхователем приборов, устройств, оборудования</a:t>
            </a:r>
          </a:p>
          <a:p>
            <a:pPr marL="457200" indent="-457200">
              <a:spcBef>
                <a:spcPts val="635"/>
              </a:spcBef>
              <a:buSzPct val="100000"/>
              <a:buFont typeface="Wingdings" panose="05000000000000000000" pitchFamily="2" charset="2"/>
              <a:buChar char="ü"/>
              <a:tabLst>
                <a:tab pos="0" algn="l"/>
                <a:tab pos="1451427" algn="l"/>
                <a:tab pos="2902854" algn="l"/>
                <a:tab pos="4354281" algn="l"/>
                <a:tab pos="5805708" algn="l"/>
                <a:tab pos="7257136" algn="l"/>
                <a:tab pos="8708563" algn="l"/>
                <a:tab pos="10159990" algn="l"/>
                <a:tab pos="11611417" algn="l"/>
                <a:tab pos="13062844" algn="l"/>
                <a:tab pos="14514271" algn="l"/>
                <a:tab pos="15965698" algn="l"/>
              </a:tabLst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копии (выписки из) технических проектов и (или) проектной документации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837159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ChangeArrowheads="1"/>
          </p:cNvSpPr>
          <p:nvPr/>
        </p:nvSpPr>
        <p:spPr bwMode="auto">
          <a:xfrm>
            <a:off x="0" y="1143007"/>
            <a:ext cx="16256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145143" tIns="72571" rIns="145143" bIns="72571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/>
          </a:p>
        </p:txBody>
      </p:sp>
      <p:sp>
        <p:nvSpPr>
          <p:cNvPr id="25606" name="Rectangle 1"/>
          <p:cNvSpPr>
            <a:spLocks noChangeArrowheads="1"/>
          </p:cNvSpPr>
          <p:nvPr/>
        </p:nvSpPr>
        <p:spPr bwMode="auto">
          <a:xfrm>
            <a:off x="2459882" y="1144595"/>
            <a:ext cx="12365876" cy="3470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45143" tIns="72571" rIns="145143" bIns="72571" anchor="ctr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Страхователь после выполнения всех предупредительных мер или хотя бы одной предупредительной меры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обращается с заявлением о возмещении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документами (копиями документов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п.10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Правил,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произведенных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расходах в территориальный орган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СФР по месту своей регистрации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срок до 15 ноября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года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возмещении расходов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перечислении средств на расчетный счет страхователя или об отказе в возмещении расходов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принимается территориальным органом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СФР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рабочих дней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дня получения заявления о возмещении расходов и полного комплекта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документов.</a:t>
            </a:r>
            <a:endParaRPr lang="ru-RU" sz="2400" dirty="0" smtClean="0">
              <a:solidFill>
                <a:schemeClr val="tx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xmlns="" id="{819F3872-8C93-764C-B639-237405654395}"/>
              </a:ext>
            </a:extLst>
          </p:cNvPr>
          <p:cNvSpPr/>
          <p:nvPr/>
        </p:nvSpPr>
        <p:spPr>
          <a:xfrm>
            <a:off x="-14474" y="-23952"/>
            <a:ext cx="1869776" cy="9131621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 sz="2100" dirty="0"/>
          </a:p>
        </p:txBody>
      </p:sp>
      <p:grpSp>
        <p:nvGrpSpPr>
          <p:cNvPr id="7" name="Shape 336"/>
          <p:cNvGrpSpPr/>
          <p:nvPr/>
        </p:nvGrpSpPr>
        <p:grpSpPr>
          <a:xfrm>
            <a:off x="112429" y="33219"/>
            <a:ext cx="896341" cy="702583"/>
            <a:chOff x="0" y="0"/>
            <a:chExt cx="638291" cy="693109"/>
          </a:xfrm>
        </p:grpSpPr>
        <p:pic>
          <p:nvPicPr>
            <p:cNvPr id="8" name="Shape 338"/>
            <p:cNvPicPr/>
            <p:nvPr/>
          </p:nvPicPr>
          <p:blipFill>
            <a:blip r:embed="rId3"/>
            <a:stretch/>
          </p:blipFill>
          <p:spPr>
            <a:xfrm>
              <a:off x="1552" y="562392"/>
              <a:ext cx="113960" cy="50701"/>
            </a:xfrm>
            <a:prstGeom prst="rect">
              <a:avLst/>
            </a:prstGeom>
          </p:spPr>
        </p:pic>
        <p:pic>
          <p:nvPicPr>
            <p:cNvPr id="10" name="Shape 340"/>
            <p:cNvPicPr/>
            <p:nvPr/>
          </p:nvPicPr>
          <p:blipFill>
            <a:blip r:embed="rId4"/>
            <a:stretch/>
          </p:blipFill>
          <p:spPr>
            <a:xfrm>
              <a:off x="130978" y="562961"/>
              <a:ext cx="238101" cy="57971"/>
            </a:xfrm>
            <a:prstGeom prst="rect">
              <a:avLst/>
            </a:prstGeom>
          </p:spPr>
        </p:pic>
        <p:sp>
          <p:nvSpPr>
            <p:cNvPr id="11" name="Shape 341"/>
            <p:cNvSpPr/>
            <p:nvPr/>
          </p:nvSpPr>
          <p:spPr>
            <a:xfrm>
              <a:off x="388859" y="562959"/>
              <a:ext cx="43436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2230"/>
                <a:gd name="ODFBottom" fmla="val 77469"/>
                <a:gd name="ODFWidth" fmla="val 62230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12" name="Shape 343"/>
            <p:cNvPicPr/>
            <p:nvPr/>
          </p:nvPicPr>
          <p:blipFill>
            <a:blip r:embed="rId5"/>
            <a:stretch/>
          </p:blipFill>
          <p:spPr>
            <a:xfrm>
              <a:off x="446584" y="562961"/>
              <a:ext cx="46175" cy="49564"/>
            </a:xfrm>
            <a:prstGeom prst="rect">
              <a:avLst/>
            </a:prstGeom>
          </p:spPr>
        </p:pic>
        <p:pic>
          <p:nvPicPr>
            <p:cNvPr id="13" name="Shape 345"/>
            <p:cNvPicPr/>
            <p:nvPr/>
          </p:nvPicPr>
          <p:blipFill>
            <a:blip r:embed="rId6"/>
            <a:stretch/>
          </p:blipFill>
          <p:spPr>
            <a:xfrm>
              <a:off x="512528" y="562959"/>
              <a:ext cx="59437" cy="49572"/>
            </a:xfrm>
            <a:prstGeom prst="rect">
              <a:avLst/>
            </a:prstGeom>
          </p:spPr>
        </p:pic>
        <p:sp>
          <p:nvSpPr>
            <p:cNvPr id="14" name="Shape 346"/>
            <p:cNvSpPr/>
            <p:nvPr/>
          </p:nvSpPr>
          <p:spPr>
            <a:xfrm>
              <a:off x="591751" y="562961"/>
              <a:ext cx="46539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6675"/>
                <a:gd name="ODFBottom" fmla="val 77469"/>
                <a:gd name="ODFWidth" fmla="val 66675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15" name="Shape 348"/>
            <p:cNvPicPr/>
            <p:nvPr/>
          </p:nvPicPr>
          <p:blipFill>
            <a:blip r:embed="rId7"/>
            <a:stretch/>
          </p:blipFill>
          <p:spPr>
            <a:xfrm>
              <a:off x="0" y="634419"/>
              <a:ext cx="131611" cy="53247"/>
            </a:xfrm>
            <a:prstGeom prst="rect">
              <a:avLst/>
            </a:prstGeom>
          </p:spPr>
        </p:pic>
        <p:pic>
          <p:nvPicPr>
            <p:cNvPr id="16" name="Shape 350"/>
            <p:cNvPicPr/>
            <p:nvPr/>
          </p:nvPicPr>
          <p:blipFill>
            <a:blip r:embed="rId8"/>
            <a:stretch/>
          </p:blipFill>
          <p:spPr>
            <a:xfrm>
              <a:off x="147090" y="636252"/>
              <a:ext cx="114664" cy="56856"/>
            </a:xfrm>
            <a:prstGeom prst="rect">
              <a:avLst/>
            </a:prstGeom>
          </p:spPr>
        </p:pic>
        <p:pic>
          <p:nvPicPr>
            <p:cNvPr id="17" name="Shape 352"/>
            <p:cNvPicPr/>
            <p:nvPr/>
          </p:nvPicPr>
          <p:blipFill>
            <a:blip r:embed="rId9"/>
            <a:stretch/>
          </p:blipFill>
          <p:spPr>
            <a:xfrm>
              <a:off x="295090" y="635694"/>
              <a:ext cx="222864" cy="50693"/>
            </a:xfrm>
            <a:prstGeom prst="rect">
              <a:avLst/>
            </a:prstGeom>
          </p:spPr>
        </p:pic>
        <p:pic>
          <p:nvPicPr>
            <p:cNvPr id="18" name="Shape 354"/>
            <p:cNvPicPr/>
            <p:nvPr/>
          </p:nvPicPr>
          <p:blipFill>
            <a:blip r:embed="rId10"/>
            <a:stretch/>
          </p:blipFill>
          <p:spPr>
            <a:xfrm>
              <a:off x="531607" y="636254"/>
              <a:ext cx="46397" cy="49564"/>
            </a:xfrm>
            <a:prstGeom prst="rect">
              <a:avLst/>
            </a:prstGeom>
          </p:spPr>
        </p:pic>
        <p:pic>
          <p:nvPicPr>
            <p:cNvPr id="19" name="Shape 356"/>
            <p:cNvPicPr/>
            <p:nvPr/>
          </p:nvPicPr>
          <p:blipFill>
            <a:blip r:embed="rId11"/>
            <a:stretch/>
          </p:blipFill>
          <p:spPr>
            <a:xfrm>
              <a:off x="591751" y="636254"/>
              <a:ext cx="46397" cy="49564"/>
            </a:xfrm>
            <a:prstGeom prst="rect">
              <a:avLst/>
            </a:prstGeom>
          </p:spPr>
        </p:pic>
        <p:sp>
          <p:nvSpPr>
            <p:cNvPr id="20" name="Shape 357"/>
            <p:cNvSpPr/>
            <p:nvPr/>
          </p:nvSpPr>
          <p:spPr>
            <a:xfrm>
              <a:off x="596399" y="548957"/>
              <a:ext cx="38118" cy="5319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54609"/>
                <a:gd name="ODFBottom" fmla="val 8255"/>
                <a:gd name="ODFWidth" fmla="val 54609"/>
                <a:gd name="ODFHeight" fmla="val 8255"/>
              </a:gdLst>
              <a:ahLst/>
              <a:cxnLst/>
              <a:rect l="OXMLTextRectL" t="OXMLTextRectT" r="OXMLTextRectR" b="OXMLTextRect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21" name="Shape 359"/>
            <p:cNvPicPr/>
            <p:nvPr/>
          </p:nvPicPr>
          <p:blipFill>
            <a:blip r:embed="rId12"/>
            <a:stretch/>
          </p:blipFill>
          <p:spPr>
            <a:xfrm>
              <a:off x="6351" y="0"/>
              <a:ext cx="625305" cy="495693"/>
            </a:xfrm>
            <a:prstGeom prst="rect">
              <a:avLst/>
            </a:prstGeom>
          </p:spPr>
        </p:pic>
      </p:grpSp>
      <p:pic>
        <p:nvPicPr>
          <p:cNvPr id="22" name="object 4">
            <a:extLst>
              <a:ext uri="{FF2B5EF4-FFF2-40B4-BE49-F238E27FC236}">
                <a16:creationId xmlns:a16="http://schemas.microsoft.com/office/drawing/2014/main" xmlns="" id="{727F49BB-7DF1-9447-A753-D8716D7627C5}"/>
              </a:ext>
            </a:extLst>
          </p:cNvPr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58497" y="2"/>
            <a:ext cx="677520" cy="9146380"/>
          </a:xfrm>
          <a:prstGeom prst="rect">
            <a:avLst/>
          </a:prstGeom>
        </p:spPr>
      </p:pic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1112692" y="511163"/>
            <a:ext cx="15205403" cy="504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142857" tIns="74286" rIns="142857" bIns="74286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lnSpc>
                <a:spcPts val="2997"/>
              </a:lnSpc>
              <a:buSzPct val="100000"/>
            </a:pPr>
            <a:r>
              <a:rPr lang="ru-RU" altLang="ru-RU" sz="2200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Приказ Минтруда России от 11.07.2024 N 347н </a:t>
            </a:r>
            <a:endParaRPr lang="ru-RU" altLang="ru-RU" sz="2200" dirty="0">
              <a:solidFill>
                <a:srgbClr val="00206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idx="11"/>
          </p:nvPr>
        </p:nvSpPr>
        <p:spPr>
          <a:xfrm>
            <a:off x="13504598" y="8475134"/>
            <a:ext cx="1935785" cy="276999"/>
          </a:xfrm>
        </p:spPr>
        <p:txBody>
          <a:bodyPr/>
          <a:lstStyle/>
          <a:p>
            <a:pPr algn="r"/>
            <a:fld id="{3BB27E5F-5017-434B-8491-3A9894441BF7}" type="slidenum">
              <a:rPr lang="ru-RU" altLang="ru-RU" smtClean="0">
                <a:latin typeface="+mn-lt"/>
              </a:rPr>
              <a:pPr algn="r"/>
              <a:t>7</a:t>
            </a:fld>
            <a:endParaRPr lang="ru-RU" altLang="ru-RU" dirty="0"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65400" y="5181600"/>
            <a:ext cx="1267851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При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выявлении ошибок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замечаний в ходе проведения проверки представленных документов, подтверждающих произведенные расходы, отделение СФР в течение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одного рабочего дня извещает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страхователя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их устранении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Страхователь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вправе в течение 5 рабочих дней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дня получения извещения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устранить допущенные нарушения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представить повторно документы (копии документов), исправленные с учетом выявленных ошибок и замечаний. </a:t>
            </a:r>
          </a:p>
          <a:p>
            <a:pPr algn="just"/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По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истечении 5 рабочих дней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дня получения страхователем извещения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непредставления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им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(копий документов)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СФР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5 рабочих дней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принимает решение об отказе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возмещении расходов предупредительных мер. </a:t>
            </a:r>
          </a:p>
        </p:txBody>
      </p:sp>
    </p:spTree>
    <p:extLst>
      <p:ext uri="{BB962C8B-B14F-4D97-AF65-F5344CB8AC3E}">
        <p14:creationId xmlns:p14="http://schemas.microsoft.com/office/powerpoint/2010/main" val="25031749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ChangeArrowheads="1"/>
          </p:cNvSpPr>
          <p:nvPr/>
        </p:nvSpPr>
        <p:spPr bwMode="auto">
          <a:xfrm>
            <a:off x="0" y="0"/>
            <a:ext cx="16256000" cy="2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145143" tIns="72571" rIns="145143" bIns="72571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 dirty="0"/>
          </a:p>
        </p:txBody>
      </p:sp>
      <p:sp>
        <p:nvSpPr>
          <p:cNvPr id="22531" name="Rectangle 2"/>
          <p:cNvSpPr>
            <a:spLocks noChangeArrowheads="1"/>
          </p:cNvSpPr>
          <p:nvPr/>
        </p:nvSpPr>
        <p:spPr bwMode="auto">
          <a:xfrm>
            <a:off x="959558" y="0"/>
            <a:ext cx="15296444" cy="115146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145143" tIns="72571" rIns="145143" bIns="72571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 dirty="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819F3872-8C93-764C-B639-237405654395}"/>
              </a:ext>
            </a:extLst>
          </p:cNvPr>
          <p:cNvSpPr/>
          <p:nvPr/>
        </p:nvSpPr>
        <p:spPr>
          <a:xfrm>
            <a:off x="-1" y="-2379"/>
            <a:ext cx="1972802" cy="9146380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 sz="2100" dirty="0"/>
          </a:p>
        </p:txBody>
      </p:sp>
      <p:grpSp>
        <p:nvGrpSpPr>
          <p:cNvPr id="15" name="Shape 336"/>
          <p:cNvGrpSpPr/>
          <p:nvPr/>
        </p:nvGrpSpPr>
        <p:grpSpPr>
          <a:xfrm>
            <a:off x="113709" y="173213"/>
            <a:ext cx="1080615" cy="807240"/>
            <a:chOff x="0" y="0"/>
            <a:chExt cx="638291" cy="693109"/>
          </a:xfrm>
        </p:grpSpPr>
        <p:pic>
          <p:nvPicPr>
            <p:cNvPr id="16" name="Shape 338"/>
            <p:cNvPicPr/>
            <p:nvPr/>
          </p:nvPicPr>
          <p:blipFill>
            <a:blip r:embed="rId3"/>
            <a:stretch/>
          </p:blipFill>
          <p:spPr>
            <a:xfrm>
              <a:off x="1552" y="562392"/>
              <a:ext cx="113960" cy="50701"/>
            </a:xfrm>
            <a:prstGeom prst="rect">
              <a:avLst/>
            </a:prstGeom>
          </p:spPr>
        </p:pic>
        <p:pic>
          <p:nvPicPr>
            <p:cNvPr id="17" name="Shape 340"/>
            <p:cNvPicPr/>
            <p:nvPr/>
          </p:nvPicPr>
          <p:blipFill>
            <a:blip r:embed="rId4"/>
            <a:stretch/>
          </p:blipFill>
          <p:spPr>
            <a:xfrm>
              <a:off x="130978" y="562961"/>
              <a:ext cx="238101" cy="57971"/>
            </a:xfrm>
            <a:prstGeom prst="rect">
              <a:avLst/>
            </a:prstGeom>
          </p:spPr>
        </p:pic>
        <p:sp>
          <p:nvSpPr>
            <p:cNvPr id="18" name="Shape 341"/>
            <p:cNvSpPr/>
            <p:nvPr/>
          </p:nvSpPr>
          <p:spPr>
            <a:xfrm>
              <a:off x="388859" y="562959"/>
              <a:ext cx="43436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2230"/>
                <a:gd name="ODFBottom" fmla="val 77469"/>
                <a:gd name="ODFWidth" fmla="val 62230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19" name="Shape 343"/>
            <p:cNvPicPr/>
            <p:nvPr/>
          </p:nvPicPr>
          <p:blipFill>
            <a:blip r:embed="rId5"/>
            <a:stretch/>
          </p:blipFill>
          <p:spPr>
            <a:xfrm>
              <a:off x="446584" y="562961"/>
              <a:ext cx="46175" cy="49564"/>
            </a:xfrm>
            <a:prstGeom prst="rect">
              <a:avLst/>
            </a:prstGeom>
          </p:spPr>
        </p:pic>
        <p:pic>
          <p:nvPicPr>
            <p:cNvPr id="20" name="Shape 345"/>
            <p:cNvPicPr/>
            <p:nvPr/>
          </p:nvPicPr>
          <p:blipFill>
            <a:blip r:embed="rId6"/>
            <a:stretch/>
          </p:blipFill>
          <p:spPr>
            <a:xfrm>
              <a:off x="512528" y="562959"/>
              <a:ext cx="59437" cy="49572"/>
            </a:xfrm>
            <a:prstGeom prst="rect">
              <a:avLst/>
            </a:prstGeom>
          </p:spPr>
        </p:pic>
        <p:sp>
          <p:nvSpPr>
            <p:cNvPr id="21" name="Shape 346"/>
            <p:cNvSpPr/>
            <p:nvPr/>
          </p:nvSpPr>
          <p:spPr>
            <a:xfrm>
              <a:off x="591751" y="562961"/>
              <a:ext cx="46539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6675"/>
                <a:gd name="ODFBottom" fmla="val 77469"/>
                <a:gd name="ODFWidth" fmla="val 66675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22" name="Shape 348"/>
            <p:cNvPicPr/>
            <p:nvPr/>
          </p:nvPicPr>
          <p:blipFill>
            <a:blip r:embed="rId7"/>
            <a:stretch/>
          </p:blipFill>
          <p:spPr>
            <a:xfrm>
              <a:off x="0" y="634419"/>
              <a:ext cx="131611" cy="53247"/>
            </a:xfrm>
            <a:prstGeom prst="rect">
              <a:avLst/>
            </a:prstGeom>
          </p:spPr>
        </p:pic>
        <p:pic>
          <p:nvPicPr>
            <p:cNvPr id="23" name="Shape 350"/>
            <p:cNvPicPr/>
            <p:nvPr/>
          </p:nvPicPr>
          <p:blipFill>
            <a:blip r:embed="rId8"/>
            <a:stretch/>
          </p:blipFill>
          <p:spPr>
            <a:xfrm>
              <a:off x="147090" y="636252"/>
              <a:ext cx="114664" cy="56856"/>
            </a:xfrm>
            <a:prstGeom prst="rect">
              <a:avLst/>
            </a:prstGeom>
          </p:spPr>
        </p:pic>
        <p:pic>
          <p:nvPicPr>
            <p:cNvPr id="24" name="Shape 352"/>
            <p:cNvPicPr/>
            <p:nvPr/>
          </p:nvPicPr>
          <p:blipFill>
            <a:blip r:embed="rId9"/>
            <a:stretch/>
          </p:blipFill>
          <p:spPr>
            <a:xfrm>
              <a:off x="295090" y="635694"/>
              <a:ext cx="222864" cy="50693"/>
            </a:xfrm>
            <a:prstGeom prst="rect">
              <a:avLst/>
            </a:prstGeom>
          </p:spPr>
        </p:pic>
        <p:pic>
          <p:nvPicPr>
            <p:cNvPr id="25" name="Shape 354"/>
            <p:cNvPicPr/>
            <p:nvPr/>
          </p:nvPicPr>
          <p:blipFill>
            <a:blip r:embed="rId10"/>
            <a:stretch/>
          </p:blipFill>
          <p:spPr>
            <a:xfrm>
              <a:off x="531607" y="636254"/>
              <a:ext cx="46397" cy="49564"/>
            </a:xfrm>
            <a:prstGeom prst="rect">
              <a:avLst/>
            </a:prstGeom>
          </p:spPr>
        </p:pic>
        <p:pic>
          <p:nvPicPr>
            <p:cNvPr id="26" name="Shape 356"/>
            <p:cNvPicPr/>
            <p:nvPr/>
          </p:nvPicPr>
          <p:blipFill>
            <a:blip r:embed="rId11"/>
            <a:stretch/>
          </p:blipFill>
          <p:spPr>
            <a:xfrm>
              <a:off x="591751" y="636254"/>
              <a:ext cx="46397" cy="49564"/>
            </a:xfrm>
            <a:prstGeom prst="rect">
              <a:avLst/>
            </a:prstGeom>
          </p:spPr>
        </p:pic>
        <p:sp>
          <p:nvSpPr>
            <p:cNvPr id="27" name="Shape 357"/>
            <p:cNvSpPr/>
            <p:nvPr/>
          </p:nvSpPr>
          <p:spPr>
            <a:xfrm>
              <a:off x="596399" y="548957"/>
              <a:ext cx="38118" cy="5319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54609"/>
                <a:gd name="ODFBottom" fmla="val 8255"/>
                <a:gd name="ODFWidth" fmla="val 54609"/>
                <a:gd name="ODFHeight" fmla="val 8255"/>
              </a:gdLst>
              <a:ahLst/>
              <a:cxnLst/>
              <a:rect l="OXMLTextRectL" t="OXMLTextRectT" r="OXMLTextRectR" b="OXMLTextRect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28" name="Shape 359"/>
            <p:cNvPicPr/>
            <p:nvPr/>
          </p:nvPicPr>
          <p:blipFill>
            <a:blip r:embed="rId12"/>
            <a:stretch/>
          </p:blipFill>
          <p:spPr>
            <a:xfrm>
              <a:off x="6351" y="0"/>
              <a:ext cx="625305" cy="495693"/>
            </a:xfrm>
            <a:prstGeom prst="rect">
              <a:avLst/>
            </a:prstGeom>
          </p:spPr>
        </p:pic>
      </p:grpSp>
      <p:pic>
        <p:nvPicPr>
          <p:cNvPr id="29" name="object 4">
            <a:extLst>
              <a:ext uri="{FF2B5EF4-FFF2-40B4-BE49-F238E27FC236}">
                <a16:creationId xmlns:a16="http://schemas.microsoft.com/office/drawing/2014/main" xmlns="" id="{727F49BB-7DF1-9447-A753-D8716D7627C5}"/>
              </a:ext>
            </a:extLst>
          </p:cNvPr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770372" y="-2379"/>
            <a:ext cx="677520" cy="9146380"/>
          </a:xfrm>
          <a:prstGeom prst="rect">
            <a:avLst/>
          </a:prstGeom>
        </p:spPr>
      </p:pic>
      <p:sp>
        <p:nvSpPr>
          <p:cNvPr id="30" name="Rectangle 6"/>
          <p:cNvSpPr>
            <a:spLocks noChangeArrowheads="1"/>
          </p:cNvSpPr>
          <p:nvPr/>
        </p:nvSpPr>
        <p:spPr bwMode="auto">
          <a:xfrm>
            <a:off x="1169834" y="315568"/>
            <a:ext cx="15205403" cy="534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142857" tIns="74286" rIns="142857" bIns="74286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lnSpc>
                <a:spcPts val="2997"/>
              </a:lnSpc>
              <a:buSzPct val="100000"/>
            </a:pPr>
            <a:r>
              <a:rPr lang="ru-RU" altLang="ru-RU" sz="2200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Приказ Минтруда России от 11.07.2024 N 347н </a:t>
            </a:r>
            <a:endParaRPr lang="ru-RU" altLang="ru-RU" sz="2200" dirty="0">
              <a:solidFill>
                <a:srgbClr val="00206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1"/>
          </p:nvPr>
        </p:nvSpPr>
        <p:spPr>
          <a:xfrm>
            <a:off x="14904312" y="8508438"/>
            <a:ext cx="1039685" cy="276999"/>
          </a:xfrm>
        </p:spPr>
        <p:txBody>
          <a:bodyPr/>
          <a:lstStyle/>
          <a:p>
            <a:pPr algn="r"/>
            <a:fld id="{3BB27E5F-5017-434B-8491-3A9894441BF7}" type="slidenum">
              <a:rPr lang="ru-RU" altLang="ru-RU" smtClean="0">
                <a:latin typeface="+mn-lt"/>
              </a:rPr>
              <a:pPr algn="r"/>
              <a:t>8</a:t>
            </a:fld>
            <a:endParaRPr lang="ru-RU" altLang="ru-RU" dirty="0">
              <a:latin typeface="+mn-lt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470250" y="6400800"/>
            <a:ext cx="14604570" cy="1623887"/>
          </a:xfrm>
          <a:prstGeom prst="rect">
            <a:avLst/>
          </a:prstGeom>
        </p:spPr>
        <p:txBody>
          <a:bodyPr wrap="square" lIns="145143" tIns="72571" rIns="145143" bIns="72571">
            <a:spAutoFit/>
          </a:bodyPr>
          <a:lstStyle/>
          <a:p>
            <a:pPr defTabSz="1451427" fontAlgn="auto">
              <a:spcBef>
                <a:spcPts val="0"/>
              </a:spcBef>
              <a:spcAft>
                <a:spcPts val="952"/>
              </a:spcAft>
              <a:defRPr/>
            </a:pPr>
            <a:r>
              <a:rPr lang="ru-RU" sz="3200" b="1" dirty="0" smtClean="0">
                <a:solidFill>
                  <a:srgbClr val="4472C4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марта 2023 года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ЕПГУ реализован сервис </a:t>
            </a:r>
            <a:r>
              <a:rPr lang="ru-RU" sz="3200" b="1" dirty="0">
                <a:solidFill>
                  <a:srgbClr val="4472C4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200" b="1" dirty="0" smtClean="0">
                <a:solidFill>
                  <a:srgbClr val="4472C4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страхователей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подаче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заявления на разрешение,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с апреля 2025 года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заявления на возмещение </a:t>
            </a:r>
            <a:r>
              <a:rPr lang="ru-RU" sz="3200" b="1" dirty="0" smtClean="0">
                <a:solidFill>
                  <a:srgbClr val="4472C4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3200" b="1" dirty="0">
                <a:solidFill>
                  <a:srgbClr val="4472C4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прикреплением к нему </a:t>
            </a:r>
            <a:r>
              <a:rPr lang="ru-RU" sz="3200" b="1" dirty="0" smtClean="0">
                <a:solidFill>
                  <a:srgbClr val="4472C4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 (сканов) в электронном виде.</a:t>
            </a:r>
          </a:p>
        </p:txBody>
      </p:sp>
      <p:sp>
        <p:nvSpPr>
          <p:cNvPr id="33" name="Прямоугольник 1"/>
          <p:cNvSpPr>
            <a:spLocks noChangeArrowheads="1"/>
          </p:cNvSpPr>
          <p:nvPr/>
        </p:nvSpPr>
        <p:spPr bwMode="auto">
          <a:xfrm>
            <a:off x="2794000" y="1174904"/>
            <a:ext cx="13106400" cy="2919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Microsoft YaHei" charset="-122"/>
                <a:cs typeface="Times New Roman" pitchFamily="18" charset="0"/>
              </a:rPr>
              <a:t>Заявление и документы </a:t>
            </a: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ea typeface="Microsoft YaHei" charset="-122"/>
                <a:cs typeface="Times New Roman" pitchFamily="18" charset="0"/>
              </a:rPr>
              <a:t>можно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Microsoft YaHei" charset="-122"/>
                <a:cs typeface="Times New Roman" pitchFamily="18" charset="0"/>
              </a:rPr>
              <a:t>представить: 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ea typeface="Microsoft YaHei" charset="-122"/>
              <a:cs typeface="Times New Roman" pitchFamily="18" charset="0"/>
            </a:endParaRPr>
          </a:p>
          <a:p>
            <a:pPr algn="ctr">
              <a:buFont typeface="Times New Roman" pitchFamily="16" charset="0"/>
              <a:buNone/>
              <a:defRPr/>
            </a:pPr>
            <a:endParaRPr lang="ru-RU" sz="2400" b="1" dirty="0">
              <a:solidFill>
                <a:srgbClr val="FF0000"/>
              </a:solidFill>
              <a:latin typeface="Times New Roman" pitchFamily="18" charset="0"/>
              <a:ea typeface="Microsoft YaHei" charset="-122"/>
              <a:cs typeface="Times New Roman" pitchFamily="18" charset="0"/>
            </a:endParaRPr>
          </a:p>
          <a:p>
            <a:pPr marL="342900" indent="-342900">
              <a:lnSpc>
                <a:spcPct val="114000"/>
              </a:lnSpc>
              <a:buFont typeface="Arial" pitchFamily="34" charset="0"/>
              <a:buChar char="•"/>
              <a:defRPr/>
            </a:pPr>
            <a:r>
              <a:rPr lang="ru-RU" sz="2800" b="1" dirty="0" smtClean="0">
                <a:solidFill>
                  <a:schemeClr val="accent2"/>
                </a:solidFill>
                <a:latin typeface="Times New Roman" pitchFamily="18" charset="0"/>
                <a:ea typeface="Microsoft YaHei" charset="-122"/>
                <a:cs typeface="Times New Roman" pitchFamily="18" charset="0"/>
              </a:rPr>
              <a:t>На бумажном носителе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Microsoft YaHei" charset="-122"/>
                <a:cs typeface="Times New Roman" pitchFamily="18" charset="0"/>
              </a:rPr>
              <a:t>(оригиналы и заверенные страхователем копии)</a:t>
            </a:r>
            <a:r>
              <a:rPr lang="ru-RU" sz="2800" b="1" dirty="0" smtClean="0">
                <a:solidFill>
                  <a:schemeClr val="accent2"/>
                </a:solidFill>
                <a:latin typeface="Times New Roman" pitchFamily="18" charset="0"/>
                <a:ea typeface="Microsoft YaHei" charset="-122"/>
                <a:cs typeface="Times New Roman" pitchFamily="18" charset="0"/>
              </a:rPr>
              <a:t>:</a:t>
            </a:r>
          </a:p>
          <a:p>
            <a:pPr>
              <a:lnSpc>
                <a:spcPct val="114000"/>
              </a:lnSpc>
              <a:defRPr/>
            </a:pPr>
            <a:endParaRPr lang="ru-RU" sz="2800" b="1" dirty="0" smtClean="0">
              <a:solidFill>
                <a:schemeClr val="accent2"/>
              </a:solidFill>
              <a:latin typeface="Times New Roman" pitchFamily="18" charset="0"/>
              <a:ea typeface="Microsoft YaHei" charset="-122"/>
              <a:cs typeface="Times New Roman" pitchFamily="18" charset="0"/>
            </a:endParaRPr>
          </a:p>
          <a:p>
            <a:pPr>
              <a:lnSpc>
                <a:spcPct val="114000"/>
              </a:lnSpc>
              <a:defRPr/>
            </a:pPr>
            <a:r>
              <a:rPr lang="ru-RU" sz="2800" b="1" dirty="0" smtClean="0">
                <a:solidFill>
                  <a:schemeClr val="accent2"/>
                </a:solidFill>
                <a:latin typeface="Times New Roman" pitchFamily="18" charset="0"/>
                <a:ea typeface="Microsoft YaHei" charset="-122"/>
                <a:cs typeface="Times New Roman" pitchFamily="18" charset="0"/>
              </a:rPr>
              <a:t>	- Клиентские </a:t>
            </a:r>
            <a:r>
              <a:rPr lang="ru-RU" sz="2800" b="1" dirty="0">
                <a:solidFill>
                  <a:schemeClr val="accent2"/>
                </a:solidFill>
                <a:latin typeface="Times New Roman" pitchFamily="18" charset="0"/>
                <a:ea typeface="Microsoft YaHei" charset="-122"/>
                <a:cs typeface="Times New Roman" pitchFamily="18" charset="0"/>
              </a:rPr>
              <a:t>службы</a:t>
            </a:r>
          </a:p>
          <a:p>
            <a:pPr>
              <a:lnSpc>
                <a:spcPct val="114000"/>
              </a:lnSpc>
              <a:defRPr/>
            </a:pPr>
            <a:r>
              <a:rPr lang="ru-RU" sz="2800" b="1" dirty="0" smtClean="0">
                <a:solidFill>
                  <a:schemeClr val="accent2"/>
                </a:solidFill>
                <a:latin typeface="Times New Roman" pitchFamily="18" charset="0"/>
                <a:ea typeface="Microsoft YaHei" charset="-122"/>
                <a:cs typeface="Times New Roman" pitchFamily="18" charset="0"/>
              </a:rPr>
              <a:t>	- По почте</a:t>
            </a:r>
            <a:endParaRPr lang="ru-RU" sz="2800" b="1" dirty="0">
              <a:solidFill>
                <a:schemeClr val="accent2"/>
              </a:solidFill>
              <a:latin typeface="Times New Roman" pitchFamily="18" charset="0"/>
              <a:ea typeface="Microsoft YaHei" charset="-122"/>
              <a:cs typeface="Times New Roman" pitchFamily="18" charset="0"/>
            </a:endParaRPr>
          </a:p>
        </p:txBody>
      </p:sp>
      <p:sp>
        <p:nvSpPr>
          <p:cNvPr id="34" name="Прямоугольник 1"/>
          <p:cNvSpPr>
            <a:spLocks noChangeArrowheads="1"/>
          </p:cNvSpPr>
          <p:nvPr/>
        </p:nvSpPr>
        <p:spPr bwMode="auto">
          <a:xfrm>
            <a:off x="2794000" y="4371971"/>
            <a:ext cx="9838635" cy="1505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  <a:defRPr/>
            </a:pPr>
            <a:r>
              <a:rPr lang="ru-RU" sz="2800" b="1" dirty="0">
                <a:solidFill>
                  <a:schemeClr val="accent2"/>
                </a:solidFill>
                <a:latin typeface="Times New Roman" pitchFamily="18" charset="0"/>
                <a:ea typeface="Microsoft YaHei" charset="-122"/>
                <a:cs typeface="Times New Roman" pitchFamily="18" charset="0"/>
              </a:rPr>
              <a:t>В электронном </a:t>
            </a:r>
            <a:r>
              <a:rPr lang="ru-RU" sz="2800" b="1" dirty="0" smtClean="0">
                <a:solidFill>
                  <a:schemeClr val="accent2"/>
                </a:solidFill>
                <a:latin typeface="Times New Roman" pitchFamily="18" charset="0"/>
                <a:ea typeface="Microsoft YaHei" charset="-122"/>
                <a:cs typeface="Times New Roman" pitchFamily="18" charset="0"/>
              </a:rPr>
              <a:t>виде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Microsoft YaHei" charset="-122"/>
                <a:cs typeface="Times New Roman" pitchFamily="18" charset="0"/>
              </a:rPr>
              <a:t>(скан-образы документов)</a:t>
            </a:r>
            <a:r>
              <a:rPr lang="ru-RU" sz="2800" b="1" dirty="0" smtClean="0">
                <a:solidFill>
                  <a:schemeClr val="accent2"/>
                </a:solidFill>
                <a:latin typeface="Times New Roman" pitchFamily="18" charset="0"/>
                <a:ea typeface="Microsoft YaHei" charset="-122"/>
                <a:cs typeface="Times New Roman" pitchFamily="18" charset="0"/>
              </a:rPr>
              <a:t>:</a:t>
            </a:r>
            <a:endParaRPr lang="ru-RU" sz="2800" b="1" dirty="0">
              <a:solidFill>
                <a:schemeClr val="accent2"/>
              </a:solidFill>
              <a:latin typeface="Times New Roman" pitchFamily="18" charset="0"/>
              <a:ea typeface="Microsoft YaHei" charset="-122"/>
              <a:cs typeface="Times New Roman" pitchFamily="18" charset="0"/>
            </a:endParaRPr>
          </a:p>
          <a:p>
            <a:pPr>
              <a:lnSpc>
                <a:spcPct val="114000"/>
              </a:lnSpc>
              <a:defRPr/>
            </a:pPr>
            <a:endParaRPr lang="ru-RU" sz="2800" b="1" dirty="0" smtClean="0">
              <a:solidFill>
                <a:schemeClr val="accent2"/>
              </a:solidFill>
              <a:latin typeface="Times New Roman" pitchFamily="18" charset="0"/>
              <a:ea typeface="Microsoft YaHei" charset="-122"/>
              <a:cs typeface="Times New Roman" pitchFamily="18" charset="0"/>
            </a:endParaRPr>
          </a:p>
          <a:p>
            <a:pPr>
              <a:lnSpc>
                <a:spcPct val="114000"/>
              </a:lnSpc>
              <a:defRPr/>
            </a:pPr>
            <a:r>
              <a:rPr lang="ru-RU" sz="2800" b="1" dirty="0">
                <a:solidFill>
                  <a:schemeClr val="accent2"/>
                </a:solidFill>
                <a:latin typeface="Times New Roman" pitchFamily="18" charset="0"/>
                <a:ea typeface="Microsoft YaHei" charset="-122"/>
                <a:cs typeface="Times New Roman" pitchFamily="18" charset="0"/>
              </a:rPr>
              <a:t>	</a:t>
            </a:r>
            <a:r>
              <a:rPr lang="ru-RU" sz="2800" b="1" dirty="0" smtClean="0">
                <a:solidFill>
                  <a:schemeClr val="accent2"/>
                </a:solidFill>
                <a:latin typeface="Times New Roman" pitchFamily="18" charset="0"/>
                <a:ea typeface="Microsoft YaHei" charset="-122"/>
                <a:cs typeface="Times New Roman" pitchFamily="18" charset="0"/>
              </a:rPr>
              <a:t>-  </a:t>
            </a:r>
            <a:r>
              <a:rPr lang="ru-RU" sz="2800" b="1" dirty="0">
                <a:solidFill>
                  <a:schemeClr val="accent2"/>
                </a:solidFill>
                <a:latin typeface="Times New Roman" pitchFamily="18" charset="0"/>
                <a:ea typeface="Microsoft YaHei" charset="-122"/>
                <a:cs typeface="Times New Roman" pitchFamily="18" charset="0"/>
              </a:rPr>
              <a:t>Через </a:t>
            </a:r>
            <a:r>
              <a:rPr lang="ru-RU" sz="2800" b="1" dirty="0" smtClean="0">
                <a:solidFill>
                  <a:schemeClr val="accent2"/>
                </a:solidFill>
                <a:latin typeface="Times New Roman" pitchFamily="18" charset="0"/>
                <a:ea typeface="Microsoft YaHei" charset="-122"/>
                <a:cs typeface="Times New Roman" pitchFamily="18" charset="0"/>
              </a:rPr>
              <a:t>ЕПГУ</a:t>
            </a:r>
            <a:endParaRPr lang="ru-RU" sz="2800" b="1" dirty="0">
              <a:solidFill>
                <a:schemeClr val="accent2"/>
              </a:solidFill>
              <a:latin typeface="Times New Roman" pitchFamily="18" charset="0"/>
              <a:ea typeface="Microsoft YaHei" charset="-122"/>
              <a:cs typeface="Times New Roman" pitchFamily="18" charset="0"/>
            </a:endParaRPr>
          </a:p>
        </p:txBody>
      </p:sp>
      <p:pic>
        <p:nvPicPr>
          <p:cNvPr id="35" name="Picture 2" descr="ÐÐ°ÑÑÐ¸Ð½ÐºÐ¸ Ð¿Ð¾ Ð·Ð°Ð¿ÑÐ¾ÑÑ ÑÐµÐºÐ¾Ð¼ÐµÐ½Ð´ÑÐµÐ¼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121168">
            <a:off x="12391933" y="4252408"/>
            <a:ext cx="2232025" cy="185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530139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ChangeArrowheads="1"/>
          </p:cNvSpPr>
          <p:nvPr/>
        </p:nvSpPr>
        <p:spPr bwMode="auto">
          <a:xfrm>
            <a:off x="0" y="1143007"/>
            <a:ext cx="16256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145143" tIns="72571" rIns="145143" bIns="72571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/>
          </a:p>
        </p:txBody>
      </p:sp>
      <p:sp>
        <p:nvSpPr>
          <p:cNvPr id="25606" name="Rectangle 1"/>
          <p:cNvSpPr>
            <a:spLocks noChangeArrowheads="1"/>
          </p:cNvSpPr>
          <p:nvPr/>
        </p:nvSpPr>
        <p:spPr bwMode="auto">
          <a:xfrm>
            <a:off x="2496168" y="4619387"/>
            <a:ext cx="12365876" cy="885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45143" tIns="72571" rIns="145143" bIns="72571" anchor="ctr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sz="2400" dirty="0">
              <a:solidFill>
                <a:schemeClr val="tx2">
                  <a:lumMod val="75000"/>
                </a:schemeClr>
              </a:solidFill>
              <a:latin typeface="+mn-lt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sz="2400" dirty="0" smtClean="0">
              <a:solidFill>
                <a:schemeClr val="tx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xmlns="" id="{819F3872-8C93-764C-B639-237405654395}"/>
              </a:ext>
            </a:extLst>
          </p:cNvPr>
          <p:cNvSpPr/>
          <p:nvPr/>
        </p:nvSpPr>
        <p:spPr>
          <a:xfrm>
            <a:off x="-14474" y="-23952"/>
            <a:ext cx="1869776" cy="9131621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 sz="2100" dirty="0"/>
          </a:p>
        </p:txBody>
      </p:sp>
      <p:grpSp>
        <p:nvGrpSpPr>
          <p:cNvPr id="7" name="Shape 336"/>
          <p:cNvGrpSpPr/>
          <p:nvPr/>
        </p:nvGrpSpPr>
        <p:grpSpPr>
          <a:xfrm>
            <a:off x="112429" y="33219"/>
            <a:ext cx="896341" cy="702583"/>
            <a:chOff x="0" y="0"/>
            <a:chExt cx="638291" cy="693109"/>
          </a:xfrm>
        </p:grpSpPr>
        <p:pic>
          <p:nvPicPr>
            <p:cNvPr id="8" name="Shape 338"/>
            <p:cNvPicPr/>
            <p:nvPr/>
          </p:nvPicPr>
          <p:blipFill>
            <a:blip r:embed="rId3"/>
            <a:stretch/>
          </p:blipFill>
          <p:spPr>
            <a:xfrm>
              <a:off x="1552" y="562392"/>
              <a:ext cx="113960" cy="50701"/>
            </a:xfrm>
            <a:prstGeom prst="rect">
              <a:avLst/>
            </a:prstGeom>
          </p:spPr>
        </p:pic>
        <p:pic>
          <p:nvPicPr>
            <p:cNvPr id="10" name="Shape 340"/>
            <p:cNvPicPr/>
            <p:nvPr/>
          </p:nvPicPr>
          <p:blipFill>
            <a:blip r:embed="rId4"/>
            <a:stretch/>
          </p:blipFill>
          <p:spPr>
            <a:xfrm>
              <a:off x="130978" y="562961"/>
              <a:ext cx="238101" cy="57971"/>
            </a:xfrm>
            <a:prstGeom prst="rect">
              <a:avLst/>
            </a:prstGeom>
          </p:spPr>
        </p:pic>
        <p:sp>
          <p:nvSpPr>
            <p:cNvPr id="11" name="Shape 341"/>
            <p:cNvSpPr/>
            <p:nvPr/>
          </p:nvSpPr>
          <p:spPr>
            <a:xfrm>
              <a:off x="388859" y="562959"/>
              <a:ext cx="43436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2230"/>
                <a:gd name="ODFBottom" fmla="val 77469"/>
                <a:gd name="ODFWidth" fmla="val 62230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12" name="Shape 343"/>
            <p:cNvPicPr/>
            <p:nvPr/>
          </p:nvPicPr>
          <p:blipFill>
            <a:blip r:embed="rId5"/>
            <a:stretch/>
          </p:blipFill>
          <p:spPr>
            <a:xfrm>
              <a:off x="446584" y="562961"/>
              <a:ext cx="46175" cy="49564"/>
            </a:xfrm>
            <a:prstGeom prst="rect">
              <a:avLst/>
            </a:prstGeom>
          </p:spPr>
        </p:pic>
        <p:pic>
          <p:nvPicPr>
            <p:cNvPr id="13" name="Shape 345"/>
            <p:cNvPicPr/>
            <p:nvPr/>
          </p:nvPicPr>
          <p:blipFill>
            <a:blip r:embed="rId6"/>
            <a:stretch/>
          </p:blipFill>
          <p:spPr>
            <a:xfrm>
              <a:off x="512528" y="562959"/>
              <a:ext cx="59437" cy="49572"/>
            </a:xfrm>
            <a:prstGeom prst="rect">
              <a:avLst/>
            </a:prstGeom>
          </p:spPr>
        </p:pic>
        <p:sp>
          <p:nvSpPr>
            <p:cNvPr id="14" name="Shape 346"/>
            <p:cNvSpPr/>
            <p:nvPr/>
          </p:nvSpPr>
          <p:spPr>
            <a:xfrm>
              <a:off x="591751" y="562961"/>
              <a:ext cx="46539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6675"/>
                <a:gd name="ODFBottom" fmla="val 77469"/>
                <a:gd name="ODFWidth" fmla="val 66675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15" name="Shape 348"/>
            <p:cNvPicPr/>
            <p:nvPr/>
          </p:nvPicPr>
          <p:blipFill>
            <a:blip r:embed="rId7"/>
            <a:stretch/>
          </p:blipFill>
          <p:spPr>
            <a:xfrm>
              <a:off x="0" y="634419"/>
              <a:ext cx="131611" cy="53247"/>
            </a:xfrm>
            <a:prstGeom prst="rect">
              <a:avLst/>
            </a:prstGeom>
          </p:spPr>
        </p:pic>
        <p:pic>
          <p:nvPicPr>
            <p:cNvPr id="16" name="Shape 350"/>
            <p:cNvPicPr/>
            <p:nvPr/>
          </p:nvPicPr>
          <p:blipFill>
            <a:blip r:embed="rId8"/>
            <a:stretch/>
          </p:blipFill>
          <p:spPr>
            <a:xfrm>
              <a:off x="147090" y="636252"/>
              <a:ext cx="114664" cy="56856"/>
            </a:xfrm>
            <a:prstGeom prst="rect">
              <a:avLst/>
            </a:prstGeom>
          </p:spPr>
        </p:pic>
        <p:pic>
          <p:nvPicPr>
            <p:cNvPr id="17" name="Shape 352"/>
            <p:cNvPicPr/>
            <p:nvPr/>
          </p:nvPicPr>
          <p:blipFill>
            <a:blip r:embed="rId9"/>
            <a:stretch/>
          </p:blipFill>
          <p:spPr>
            <a:xfrm>
              <a:off x="295090" y="635694"/>
              <a:ext cx="222864" cy="50693"/>
            </a:xfrm>
            <a:prstGeom prst="rect">
              <a:avLst/>
            </a:prstGeom>
          </p:spPr>
        </p:pic>
        <p:pic>
          <p:nvPicPr>
            <p:cNvPr id="18" name="Shape 354"/>
            <p:cNvPicPr/>
            <p:nvPr/>
          </p:nvPicPr>
          <p:blipFill>
            <a:blip r:embed="rId10"/>
            <a:stretch/>
          </p:blipFill>
          <p:spPr>
            <a:xfrm>
              <a:off x="531607" y="636254"/>
              <a:ext cx="46397" cy="49564"/>
            </a:xfrm>
            <a:prstGeom prst="rect">
              <a:avLst/>
            </a:prstGeom>
          </p:spPr>
        </p:pic>
        <p:pic>
          <p:nvPicPr>
            <p:cNvPr id="19" name="Shape 356"/>
            <p:cNvPicPr/>
            <p:nvPr/>
          </p:nvPicPr>
          <p:blipFill>
            <a:blip r:embed="rId11"/>
            <a:stretch/>
          </p:blipFill>
          <p:spPr>
            <a:xfrm>
              <a:off x="591751" y="636254"/>
              <a:ext cx="46397" cy="49564"/>
            </a:xfrm>
            <a:prstGeom prst="rect">
              <a:avLst/>
            </a:prstGeom>
          </p:spPr>
        </p:pic>
        <p:sp>
          <p:nvSpPr>
            <p:cNvPr id="20" name="Shape 357"/>
            <p:cNvSpPr/>
            <p:nvPr/>
          </p:nvSpPr>
          <p:spPr>
            <a:xfrm>
              <a:off x="596399" y="548957"/>
              <a:ext cx="38118" cy="5319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54609"/>
                <a:gd name="ODFBottom" fmla="val 8255"/>
                <a:gd name="ODFWidth" fmla="val 54609"/>
                <a:gd name="ODFHeight" fmla="val 8255"/>
              </a:gdLst>
              <a:ahLst/>
              <a:cxnLst/>
              <a:rect l="OXMLTextRectL" t="OXMLTextRectT" r="OXMLTextRectR" b="OXMLTextRect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21" name="Shape 359"/>
            <p:cNvPicPr/>
            <p:nvPr/>
          </p:nvPicPr>
          <p:blipFill>
            <a:blip r:embed="rId12"/>
            <a:stretch/>
          </p:blipFill>
          <p:spPr>
            <a:xfrm>
              <a:off x="6351" y="0"/>
              <a:ext cx="625305" cy="495693"/>
            </a:xfrm>
            <a:prstGeom prst="rect">
              <a:avLst/>
            </a:prstGeom>
          </p:spPr>
        </p:pic>
      </p:grpSp>
      <p:pic>
        <p:nvPicPr>
          <p:cNvPr id="22" name="object 4">
            <a:extLst>
              <a:ext uri="{FF2B5EF4-FFF2-40B4-BE49-F238E27FC236}">
                <a16:creationId xmlns:a16="http://schemas.microsoft.com/office/drawing/2014/main" xmlns="" id="{727F49BB-7DF1-9447-A753-D8716D7627C5}"/>
              </a:ext>
            </a:extLst>
          </p:cNvPr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58497" y="2"/>
            <a:ext cx="677520" cy="9146380"/>
          </a:xfrm>
          <a:prstGeom prst="rect">
            <a:avLst/>
          </a:prstGeom>
        </p:spPr>
      </p:pic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2031999" y="511163"/>
            <a:ext cx="13639801" cy="1304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142857" tIns="74286" rIns="142857" bIns="74286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lnSpc>
                <a:spcPts val="2997"/>
              </a:lnSpc>
              <a:buSzPct val="100000"/>
            </a:pPr>
            <a:r>
              <a:rPr lang="ru-RU" altLang="ru-RU" sz="2400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Приказ Минтруда России от 11.07.2024 N 347н</a:t>
            </a:r>
          </a:p>
          <a:p>
            <a:pPr algn="ctr">
              <a:lnSpc>
                <a:spcPts val="2997"/>
              </a:lnSpc>
              <a:buSzPct val="100000"/>
            </a:pPr>
            <a:r>
              <a:rPr lang="ru-RU" altLang="ru-RU" sz="2400" dirty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(в ред. Приказа Минтруда России от 08.08.2025 N </a:t>
            </a:r>
            <a:r>
              <a:rPr lang="ru-RU" altLang="ru-RU" sz="2400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497н)</a:t>
            </a:r>
          </a:p>
          <a:p>
            <a:pPr algn="ctr">
              <a:lnSpc>
                <a:spcPts val="2997"/>
              </a:lnSpc>
              <a:buSzPct val="100000"/>
            </a:pPr>
            <a:r>
              <a:rPr lang="ru-RU" altLang="ru-RU" sz="2800" b="1" u="sng" dirty="0" smtClean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Что изменилось?</a:t>
            </a:r>
            <a:endParaRPr lang="ru-RU" altLang="ru-RU" sz="2800" b="1" u="sng" dirty="0">
              <a:solidFill>
                <a:srgbClr val="C0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2184400" y="2103120"/>
            <a:ext cx="13182600" cy="4850559"/>
          </a:xfrm>
        </p:spPr>
        <p:txBody>
          <a:bodyPr/>
          <a:lstStyle/>
          <a:p>
            <a:pPr algn="ctr"/>
            <a:r>
              <a:rPr lang="ru-RU" alt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</a:t>
            </a:r>
            <a:r>
              <a:rPr lang="ru-RU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ОТКАЗА 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000" b="1" dirty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финансовом обеспечении предупредительных мер по сокращению производственного травматизма и профессиональных заболеваний работников</a:t>
            </a:r>
          </a:p>
          <a:p>
            <a:endParaRPr lang="ru-RU" dirty="0" smtClean="0"/>
          </a:p>
          <a:p>
            <a:pPr algn="just"/>
            <a:r>
              <a:rPr lang="ru-RU" sz="2000" dirty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если на день подачи заявления у страхователя имеются непогашенные недоимка, задолженность по пеням и штрафам</a:t>
            </a:r>
            <a:r>
              <a:rPr lang="ru-RU" sz="2000" dirty="0" smtClean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ru-RU" sz="2000" dirty="0">
              <a:solidFill>
                <a:srgbClr val="37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000" dirty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если предусмотренные бюджетом СФР средства на финансовое обеспечение предупредительных мер на текущий финансовый год полностью распределены</a:t>
            </a:r>
            <a:r>
              <a:rPr lang="ru-RU" sz="2000" dirty="0" smtClean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ru-RU" sz="2000" dirty="0">
              <a:solidFill>
                <a:srgbClr val="37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документы, предусмотренные пунктом 4 настоящих Правил, которые страхователь должен представить самостоятельно, представлены страхователем не в полном объеме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представленные страхователем документы содержат недостоверную информацию.</a:t>
            </a:r>
          </a:p>
          <a:p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3BB27E5F-5017-434B-8491-3A9894441BF7}" type="slidenum">
              <a:rPr lang="ru-RU" altLang="ru-RU" smtClean="0">
                <a:latin typeface="+mn-lt"/>
              </a:rPr>
              <a:pPr algn="r"/>
              <a:t>9</a:t>
            </a:fld>
            <a:endParaRPr lang="ru-RU" altLang="ru-RU" dirty="0"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318000" y="7239000"/>
            <a:ext cx="9525000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7262" lvl="0" algn="just">
              <a:lnSpc>
                <a:spcPct val="80000"/>
              </a:lnSpc>
              <a:spcBef>
                <a:spcPts val="952"/>
              </a:spcBef>
              <a:buSzPct val="100000"/>
              <a:tabLst>
                <a:tab pos="1191885" algn="l"/>
                <a:tab pos="2643312" algn="l"/>
                <a:tab pos="4094739" algn="l"/>
                <a:tab pos="5546166" algn="l"/>
                <a:tab pos="6997593" algn="l"/>
                <a:tab pos="8449020" algn="l"/>
                <a:tab pos="9900447" algn="l"/>
                <a:tab pos="11351874" algn="l"/>
                <a:tab pos="12803301" algn="l"/>
                <a:tab pos="14254729" algn="l"/>
                <a:tab pos="15706156" algn="l"/>
              </a:tabLst>
            </a:pPr>
            <a:r>
              <a:rPr lang="ru-RU" alt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случает отказа страхователь </a:t>
            </a:r>
            <a:r>
              <a:rPr lang="ru-RU" alt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вправе повторно, но не позднее 1 августа </a:t>
            </a:r>
            <a:r>
              <a:rPr lang="ru-RU" alt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alt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r>
              <a:rPr lang="ru-RU" alt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обратиться с заявлением в территориальный орган Фонда по месту своей регистрации.</a:t>
            </a:r>
          </a:p>
        </p:txBody>
      </p:sp>
    </p:spTree>
    <p:extLst>
      <p:ext uri="{BB962C8B-B14F-4D97-AF65-F5344CB8AC3E}">
        <p14:creationId xmlns:p14="http://schemas.microsoft.com/office/powerpoint/2010/main" val="226876175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1874</TotalTime>
  <Words>878</Words>
  <Application>Microsoft Office PowerPoint</Application>
  <PresentationFormat>Произвольный</PresentationFormat>
  <Paragraphs>163</Paragraphs>
  <Slides>16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Презентация PowerPoint</vt:lpstr>
      <vt:lpstr>Представители ОСФР по Челябинской области</vt:lpstr>
      <vt:lpstr>Специалист ответственный за принятие решения по финансовому обеспечению предупредительных мер в 2026 году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Ксения</dc:creator>
  <cp:lastModifiedBy>Богомолова Анастасия Павловна</cp:lastModifiedBy>
  <cp:revision>165</cp:revision>
  <cp:lastPrinted>2025-01-17T08:33:42Z</cp:lastPrinted>
  <dcterms:created xsi:type="dcterms:W3CDTF">2023-05-03T09:25:15Z</dcterms:created>
  <dcterms:modified xsi:type="dcterms:W3CDTF">2026-02-05T11:45:31Z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2023-05-03T00:00:00Z</vt:filetime>
  </property>
  <property fmtid="{D5CDD505-2E9C-101B-9397-08002B2CF9AE}" pid="3" name="Creator">
    <vt:lpwstr>Adobe InDesign 16.1 (Macintosh)</vt:lpwstr>
  </property>
  <property fmtid="{D5CDD505-2E9C-101B-9397-08002B2CF9AE}" pid="4" name="LastSaved">
    <vt:filetime>2023-05-03T00:00:00Z</vt:filetime>
  </property>
</Properties>
</file>