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437" r:id="rId3"/>
    <p:sldId id="438" r:id="rId4"/>
    <p:sldId id="460" r:id="rId5"/>
    <p:sldId id="466" r:id="rId6"/>
    <p:sldId id="467" r:id="rId7"/>
    <p:sldId id="436" r:id="rId8"/>
    <p:sldId id="256" r:id="rId9"/>
    <p:sldId id="267" r:id="rId10"/>
    <p:sldId id="269" r:id="rId11"/>
    <p:sldId id="270" r:id="rId12"/>
    <p:sldId id="468" r:id="rId13"/>
    <p:sldId id="469" r:id="rId14"/>
    <p:sldId id="271" r:id="rId15"/>
    <p:sldId id="272" r:id="rId16"/>
    <p:sldId id="273" r:id="rId17"/>
    <p:sldId id="274" r:id="rId18"/>
    <p:sldId id="275" r:id="rId19"/>
    <p:sldId id="44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>
      <p:cViewPr varScale="1">
        <p:scale>
          <a:sx n="62" d="100"/>
          <a:sy n="62" d="100"/>
        </p:scale>
        <p:origin x="78" y="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6C376-C345-1AC1-4AF1-20B4F3015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6F296D-DBEC-36A0-33A3-71C0BDFD9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3B16B2-CC78-EBAF-75F6-5F7DA62EF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0523-F1E6-49D4-8ED3-10D19DC7A86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CFF24D-51C7-ECA4-BC0C-CAE231973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C187CE-D180-2FF0-5D37-595BC2D46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26DAA-C5A7-4CEB-A528-ADE6E4370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69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A562D-19DF-32AB-0B7A-FD92A6AF0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DF8647-B4B9-5140-D30E-8BEF2CCE3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024BAE-3872-A590-BCD7-EC150AAD7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0523-F1E6-49D4-8ED3-10D19DC7A86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8DEA32-0D75-063B-F1BB-1576B412B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AF8050-FDEB-1ED3-9654-327C097D9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26DAA-C5A7-4CEB-A528-ADE6E4370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95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483D8-FC9C-B6E3-FE23-0141AA64C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3B6106-2682-C897-D026-99F53D7E7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33FCB6-1FA7-34B2-A6BE-BB917E986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0523-F1E6-49D4-8ED3-10D19DC7A86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2EB55D-5871-3A92-2755-002FEB23E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A47E86-EB81-377B-414A-A95D81AB2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26DAA-C5A7-4CEB-A528-ADE6E4370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022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C84548-9831-0A85-2A07-6C37F163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1F14EB-DA16-A969-49D0-A7D49045C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F348B1-5BF4-2C65-5825-224A67509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A9735D-EA2D-9447-D095-69D16C672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0523-F1E6-49D4-8ED3-10D19DC7A86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263D11-97B4-74C4-2423-75EB2A912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F03DB9-E0DA-985A-1D1B-D5DCB648A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26DAA-C5A7-4CEB-A528-ADE6E4370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87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7520A2-B6D8-8ED7-01B4-E5F31D52B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7BFA40-CC69-BF45-276B-096A3A5BC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7C4CBE9-892F-1224-FD75-AC1F673D2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70D936B-D3A8-10EC-8F75-DAB8C8FFF7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3BDB882-776C-250A-2721-BA44A2532E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A638E46-A58D-7A03-228C-8A373D1AD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0523-F1E6-49D4-8ED3-10D19DC7A86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4CB82AA-A3DB-6606-0387-DBF40B50B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4A1E0F4-F5E9-B87B-6B55-68AA1BAA5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26DAA-C5A7-4CEB-A528-ADE6E4370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803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BC08AE-5062-9713-B012-A1D0A1ED4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275060-BCD3-A59B-69C0-7F5E72B3C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0523-F1E6-49D4-8ED3-10D19DC7A86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783C8B-D16F-FD40-37CD-20D09A08B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F9E0648-4BAC-64B9-EFF3-9CEC7E624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26DAA-C5A7-4CEB-A528-ADE6E4370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989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748BEBC-6D86-20A2-5918-9A6D5D768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0523-F1E6-49D4-8ED3-10D19DC7A86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B64234-2EE3-F935-A52D-9ACF04024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E927A6-A441-F593-AAE1-F426E91B3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26DAA-C5A7-4CEB-A528-ADE6E4370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54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4CB2D9-1F92-BC57-AA2B-58C37C815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5DD1CF-4FBD-7583-92B0-FB3DAD4B1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4E8AC2-EC48-EF80-FA1E-FC5ABE7D6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9C8A54-DCBE-3B7C-B539-58F270EBB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0523-F1E6-49D4-8ED3-10D19DC7A86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D0E435-1CB7-93B7-0B9C-9E81AF195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EED7EA-FB8D-59F6-A924-03720BDCA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26DAA-C5A7-4CEB-A528-ADE6E4370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194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646403-00EE-16DA-918F-4203BF33D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06CF486-BFA3-1E2A-6930-9C9EEE5127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BC0DC8-6DEB-CD9D-2C08-B77CD3A46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1EDC78-AC10-4951-F76E-71757A49E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0523-F1E6-49D4-8ED3-10D19DC7A86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93F183-0055-5221-4C95-A8FA0C9FA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02D3B5-0FA3-FB44-66EA-99A2950C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26DAA-C5A7-4CEB-A528-ADE6E4370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308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1C09E6-ECB3-24F2-0975-7478D9CC2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37773C7-3A0C-93A6-FF0D-20DAA48AF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6710E4-B908-8C88-5A95-60AED76E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0523-F1E6-49D4-8ED3-10D19DC7A86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8A2AAD-488B-AA92-B70F-6E23021E0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658C01-18F8-29DC-1962-B7EC8A148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26DAA-C5A7-4CEB-A528-ADE6E4370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075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3FABE73-EE0B-4920-4A1F-1649277D02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C5CA63-53BF-342A-5807-40A7EF5A1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9F78F2-E932-F2E6-C1CA-635C5A761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10523-F1E6-49D4-8ED3-10D19DC7A86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3BA9AF-5192-7C50-3506-FD3B47612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77B137-7AE6-C34D-E911-5AD78C9F8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26DAA-C5A7-4CEB-A528-ADE6E4370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58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2861C8-DC16-A945-5E5B-078D88C9B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0ADC9B-6ADF-DD5B-667A-043B6A3E4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2CCD33-76FF-8E5C-07AE-13F1E19818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10523-F1E6-49D4-8ED3-10D19DC7A86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0CD28E-139B-523E-B3A0-A0E20F4942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956AAC-48D6-E139-C84A-DC20FCFEB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26DAA-C5A7-4CEB-A528-ADE6E4370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20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21.jpeg"/><Relationship Id="rId4" Type="http://schemas.openxmlformats.org/officeDocument/2006/relationships/image" Target="../media/image18.jpeg"/><Relationship Id="rId9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C2427-9BCA-43A7-B8F7-B3E08CF3F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4303" y="140049"/>
            <a:ext cx="9144000" cy="1352184"/>
          </a:xfrm>
        </p:spPr>
        <p:txBody>
          <a:bodyPr>
            <a:noAutofit/>
          </a:bodyPr>
          <a:lstStyle/>
          <a:p>
            <a:r>
              <a:rPr lang="ru-RU" sz="2000" dirty="0"/>
              <a:t>Муниципальное бюджетное общеобразовательное учреждение «Средняя общеобразовательная школа №135» имени академика Б.В. Литвинова», Региональная инновационная площадка министерства образования и науки Челябинской области, школа-участница инновационной сети образовательных организаций «Школа Росатома», участница сети </a:t>
            </a:r>
            <a:r>
              <a:rPr lang="ru-RU" sz="2000" dirty="0" err="1"/>
              <a:t>Атомклассов</a:t>
            </a:r>
            <a:endParaRPr lang="ru-RU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604EFCB-E054-4146-BC13-A369F950E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7368" y="0"/>
            <a:ext cx="1632283" cy="163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61AE27-99E8-41F7-A028-19D8C0E259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44" b="43484"/>
          <a:stretch/>
        </p:blipFill>
        <p:spPr>
          <a:xfrm>
            <a:off x="-13863" y="4816734"/>
            <a:ext cx="12219726" cy="2031948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8E98CDD-F9A2-46E2-A043-E9443E1CD543}"/>
              </a:ext>
            </a:extLst>
          </p:cNvPr>
          <p:cNvSpPr txBox="1">
            <a:spLocks/>
          </p:cNvSpPr>
          <p:nvPr/>
        </p:nvSpPr>
        <p:spPr>
          <a:xfrm>
            <a:off x="132350" y="1772332"/>
            <a:ext cx="11927302" cy="20066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i="1" dirty="0">
                <a:effectLst/>
                <a:latin typeface="Candara" panose="020E0502030303020204" pitchFamily="34" charset="0"/>
              </a:rPr>
              <a:t>Инициативный проект, претендующий на финансовую поддержку за счет средств муниципального образования город Снежинск в рамках программы «Инициативное бюджетирование»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«Ремонт санитарных  узлов здания МБОУ СОШ № 135»</a:t>
            </a:r>
            <a:endParaRPr lang="ru-RU" sz="4000" dirty="0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55A7E93D-98FA-4861-9E3C-B38A4FAAF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9" y="190499"/>
            <a:ext cx="1196377" cy="125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8E98CDD-F9A2-46E2-A043-E9443E1CD543}"/>
              </a:ext>
            </a:extLst>
          </p:cNvPr>
          <p:cNvSpPr txBox="1">
            <a:spLocks/>
          </p:cNvSpPr>
          <p:nvPr/>
        </p:nvSpPr>
        <p:spPr>
          <a:xfrm>
            <a:off x="730537" y="4006312"/>
            <a:ext cx="11258026" cy="6920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000" b="1" dirty="0"/>
              <a:t>Миловидова Ирина Вячеславовна, директор МБОУ СОШ №135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8008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816F39-4357-45FC-87A2-214955F2B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5DC334-A0D0-4E53-8177-EC579B906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AD3801-66C4-48AA-91D2-F755E9B7C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1" y="78581"/>
            <a:ext cx="12052300" cy="677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20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9A376-CC4C-4828-A625-F163F4B8B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820A45-94DA-441D-AC25-7B31F4B18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CFDD12-B6B8-4E0F-9CD0-413A0E8D9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5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28D99-350C-4802-B8C6-3F86815A0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651" y="1379538"/>
            <a:ext cx="7915275" cy="8255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/>
              <a:t>Региональная инновационная площадка</a:t>
            </a:r>
          </a:p>
        </p:txBody>
      </p:sp>
      <p:pic>
        <p:nvPicPr>
          <p:cNvPr id="6147" name="Рисунок 3" descr="Изображение выглядит как рубашк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540F0BAD-C68E-47D5-A969-63DE222F9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0" y="123826"/>
            <a:ext cx="113030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Рисунок 4" descr="Изображение выглядит как рисуно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791AD704-7400-4800-8EC0-1E3E21353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918" y="117475"/>
            <a:ext cx="1290638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Заголовок 1">
            <a:extLst>
              <a:ext uri="{FF2B5EF4-FFF2-40B4-BE49-F238E27FC236}">
                <a16:creationId xmlns:a16="http://schemas.microsoft.com/office/drawing/2014/main" id="{AA9B8FA3-C4BB-42F6-ACB8-5568B1774C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70" y="704851"/>
            <a:ext cx="9876798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70C0"/>
                </a:solidFill>
              </a:rPr>
              <a:t>Муниципальное бюджетное общеобразовательное учреждение "Средняя общеобразовательная школа №135" имени академика Б.В. Литвинова</a:t>
            </a:r>
            <a:br>
              <a:rPr lang="ru-RU" altLang="ru-RU" sz="1400" b="1" dirty="0">
                <a:solidFill>
                  <a:srgbClr val="0070C0"/>
                </a:solidFill>
                <a:cs typeface="Calibri Light" panose="020F0302020204030204" pitchFamily="34" charset="0"/>
              </a:rPr>
            </a:br>
            <a:r>
              <a:rPr lang="ru-RU" altLang="ru-RU" sz="1400" b="1" dirty="0">
                <a:solidFill>
                  <a:srgbClr val="0070C0"/>
                </a:solidFill>
                <a:cs typeface="Calibri Light" panose="020F0302020204030204" pitchFamily="34" charset="0"/>
              </a:rPr>
              <a:t>Школа - участница инновационной сети проекта "Школа Росатома«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70C0"/>
                </a:solidFill>
                <a:cs typeface="Calibri Light" panose="020F0302020204030204" pitchFamily="34" charset="0"/>
              </a:rPr>
              <a:t>Региональная инновационная площадка Министерства образования и науки Челябинской области</a:t>
            </a:r>
          </a:p>
        </p:txBody>
      </p:sp>
      <p:pic>
        <p:nvPicPr>
          <p:cNvPr id="6150" name="Рисунок 2">
            <a:extLst>
              <a:ext uri="{FF2B5EF4-FFF2-40B4-BE49-F238E27FC236}">
                <a16:creationId xmlns:a16="http://schemas.microsoft.com/office/drawing/2014/main" id="{234FDF47-0DF3-431E-B5B5-20699FD2D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3375025"/>
            <a:ext cx="35560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Рисунок 3">
            <a:extLst>
              <a:ext uri="{FF2B5EF4-FFF2-40B4-BE49-F238E27FC236}">
                <a16:creationId xmlns:a16="http://schemas.microsoft.com/office/drawing/2014/main" id="{247A0598-CC40-413F-AA94-2DD13CBE0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527425"/>
            <a:ext cx="355600" cy="10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Рисунок 4">
            <a:extLst>
              <a:ext uri="{FF2B5EF4-FFF2-40B4-BE49-F238E27FC236}">
                <a16:creationId xmlns:a16="http://schemas.microsoft.com/office/drawing/2014/main" id="{04B47EBD-BDDD-4515-A106-F43B76C07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450" y="2216151"/>
            <a:ext cx="3498850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Рисунок 5">
            <a:extLst>
              <a:ext uri="{FF2B5EF4-FFF2-40B4-BE49-F238E27FC236}">
                <a16:creationId xmlns:a16="http://schemas.microsoft.com/office/drawing/2014/main" id="{C52E212E-9902-4A1D-A80C-2B2D44246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3" y="2312989"/>
            <a:ext cx="3498850" cy="44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D1A94B-AF09-4165-9D3E-D5CFF0E99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039" y="1317625"/>
            <a:ext cx="8243887" cy="139065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/>
              <a:t>Губернаторские инженерные классы</a:t>
            </a:r>
          </a:p>
        </p:txBody>
      </p:sp>
      <p:pic>
        <p:nvPicPr>
          <p:cNvPr id="8198" name="Рисунок 2">
            <a:extLst>
              <a:ext uri="{FF2B5EF4-FFF2-40B4-BE49-F238E27FC236}">
                <a16:creationId xmlns:a16="http://schemas.microsoft.com/office/drawing/2014/main" id="{5C64BB41-E200-4DD7-A6B6-E75B2CDEE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038" y="3105151"/>
            <a:ext cx="3130550" cy="342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Box 4">
            <a:extLst>
              <a:ext uri="{FF2B5EF4-FFF2-40B4-BE49-F238E27FC236}">
                <a16:creationId xmlns:a16="http://schemas.microsoft.com/office/drawing/2014/main" id="{58799694-7C3B-45F1-8A8F-C859871A6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39" y="3105151"/>
            <a:ext cx="51657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/>
              <a:t>10, 11 классы - физика, математика, информатика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/>
              <a:t>8,9 классы – физика, математика, информатика</a:t>
            </a:r>
          </a:p>
        </p:txBody>
      </p:sp>
      <p:pic>
        <p:nvPicPr>
          <p:cNvPr id="8" name="Рисунок 3" descr="Изображение выглядит как рубашк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E9EAD3D5-A5EC-432D-AE78-071966DA1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0" y="123826"/>
            <a:ext cx="113030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4" descr="Изображение выглядит как рисуно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CFDFEB90-45E6-47F8-86FD-159F3BE33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918" y="117475"/>
            <a:ext cx="1290638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82FBAF7E-F090-41B9-896B-A07132FAD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70" y="704851"/>
            <a:ext cx="9876798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70C0"/>
                </a:solidFill>
              </a:rPr>
              <a:t>Муниципальное бюджетное общеобразовательное учреждение "Средняя общеобразовательная школа №135" имени академика Б.В. Литвинова</a:t>
            </a:r>
            <a:br>
              <a:rPr lang="ru-RU" altLang="ru-RU" sz="1400" b="1" dirty="0">
                <a:solidFill>
                  <a:srgbClr val="0070C0"/>
                </a:solidFill>
                <a:cs typeface="Calibri Light" panose="020F0302020204030204" pitchFamily="34" charset="0"/>
              </a:rPr>
            </a:br>
            <a:r>
              <a:rPr lang="ru-RU" altLang="ru-RU" sz="1400" b="1" dirty="0">
                <a:solidFill>
                  <a:srgbClr val="0070C0"/>
                </a:solidFill>
                <a:cs typeface="Calibri Light" panose="020F0302020204030204" pitchFamily="34" charset="0"/>
              </a:rPr>
              <a:t>Школа - участница инновационной сети проекта "Школа Росатома«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70C0"/>
                </a:solidFill>
                <a:cs typeface="Calibri Light" panose="020F0302020204030204" pitchFamily="34" charset="0"/>
              </a:rPr>
              <a:t>Региональная инновационная площадка Министерства образования и науки Челябинской области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A45058-A23B-453D-842E-95D95203D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039" y="1317625"/>
            <a:ext cx="8243887" cy="139065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/>
              <a:t>Сириус - классы</a:t>
            </a:r>
          </a:p>
        </p:txBody>
      </p:sp>
      <p:sp>
        <p:nvSpPr>
          <p:cNvPr id="9222" name="TextBox 4">
            <a:extLst>
              <a:ext uri="{FF2B5EF4-FFF2-40B4-BE49-F238E27FC236}">
                <a16:creationId xmlns:a16="http://schemas.microsoft.com/office/drawing/2014/main" id="{2FBA2079-266B-4E55-956F-F02CC4A81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0725" y="3203576"/>
            <a:ext cx="58864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/>
              <a:t>10.11 классы - физика, математика, информатика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/>
              <a:t>                - химия биология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400" b="1" dirty="0"/>
              <a:t>7,8 классы – физика, математика, информатика</a:t>
            </a:r>
          </a:p>
        </p:txBody>
      </p:sp>
      <p:pic>
        <p:nvPicPr>
          <p:cNvPr id="9223" name="Рисунок 3">
            <a:extLst>
              <a:ext uri="{FF2B5EF4-FFF2-40B4-BE49-F238E27FC236}">
                <a16:creationId xmlns:a16="http://schemas.microsoft.com/office/drawing/2014/main" id="{5934E471-29AF-4FF8-A436-F62188C1B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9" y="2192338"/>
            <a:ext cx="2473325" cy="352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3" descr="Изображение выглядит как рубашк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61199D5-32A7-4819-9027-161A00F2F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0" y="123826"/>
            <a:ext cx="113030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4" descr="Изображение выглядит как рисуно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DE5EC4E4-3DF1-454E-87C3-A570ED7EB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918" y="117475"/>
            <a:ext cx="1290638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0D77E44-144D-4011-8677-EC38B1A71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670" y="704851"/>
            <a:ext cx="9876798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70C0"/>
                </a:solidFill>
              </a:rPr>
              <a:t>Муниципальное бюджетное общеобразовательное учреждение "Средняя общеобразовательная школа №135" имени академика Б.В. Литвинова</a:t>
            </a:r>
            <a:br>
              <a:rPr lang="ru-RU" altLang="ru-RU" sz="1400" b="1" dirty="0">
                <a:solidFill>
                  <a:srgbClr val="0070C0"/>
                </a:solidFill>
                <a:cs typeface="Calibri Light" panose="020F0302020204030204" pitchFamily="34" charset="0"/>
              </a:rPr>
            </a:br>
            <a:r>
              <a:rPr lang="ru-RU" altLang="ru-RU" sz="1400" b="1" dirty="0">
                <a:solidFill>
                  <a:srgbClr val="0070C0"/>
                </a:solidFill>
                <a:cs typeface="Calibri Light" panose="020F0302020204030204" pitchFamily="34" charset="0"/>
              </a:rPr>
              <a:t>Школа - участница инновационной сети проекта "Школа Росатома«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70C0"/>
                </a:solidFill>
                <a:cs typeface="Calibri Light" panose="020F0302020204030204" pitchFamily="34" charset="0"/>
              </a:rPr>
              <a:t>Региональная инновационная площадка Министерства образования и науки Челябинской области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G_0105">
            <a:extLst>
              <a:ext uri="{FF2B5EF4-FFF2-40B4-BE49-F238E27FC236}">
                <a16:creationId xmlns:a16="http://schemas.microsoft.com/office/drawing/2014/main" id="{BF5F6BB8-6AB1-4177-A6A6-B1DA6D3A4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1F33AF-530B-4DC6-9D9F-3BFFFEDA9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039" y="1317626"/>
            <a:ext cx="8243887" cy="614363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/>
              <a:t>Атомкласс</a:t>
            </a:r>
          </a:p>
        </p:txBody>
      </p:sp>
      <p:pic>
        <p:nvPicPr>
          <p:cNvPr id="10244" name="Рисунок 3" descr="Изображение выглядит как рубашк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6CBD1CEC-8D4F-4601-878D-3A0B06325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88" y="142875"/>
            <a:ext cx="1130300" cy="119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Рисунок 4" descr="Изображение выглядит как рисуно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CE729ECA-A0B1-4021-846D-0DD0A889E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73026"/>
            <a:ext cx="1290638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Заголовок 1">
            <a:extLst>
              <a:ext uri="{FF2B5EF4-FFF2-40B4-BE49-F238E27FC236}">
                <a16:creationId xmlns:a16="http://schemas.microsoft.com/office/drawing/2014/main" id="{E90568D7-98A2-4409-817F-551FD9162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313" y="704851"/>
            <a:ext cx="6684962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0070C0"/>
                </a:solidFill>
              </a:rPr>
              <a:t>Муниципальное бюджетное общеобразовательное учреждение "Средняя общеобразовательная школа №135" имени академика Б.В. Литвинова</a:t>
            </a:r>
            <a:br>
              <a:rPr lang="ru-RU" altLang="ru-RU" sz="1400" b="1">
                <a:solidFill>
                  <a:srgbClr val="0070C0"/>
                </a:solidFill>
                <a:cs typeface="Calibri Light" panose="020F0302020204030204" pitchFamily="34" charset="0"/>
              </a:rPr>
            </a:br>
            <a:r>
              <a:rPr lang="ru-RU" altLang="ru-RU" sz="1400" b="1">
                <a:solidFill>
                  <a:srgbClr val="0070C0"/>
                </a:solidFill>
                <a:cs typeface="Calibri Light" panose="020F0302020204030204" pitchFamily="34" charset="0"/>
              </a:rPr>
              <a:t>Школа - участница инновационной сети проекта "Школа Росатома"</a:t>
            </a:r>
          </a:p>
        </p:txBody>
      </p:sp>
      <p:pic>
        <p:nvPicPr>
          <p:cNvPr id="10247" name="Picture 2">
            <a:extLst>
              <a:ext uri="{FF2B5EF4-FFF2-40B4-BE49-F238E27FC236}">
                <a16:creationId xmlns:a16="http://schemas.microsoft.com/office/drawing/2014/main" id="{7B06CC10-3A5D-4B37-991B-6B11B02BE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2708276"/>
            <a:ext cx="25336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Рисунок 2">
            <a:extLst>
              <a:ext uri="{FF2B5EF4-FFF2-40B4-BE49-F238E27FC236}">
                <a16:creationId xmlns:a16="http://schemas.microsoft.com/office/drawing/2014/main" id="{769E4255-5D53-4F06-A5CE-A655DB5BD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2149476"/>
            <a:ext cx="4389438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Рисунок 2">
            <a:extLst>
              <a:ext uri="{FF2B5EF4-FFF2-40B4-BE49-F238E27FC236}">
                <a16:creationId xmlns:a16="http://schemas.microsoft.com/office/drawing/2014/main" id="{6346F3DE-589C-459D-8DA7-553D9D4B9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2" t="-12" r="-362" b="79906"/>
          <a:stretch>
            <a:fillRect/>
          </a:stretch>
        </p:blipFill>
        <p:spPr bwMode="auto">
          <a:xfrm>
            <a:off x="1489075" y="3176"/>
            <a:ext cx="921385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27FF48C-AF46-4D52-998F-ED0BDDEEF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9000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F976AC-810A-C7FC-914A-6C10465396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7034" y="203201"/>
            <a:ext cx="5338194" cy="7238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dirty="0" err="1"/>
              <a:t>Наша</a:t>
            </a:r>
            <a:r>
              <a:rPr lang="en-US" sz="4400" b="1" dirty="0"/>
              <a:t> </a:t>
            </a:r>
            <a:r>
              <a:rPr lang="en-US" sz="4400" b="1" dirty="0" err="1"/>
              <a:t>школа</a:t>
            </a:r>
            <a:r>
              <a:rPr lang="en-US" sz="4400" b="1" dirty="0"/>
              <a:t> – </a:t>
            </a:r>
            <a:r>
              <a:rPr lang="en-US" sz="4400" b="1" dirty="0" err="1"/>
              <a:t>это</a:t>
            </a:r>
            <a:r>
              <a:rPr lang="en-US" sz="4400" b="1" dirty="0"/>
              <a:t>…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DBF6A69-B8DC-E29D-9DF4-C21A1356B3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262" y="1130301"/>
            <a:ext cx="6885738" cy="5727699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571500" indent="-228600" algn="l">
              <a:buFont typeface="Arial" panose="020B0604020202020204" pitchFamily="34" charset="0"/>
              <a:buChar char="•"/>
            </a:pPr>
            <a:r>
              <a:rPr lang="en-US" sz="2800" dirty="0"/>
              <a:t>1</a:t>
            </a:r>
            <a:r>
              <a:rPr lang="ru-RU" sz="2800" dirty="0"/>
              <a:t>274</a:t>
            </a:r>
            <a:r>
              <a:rPr lang="en-US" sz="2800" dirty="0"/>
              <a:t> </a:t>
            </a:r>
            <a:r>
              <a:rPr lang="ru-RU" sz="2800" dirty="0"/>
              <a:t>ученика</a:t>
            </a:r>
            <a:r>
              <a:rPr lang="en-US" sz="2800" dirty="0"/>
              <a:t> и 1</a:t>
            </a:r>
            <a:r>
              <a:rPr lang="ru-RU" sz="2800" dirty="0"/>
              <a:t>31</a:t>
            </a:r>
            <a:r>
              <a:rPr lang="en-US" sz="2800" dirty="0"/>
              <a:t> </a:t>
            </a:r>
            <a:r>
              <a:rPr lang="en-US" sz="2800" dirty="0" err="1"/>
              <a:t>сотрудникБазовая</a:t>
            </a:r>
            <a:r>
              <a:rPr lang="en-US" sz="2800" dirty="0"/>
              <a:t> </a:t>
            </a:r>
            <a:r>
              <a:rPr lang="en-US" sz="2800" dirty="0" err="1"/>
              <a:t>площадка</a:t>
            </a:r>
            <a:r>
              <a:rPr lang="en-US" sz="2800" dirty="0"/>
              <a:t> </a:t>
            </a:r>
            <a:r>
              <a:rPr lang="en-US" sz="2800" dirty="0" err="1"/>
              <a:t>проведения</a:t>
            </a:r>
            <a:r>
              <a:rPr lang="en-US" sz="2800" dirty="0"/>
              <a:t> ЕГЭ, </a:t>
            </a:r>
            <a:r>
              <a:rPr lang="en-US" sz="2800" dirty="0" err="1"/>
              <a:t>пункт</a:t>
            </a:r>
            <a:r>
              <a:rPr lang="en-US" sz="2800" dirty="0"/>
              <a:t> </a:t>
            </a:r>
            <a:r>
              <a:rPr lang="en-US" sz="2800" dirty="0" err="1"/>
              <a:t>проведения</a:t>
            </a:r>
            <a:r>
              <a:rPr lang="en-US" sz="2800" dirty="0"/>
              <a:t> </a:t>
            </a:r>
            <a:r>
              <a:rPr lang="ru-RU" sz="2800" dirty="0"/>
              <a:t>муниципального и регионального этапов Всероссийской олимпиады школьников, </a:t>
            </a:r>
            <a:r>
              <a:rPr lang="en-US" sz="2800" dirty="0" err="1"/>
              <a:t>олимпиад</a:t>
            </a:r>
            <a:r>
              <a:rPr lang="ru-RU" sz="2800" dirty="0"/>
              <a:t>ы «Звезда»</a:t>
            </a:r>
            <a:endParaRPr lang="en-US" sz="2800" dirty="0"/>
          </a:p>
          <a:p>
            <a:pPr marL="571500" indent="-228600" algn="l">
              <a:buFont typeface="Arial" panose="020B0604020202020204" pitchFamily="34" charset="0"/>
              <a:buChar char="•"/>
            </a:pPr>
            <a:r>
              <a:rPr lang="en-US" sz="2800" dirty="0" err="1"/>
              <a:t>Площадка</a:t>
            </a:r>
            <a:r>
              <a:rPr lang="en-US" sz="2800" dirty="0"/>
              <a:t> </a:t>
            </a:r>
            <a:r>
              <a:rPr lang="en-US" sz="2800" dirty="0" err="1"/>
              <a:t>проведения</a:t>
            </a:r>
            <a:r>
              <a:rPr lang="en-US" sz="2800" dirty="0"/>
              <a:t> </a:t>
            </a:r>
            <a:r>
              <a:rPr lang="en-US" sz="2800" dirty="0" err="1"/>
              <a:t>областных</a:t>
            </a:r>
            <a:r>
              <a:rPr lang="en-US" sz="2800" dirty="0"/>
              <a:t> и </a:t>
            </a:r>
            <a:r>
              <a:rPr lang="en-US" sz="2800" dirty="0" err="1"/>
              <a:t>всероссийских</a:t>
            </a:r>
            <a:r>
              <a:rPr lang="en-US" sz="2800" dirty="0"/>
              <a:t> </a:t>
            </a:r>
            <a:r>
              <a:rPr lang="en-US" sz="2800" dirty="0" err="1"/>
              <a:t>конференци</a:t>
            </a:r>
            <a:r>
              <a:rPr lang="ru-RU" sz="2800" dirty="0"/>
              <a:t>й</a:t>
            </a:r>
            <a:r>
              <a:rPr lang="en-US" sz="2800" dirty="0"/>
              <a:t>, </a:t>
            </a:r>
            <a:r>
              <a:rPr lang="en-US" sz="2800" dirty="0" err="1"/>
              <a:t>конкурс</a:t>
            </a:r>
            <a:r>
              <a:rPr lang="ru-RU" sz="2800" dirty="0" err="1"/>
              <a:t>ов</a:t>
            </a:r>
            <a:r>
              <a:rPr lang="en-US" sz="2800" dirty="0"/>
              <a:t>, а </a:t>
            </a:r>
            <a:r>
              <a:rPr lang="en-US" sz="2800" dirty="0" err="1"/>
              <a:t>также</a:t>
            </a:r>
            <a:r>
              <a:rPr lang="en-US" sz="2800" dirty="0"/>
              <a:t> </a:t>
            </a:r>
            <a:r>
              <a:rPr lang="en-US" sz="2800" dirty="0" err="1"/>
              <a:t>мероприяти</a:t>
            </a:r>
            <a:r>
              <a:rPr lang="ru-RU" sz="2800" dirty="0"/>
              <a:t>й</a:t>
            </a:r>
            <a:r>
              <a:rPr lang="en-US" sz="2800" dirty="0"/>
              <a:t> </a:t>
            </a:r>
            <a:r>
              <a:rPr lang="en-US" sz="2800" dirty="0" err="1"/>
              <a:t>Всероссийского</a:t>
            </a:r>
            <a:r>
              <a:rPr lang="en-US" sz="2800" dirty="0"/>
              <a:t> </a:t>
            </a:r>
            <a:r>
              <a:rPr lang="en-US" sz="2800" dirty="0" err="1"/>
              <a:t>проекта</a:t>
            </a:r>
            <a:r>
              <a:rPr lang="en-US" sz="2800" dirty="0"/>
              <a:t> «</a:t>
            </a:r>
            <a:r>
              <a:rPr lang="en-US" sz="2800" dirty="0" err="1"/>
              <a:t>Школа</a:t>
            </a:r>
            <a:r>
              <a:rPr lang="en-US" sz="2800" dirty="0"/>
              <a:t> </a:t>
            </a:r>
            <a:r>
              <a:rPr lang="en-US" sz="2800" dirty="0" err="1"/>
              <a:t>Росатома</a:t>
            </a:r>
            <a:r>
              <a:rPr lang="en-US" sz="2800" dirty="0"/>
              <a:t>» </a:t>
            </a:r>
            <a:endParaRPr lang="ru-RU" sz="2800" dirty="0"/>
          </a:p>
          <a:p>
            <a:pPr marL="571500" indent="-228600" algn="l">
              <a:buFont typeface="Arial" panose="020B0604020202020204" pitchFamily="34" charset="0"/>
              <a:buChar char="•"/>
            </a:pPr>
            <a:r>
              <a:rPr lang="en-US" sz="2800" dirty="0" err="1"/>
              <a:t>На</a:t>
            </a:r>
            <a:r>
              <a:rPr lang="en-US" sz="2800" dirty="0"/>
              <a:t> </a:t>
            </a:r>
            <a:r>
              <a:rPr lang="en-US" sz="2800" dirty="0" err="1"/>
              <a:t>базе</a:t>
            </a:r>
            <a:r>
              <a:rPr lang="en-US" sz="2800" dirty="0"/>
              <a:t> </a:t>
            </a:r>
            <a:r>
              <a:rPr lang="en-US" sz="2800" dirty="0" err="1"/>
              <a:t>школы</a:t>
            </a:r>
            <a:r>
              <a:rPr lang="en-US" sz="2800" dirty="0"/>
              <a:t> </a:t>
            </a:r>
            <a:r>
              <a:rPr lang="en-US" sz="2800" dirty="0" err="1"/>
              <a:t>проходят</a:t>
            </a:r>
            <a:r>
              <a:rPr lang="en-US" sz="2800" dirty="0"/>
              <a:t> </a:t>
            </a:r>
            <a:r>
              <a:rPr lang="en-US" sz="2800" dirty="0" err="1"/>
              <a:t>спортивные</a:t>
            </a:r>
            <a:r>
              <a:rPr lang="en-US" sz="2800" dirty="0"/>
              <a:t> </a:t>
            </a:r>
            <a:r>
              <a:rPr lang="en-US" sz="2800" dirty="0" err="1"/>
              <a:t>состязания</a:t>
            </a:r>
            <a:r>
              <a:rPr lang="en-US" sz="2800" dirty="0"/>
              <a:t> </a:t>
            </a:r>
            <a:r>
              <a:rPr lang="en-US" sz="2800" dirty="0" err="1"/>
              <a:t>команд</a:t>
            </a:r>
            <a:r>
              <a:rPr lang="en-US" sz="2800" dirty="0"/>
              <a:t> </a:t>
            </a:r>
            <a:r>
              <a:rPr lang="en-US" sz="2800" dirty="0" err="1"/>
              <a:t>всего</a:t>
            </a:r>
            <a:r>
              <a:rPr lang="en-US" sz="2800" dirty="0"/>
              <a:t> </a:t>
            </a:r>
            <a:r>
              <a:rPr lang="en-US" sz="2800" dirty="0" err="1"/>
              <a:t>города</a:t>
            </a:r>
            <a:endParaRPr lang="en-US" sz="2800" dirty="0"/>
          </a:p>
          <a:p>
            <a:pPr marL="571500" indent="-2286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/>
            <a:r>
              <a:rPr lang="ru-RU" sz="2800" b="1" dirty="0">
                <a:solidFill>
                  <a:srgbClr val="FF0000"/>
                </a:solidFill>
              </a:rPr>
              <a:t>НО!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3C8332-AABB-E142-5A7E-398530E9B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3422" y="834656"/>
            <a:ext cx="2339868" cy="244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2027A0E-E207-84E2-9D86-AE92A80AE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60611" y="3601878"/>
            <a:ext cx="2445489" cy="244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782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B4F6806-5898-4FE8-B610-A058C8B84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:\Загрузки\WhatsApp Image 2024-10-07 at 13.26.5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67" y="0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Загрузки\WhatsApp Image 2024-10-07 at 13.26.5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203" y="0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Загрузки\WhatsApp Image 2024-10-07 at 13.26.52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317" y="146173"/>
            <a:ext cx="27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C28738-0532-94F7-A1CE-4C656CC35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39968"/>
            <a:ext cx="12188952" cy="621226"/>
          </a:xfrm>
          <a:solidFill>
            <a:schemeClr val="bg1"/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Вот</a:t>
            </a:r>
            <a:r>
              <a:rPr lang="ru-RU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что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ожидает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посетителей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школы</a:t>
            </a:r>
            <a:endParaRPr lang="en-US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31" name="Picture 7" descr="D:\Загрузки\WhatsApp Image 2024-10-07 at 13.26.53 (2).jpe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522"/>
          <a:stretch/>
        </p:blipFill>
        <p:spPr bwMode="auto">
          <a:xfrm>
            <a:off x="1332357" y="3583805"/>
            <a:ext cx="2700000" cy="332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Загрузки\WhatsApp Image 2024-10-07 at 13.26.40 (1).jpe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522"/>
          <a:stretch/>
        </p:blipFill>
        <p:spPr bwMode="auto">
          <a:xfrm>
            <a:off x="5173260" y="3561194"/>
            <a:ext cx="2700000" cy="332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Загрузки\WhatsApp Image 2024-10-07 at 13.26.51 (1).jpe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522"/>
          <a:stretch/>
        </p:blipFill>
        <p:spPr bwMode="auto">
          <a:xfrm>
            <a:off x="9254932" y="3528803"/>
            <a:ext cx="2700000" cy="332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806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D4F36D-78EF-620F-ED7E-CD8F5F394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38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b="1"/>
              <a:t>Проблема</a:t>
            </a:r>
            <a:endParaRPr lang="ru-RU" sz="66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9093EC-2B5B-A758-9512-4E21D1A41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408"/>
            <a:ext cx="10515600" cy="4968949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3600" dirty="0">
                <a:effectLst/>
                <a:ea typeface="Times New Roman" panose="02020603050405020304" pitchFamily="18" charset="0"/>
              </a:rPr>
              <a:t>Регулярно силами сотрудников школы производится санитарный ремонт туалетов, а именно: дверных полотен, перегородок, откосов, настенной и напольной плитки. Но процесс их длительной эксплуатации привел к необходимости полной замены сантехнического оборудования, а также к ремонту помещений с установкой надежных перегородок и дверей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3600" dirty="0"/>
              <a:t>Мы бы хотели, чтобы наши дети и гости, попадая в школу, находились </a:t>
            </a:r>
            <a:r>
              <a:rPr lang="ru-RU" sz="3600" b="1" dirty="0">
                <a:solidFill>
                  <a:srgbClr val="00B050"/>
                </a:solidFill>
              </a:rPr>
              <a:t>в безопасной и комфортной среде</a:t>
            </a:r>
            <a:r>
              <a:rPr lang="ru-RU" sz="3600" dirty="0"/>
              <a:t>.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16796DB-65D6-EFD8-5DBC-088B2E1C9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7368" y="0"/>
            <a:ext cx="1632283" cy="163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CD7507-F94F-960E-C41E-5345300A6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9" y="190499"/>
            <a:ext cx="1196377" cy="125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751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77D7F-D14A-5FA4-A7B3-33E53785C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824" y="643467"/>
            <a:ext cx="4772975" cy="62549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Актуальность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835827-2985-B2A9-5383-E342D2F4D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824" y="1670181"/>
            <a:ext cx="4772974" cy="45067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Данный проект инициативного бюджетирования направлен на создание безопасных и комфортных условий для 1274 обучающихся, 131 сотрудник  и огромного количества гостей нашей школы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5023E0F-AD44-728E-1D06-15CE0CBC6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51869" y="643468"/>
            <a:ext cx="2545005" cy="254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50FDC2-E9D8-D30B-792B-7AEEBFB2D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7451" y="3657600"/>
            <a:ext cx="2473842" cy="258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238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CD3FA7-748C-4152-B041-44E065BEB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142E8B3-6948-4ECD-AB30-DED2DA86D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47973" y="-59263"/>
            <a:ext cx="12646617" cy="749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76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CF56C-09F0-49CD-9408-5CABD1075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410ED88-D2EE-43D3-8A4D-09DD5F716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662115" cy="748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89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4993743-B10A-433C-9996-3035D2C3A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45">
            <a:extLst>
              <a:ext uri="{FF2B5EF4-FFF2-40B4-BE49-F238E27FC236}">
                <a16:creationId xmlns:a16="http://schemas.microsoft.com/office/drawing/2014/main" id="{BB3B8946-A0AA-42D4-8A24-639DC6EA1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6">
            <a:extLst>
              <a:ext uri="{FF2B5EF4-FFF2-40B4-BE49-F238E27FC236}">
                <a16:creationId xmlns:a16="http://schemas.microsoft.com/office/drawing/2014/main" id="{AB1038E6-06EF-4DCB-B52E-D3825C50F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7">
            <a:extLst>
              <a:ext uri="{FF2B5EF4-FFF2-40B4-BE49-F238E27FC236}">
                <a16:creationId xmlns:a16="http://schemas.microsoft.com/office/drawing/2014/main" id="{5C7EF35C-8B7D-4026-8F09-8B2B22505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44">
            <a:extLst>
              <a:ext uri="{FF2B5EF4-FFF2-40B4-BE49-F238E27FC236}">
                <a16:creationId xmlns:a16="http://schemas.microsoft.com/office/drawing/2014/main" id="{5F24A71D-C0A9-49AC-B2D1-5A9EA2BD3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48538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280C55-570C-4284-9850-B2BA33DB6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7033095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4C29DD-2608-A22E-CCD4-AE4D11DE6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188" y="2378076"/>
            <a:ext cx="7033095" cy="43805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cs typeface="Times New Roman" panose="02020603050405020304" pitchFamily="18" charset="0"/>
              </a:rPr>
              <a:t>Цель проекта:</a:t>
            </a:r>
          </a:p>
          <a:p>
            <a:pPr marL="0" indent="0">
              <a:buNone/>
            </a:pPr>
            <a:r>
              <a:rPr lang="ru-RU" sz="1800" b="1" dirty="0">
                <a:effectLst/>
                <a:ea typeface="Times New Roman" panose="02020603050405020304" pitchFamily="18" charset="0"/>
              </a:rPr>
              <a:t>	Создание комфортных и безопасных условий обучения учащихся и работы сотрудников. Выполнение санитарных требований.</a:t>
            </a:r>
          </a:p>
          <a:p>
            <a:pPr marL="0" indent="0">
              <a:buNone/>
            </a:pPr>
            <a:r>
              <a:rPr lang="ru-RU" sz="1800" b="1" dirty="0"/>
              <a:t>Задачи проекта: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b="1" dirty="0">
                <a:effectLst/>
                <a:ea typeface="Times New Roman" panose="02020603050405020304" pitchFamily="18" charset="0"/>
              </a:rPr>
              <a:t>Повысить эффективность использования ресурсов (теплоносителей, воды).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b="1" dirty="0">
                <a:effectLst/>
                <a:ea typeface="Times New Roman" panose="02020603050405020304" pitchFamily="18" charset="0"/>
              </a:rPr>
              <a:t>Обеспечить бесперебойную работу сантехнического оборудования, сохранение материальной базы учреждения в связи с сокращением аварийных ситуаций (протечек сантехнического оборудования).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b="1" dirty="0">
                <a:effectLst/>
                <a:ea typeface="Times New Roman" panose="02020603050405020304" pitchFamily="18" charset="0"/>
              </a:rPr>
              <a:t>Придать эстетичный вид помещениям образовательного учреждения.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b="1" dirty="0">
                <a:effectLst/>
                <a:ea typeface="Times New Roman" panose="02020603050405020304" pitchFamily="18" charset="0"/>
              </a:rPr>
              <a:t>Обеспечить выполнение санитарных требований.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b="1" dirty="0">
                <a:effectLst/>
                <a:ea typeface="Times New Roman" panose="02020603050405020304" pitchFamily="18" charset="0"/>
              </a:rPr>
              <a:t>Выполнение требований охраны труда.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75497A7-1F11-6FAA-2B65-3D4E69463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093" y="633852"/>
            <a:ext cx="2706632" cy="270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C174FF-9958-DCE6-A3A5-12DF8CB44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5697" y="3511296"/>
            <a:ext cx="2638375" cy="275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616ED40-4D91-9C96-BB86-B53DBAEA0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60" y="804328"/>
            <a:ext cx="6091312" cy="1205821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FEFFFF"/>
                </a:solidFill>
              </a:rPr>
              <a:t>Цель и задача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173041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4993743-B10A-433C-9996-3035D2C3A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45">
            <a:extLst>
              <a:ext uri="{FF2B5EF4-FFF2-40B4-BE49-F238E27FC236}">
                <a16:creationId xmlns:a16="http://schemas.microsoft.com/office/drawing/2014/main" id="{BB3B8946-A0AA-42D4-8A24-639DC6EA1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46">
            <a:extLst>
              <a:ext uri="{FF2B5EF4-FFF2-40B4-BE49-F238E27FC236}">
                <a16:creationId xmlns:a16="http://schemas.microsoft.com/office/drawing/2014/main" id="{AB1038E6-06EF-4DCB-B52E-D3825C50F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47">
            <a:extLst>
              <a:ext uri="{FF2B5EF4-FFF2-40B4-BE49-F238E27FC236}">
                <a16:creationId xmlns:a16="http://schemas.microsoft.com/office/drawing/2014/main" id="{5C7EF35C-8B7D-4026-8F09-8B2B22505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44">
            <a:extLst>
              <a:ext uri="{FF2B5EF4-FFF2-40B4-BE49-F238E27FC236}">
                <a16:creationId xmlns:a16="http://schemas.microsoft.com/office/drawing/2014/main" id="{5F24A71D-C0A9-49AC-B2D1-5A9EA2BD3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48538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280C55-570C-4284-9850-B2BA33DB6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7033095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7947B-9DDC-EF27-BCB2-07A8E367D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60" y="804328"/>
            <a:ext cx="6091312" cy="1205821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FEFFFF"/>
                </a:solidFill>
              </a:rPr>
              <a:t>Ожидаемый результат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5D3098D-D9E6-E3F9-7ACB-A7D85E361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189" y="2494450"/>
            <a:ext cx="6394961" cy="3563159"/>
          </a:xfrm>
        </p:spPr>
        <p:txBody>
          <a:bodyPr>
            <a:noAutofit/>
          </a:bodyPr>
          <a:lstStyle/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Реализация проекта позволит создать для детей комфортные и безопасные условия для учебы, </a:t>
            </a:r>
          </a:p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снизит расходы на постоянные ремонты старых конструкций и сантехнического оборудования, которые не приводят к их  долгосрочной эксплуатации;</a:t>
            </a:r>
          </a:p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Обеспечит соблюдение санитарных норм;</a:t>
            </a:r>
          </a:p>
          <a:p>
            <a:pPr algn="just"/>
            <a:r>
              <a:rPr lang="ru-RU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На основе проведенного ряда работ здание примет более современный вид. Появится возможность повысить качество предоставляемых образовательных услуг и мероприятий. </a:t>
            </a:r>
            <a:endParaRPr lang="ru-RU" sz="2000" b="1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970900D-98EF-42E2-D351-073E7065E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093" y="633852"/>
            <a:ext cx="2706632" cy="270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1079CB4-FECA-B6B5-8B24-0E556F047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5697" y="3511296"/>
            <a:ext cx="2638375" cy="275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014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4993743-B10A-433C-9996-3035D2C3A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45">
            <a:extLst>
              <a:ext uri="{FF2B5EF4-FFF2-40B4-BE49-F238E27FC236}">
                <a16:creationId xmlns:a16="http://schemas.microsoft.com/office/drawing/2014/main" id="{BB3B8946-A0AA-42D4-8A24-639DC6EA1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6">
            <a:extLst>
              <a:ext uri="{FF2B5EF4-FFF2-40B4-BE49-F238E27FC236}">
                <a16:creationId xmlns:a16="http://schemas.microsoft.com/office/drawing/2014/main" id="{AB1038E6-06EF-4DCB-B52E-D3825C50F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7">
            <a:extLst>
              <a:ext uri="{FF2B5EF4-FFF2-40B4-BE49-F238E27FC236}">
                <a16:creationId xmlns:a16="http://schemas.microsoft.com/office/drawing/2014/main" id="{5C7EF35C-8B7D-4026-8F09-8B2B22505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44">
            <a:extLst>
              <a:ext uri="{FF2B5EF4-FFF2-40B4-BE49-F238E27FC236}">
                <a16:creationId xmlns:a16="http://schemas.microsoft.com/office/drawing/2014/main" id="{5F24A71D-C0A9-49AC-B2D1-5A9EA2BD3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48538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280C55-570C-4284-9850-B2BA33DB6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7033095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A9BD51-49FB-0FB4-2C1A-EDF1E7327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60" y="804328"/>
            <a:ext cx="6091312" cy="1205821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FEFFFF"/>
                </a:solidFill>
              </a:rPr>
              <a:t>Стоимость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CB8346-5994-EC2A-8D5F-EDEE79A66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189" y="2494450"/>
            <a:ext cx="5773883" cy="356315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b="1" dirty="0">
                <a:effectLst/>
                <a:ea typeface="Times New Roman" panose="02020603050405020304" pitchFamily="18" charset="0"/>
              </a:rPr>
              <a:t>Общая стоимость инициативного проекта </a:t>
            </a:r>
          </a:p>
          <a:p>
            <a:pPr marL="0" indent="0">
              <a:buNone/>
            </a:pPr>
            <a:r>
              <a:rPr lang="ru-RU" sz="2400" b="1" spc="30" dirty="0">
                <a:effectLst/>
                <a:ea typeface="Times New Roman" panose="02020603050405020304" pitchFamily="18" charset="0"/>
              </a:rPr>
              <a:t>- 5 106 480 рублей 04 коп</a:t>
            </a:r>
            <a:r>
              <a:rPr lang="ru-RU" sz="2400" b="1" dirty="0">
                <a:effectLst/>
                <a:ea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400" dirty="0">
                <a:effectLst/>
                <a:ea typeface="Times New Roman" panose="02020603050405020304" pitchFamily="18" charset="0"/>
              </a:rPr>
              <a:t>в том числе: </a:t>
            </a:r>
          </a:p>
          <a:p>
            <a:r>
              <a:rPr lang="ru-RU" sz="2400" dirty="0">
                <a:effectLst/>
                <a:ea typeface="Times New Roman" panose="02020603050405020304" pitchFamily="18" charset="0"/>
              </a:rPr>
              <a:t>средства бюджета муниципального образования – </a:t>
            </a:r>
            <a:r>
              <a:rPr lang="ru-RU" sz="2400" b="1" dirty="0">
                <a:effectLst/>
                <a:ea typeface="Times New Roman" panose="02020603050405020304" pitchFamily="18" charset="0"/>
              </a:rPr>
              <a:t>4 591 480 руб</a:t>
            </a:r>
            <a:r>
              <a:rPr lang="ru-RU" sz="2400" b="1" dirty="0">
                <a:ea typeface="Times New Roman" panose="02020603050405020304" pitchFamily="18" charset="0"/>
              </a:rPr>
              <a:t>лей 04</a:t>
            </a:r>
            <a:r>
              <a:rPr lang="ru-RU" sz="2400" b="1" dirty="0">
                <a:effectLst/>
                <a:ea typeface="Times New Roman" panose="02020603050405020304" pitchFamily="18" charset="0"/>
              </a:rPr>
              <a:t> коп</a:t>
            </a:r>
            <a:r>
              <a:rPr lang="ru-RU" sz="2400" dirty="0">
                <a:effectLst/>
                <a:ea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effectLst/>
                <a:ea typeface="Times New Roman" panose="02020603050405020304" pitchFamily="18" charset="0"/>
              </a:rPr>
              <a:t>объем инициативных платежей – </a:t>
            </a:r>
            <a:r>
              <a:rPr lang="ru-RU" sz="2400" b="1" dirty="0">
                <a:effectLst/>
                <a:ea typeface="Times New Roman" panose="02020603050405020304" pitchFamily="18" charset="0"/>
              </a:rPr>
              <a:t>515 000 руб. </a:t>
            </a:r>
          </a:p>
          <a:p>
            <a:r>
              <a:rPr lang="ru-RU" sz="2400" dirty="0">
                <a:effectLst/>
                <a:ea typeface="Times New Roman" panose="02020603050405020304" pitchFamily="18" charset="0"/>
              </a:rPr>
              <a:t>При реализации проекта предполагается трудовое участие, которое будет состоять в уборке строительного мусора, мытье пола и стен в ходе ремонтных работ и после их окончания с использованием моющих средств и уборочного инвентаря.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34959AD-F6AE-AF00-EC49-BA57D6FE4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093" y="633852"/>
            <a:ext cx="2706632" cy="270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7A069F-E7F6-8880-ECD3-AB4DCED2C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5697" y="3511296"/>
            <a:ext cx="2638375" cy="275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00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9">
            <a:extLst>
              <a:ext uri="{FF2B5EF4-FFF2-40B4-BE49-F238E27FC236}">
                <a16:creationId xmlns:a16="http://schemas.microsoft.com/office/drawing/2014/main" id="{D4993743-B10A-433C-9996-3035D2C3A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45">
            <a:extLst>
              <a:ext uri="{FF2B5EF4-FFF2-40B4-BE49-F238E27FC236}">
                <a16:creationId xmlns:a16="http://schemas.microsoft.com/office/drawing/2014/main" id="{BB3B8946-A0AA-42D4-8A24-639DC6EA1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46">
            <a:extLst>
              <a:ext uri="{FF2B5EF4-FFF2-40B4-BE49-F238E27FC236}">
                <a16:creationId xmlns:a16="http://schemas.microsoft.com/office/drawing/2014/main" id="{AB1038E6-06EF-4DCB-B52E-D3825C50F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47">
            <a:extLst>
              <a:ext uri="{FF2B5EF4-FFF2-40B4-BE49-F238E27FC236}">
                <a16:creationId xmlns:a16="http://schemas.microsoft.com/office/drawing/2014/main" id="{5C7EF35C-8B7D-4026-8F09-8B2B22505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44">
            <a:extLst>
              <a:ext uri="{FF2B5EF4-FFF2-40B4-BE49-F238E27FC236}">
                <a16:creationId xmlns:a16="http://schemas.microsoft.com/office/drawing/2014/main" id="{5F24A71D-C0A9-49AC-B2D1-5A9EA2BD3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348538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4280C55-570C-4284-9850-B2BA33DB6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7033095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6FC2F8-368A-5695-476D-EAEA7F33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60" y="804328"/>
            <a:ext cx="6091312" cy="1205821"/>
          </a:xfrm>
        </p:spPr>
        <p:txBody>
          <a:bodyPr>
            <a:normAutofit/>
          </a:bodyPr>
          <a:lstStyle/>
          <a:p>
            <a:r>
              <a:rPr lang="ru-RU" sz="4000">
                <a:solidFill>
                  <a:srgbClr val="FEFFFF"/>
                </a:solidFill>
              </a:rPr>
              <a:t>Сроки реализации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42A569-EB9B-018A-8E8E-D93DEFB0D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189" y="2494450"/>
            <a:ext cx="5773883" cy="3563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Июль-август 2027г.</a:t>
            </a:r>
          </a:p>
          <a:p>
            <a:pPr marL="0" indent="0">
              <a:buNone/>
            </a:pPr>
            <a:r>
              <a:rPr lang="ru-RU" sz="3200" dirty="0">
                <a:cs typeface="Times New Roman" panose="02020603050405020304" pitchFamily="18" charset="0"/>
              </a:rPr>
              <a:t>*На данный момент проведены подготовительные и сметные работы</a:t>
            </a:r>
          </a:p>
          <a:p>
            <a:pPr marL="0" indent="0">
              <a:buNone/>
            </a:pPr>
            <a:r>
              <a:rPr lang="ru-RU" sz="3200" dirty="0">
                <a:cs typeface="Times New Roman" panose="02020603050405020304" pitchFamily="18" charset="0"/>
              </a:rPr>
              <a:t>* В период летних каникул планируется проведение непосредственно работ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2B3BD8C-68C6-5BC7-32E6-F88E5E05B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093" y="633852"/>
            <a:ext cx="2706632" cy="270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446B90-A2BA-087B-D1F7-C8355FF1F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5697" y="3511296"/>
            <a:ext cx="2638375" cy="275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778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6CEA4F1-A40B-4E3D-845B-6AF591449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3200" dirty="0"/>
              <a:t>Дождаться уведомления о начале голосования (группа ВК школы, сайт школы, рассылка Сетевого Города)</a:t>
            </a:r>
          </a:p>
          <a:p>
            <a:pPr marL="514350" indent="-514350">
              <a:buAutoNum type="arabicPeriod"/>
            </a:pPr>
            <a:r>
              <a:rPr lang="ru-RU" sz="3200" dirty="0"/>
              <a:t>Пройти по ссылке из уведомления и проголосовать с использованием </a:t>
            </a:r>
            <a:r>
              <a:rPr lang="ru-RU" sz="3200" b="1" dirty="0"/>
              <a:t>ГОСУСЛУГ</a:t>
            </a:r>
          </a:p>
          <a:p>
            <a:pPr marL="514350" indent="-514350">
              <a:buAutoNum type="arabicPeriod"/>
            </a:pPr>
            <a:r>
              <a:rPr lang="ru-RU" sz="3200" dirty="0"/>
              <a:t>Подключить к голосованию родных, близких, друзей, знакомых</a:t>
            </a:r>
          </a:p>
          <a:p>
            <a:pPr marL="514350" indent="-514350">
              <a:buAutoNum type="arabicPeriod"/>
            </a:pPr>
            <a:endParaRPr lang="ru-RU" sz="3200" dirty="0"/>
          </a:p>
          <a:p>
            <a:pPr marL="0" indent="0" algn="ctr">
              <a:buNone/>
            </a:pPr>
            <a:r>
              <a:rPr lang="ru-RU" sz="3200" b="1" dirty="0"/>
              <a:t>НАМ ВАЖЕН КАЖДЫЙ ГОЛОС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F3B7FFF-CEFE-4072-B54E-FB4E67BD9820}"/>
              </a:ext>
            </a:extLst>
          </p:cNvPr>
          <p:cNvSpPr txBox="1">
            <a:spLocks/>
          </p:cNvSpPr>
          <p:nvPr/>
        </p:nvSpPr>
        <p:spPr>
          <a:xfrm>
            <a:off x="727909" y="333366"/>
            <a:ext cx="10515600" cy="9938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dirty="0"/>
              <a:t>Что нужно сделать сейчас?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03C53DD-5BA0-419F-A97B-A5965EE77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7368" y="0"/>
            <a:ext cx="1632283" cy="163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CF670407-855C-4113-804C-08ED0CB0E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9" y="190499"/>
            <a:ext cx="1196377" cy="125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6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EBB9CF-9B25-4B91-B3C5-2FE57A614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5903563" cy="5090278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/>
              <a:t>Чат Управляющего совета в МАХ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7009CF-38CC-4026-8C31-71FF7ACD4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806" y="152400"/>
            <a:ext cx="44196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246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1794</TotalTime>
  <Words>580</Words>
  <Application>Microsoft Office PowerPoint</Application>
  <PresentationFormat>Широкоэкранный</PresentationFormat>
  <Paragraphs>66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Candara</vt:lpstr>
      <vt:lpstr>Times New Roman</vt:lpstr>
      <vt:lpstr>Verdana</vt:lpstr>
      <vt:lpstr>Тема Office</vt:lpstr>
      <vt:lpstr>Муниципальное бюджетное общеобразовательное учреждение «Средняя общеобразовательная школа №135» имени академика Б.В. Литвинова», Региональная инновационная площадка министерства образования и науки Челябинской области, школа-участница инновационной сети образовательных организаций «Школа Росатома», участница сети Атомклассов</vt:lpstr>
      <vt:lpstr>Презентация PowerPoint</vt:lpstr>
      <vt:lpstr>Презентация PowerPoint</vt:lpstr>
      <vt:lpstr>Региональная инновационная площадка</vt:lpstr>
      <vt:lpstr>Губернаторские инженерные классы</vt:lpstr>
      <vt:lpstr>Сириус - классы</vt:lpstr>
      <vt:lpstr>Атомкласс</vt:lpstr>
      <vt:lpstr>Наша школа – это…</vt:lpstr>
      <vt:lpstr>Вот, что ожидает посетителей школы</vt:lpstr>
      <vt:lpstr>Проблема</vt:lpstr>
      <vt:lpstr>Актуальность</vt:lpstr>
      <vt:lpstr>Презентация PowerPoint</vt:lpstr>
      <vt:lpstr>Презентация PowerPoint</vt:lpstr>
      <vt:lpstr>Цель и задача проекта</vt:lpstr>
      <vt:lpstr>Ожидаемый результат</vt:lpstr>
      <vt:lpstr>Стоимость проекта</vt:lpstr>
      <vt:lpstr>Сроки реализации проекта</vt:lpstr>
      <vt:lpstr>Презентация PowerPoint</vt:lpstr>
      <vt:lpstr>Чат Управляющего совета в МАХ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«Средняя общеобразовательная школа №135» имени академика Б.В. Литвинова», Региональная инновационная площадка министерства образования и науки Челябинской области, школа-участница инновационной сети образовательных организаций «Школа Росатома», участница сети Атомклассов</dc:title>
  <dc:creator>Михаил Урвачев</dc:creator>
  <cp:lastModifiedBy>Миловидова Ирина</cp:lastModifiedBy>
  <cp:revision>32</cp:revision>
  <dcterms:created xsi:type="dcterms:W3CDTF">2022-10-28T08:25:19Z</dcterms:created>
  <dcterms:modified xsi:type="dcterms:W3CDTF">2026-09-30T10:31:48Z</dcterms:modified>
</cp:coreProperties>
</file>