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256" r:id="rId2"/>
    <p:sldId id="257" r:id="rId3"/>
    <p:sldId id="264" r:id="rId4"/>
    <p:sldId id="272" r:id="rId5"/>
    <p:sldId id="270" r:id="rId6"/>
    <p:sldId id="258" r:id="rId7"/>
    <p:sldId id="267" r:id="rId8"/>
    <p:sldId id="275" r:id="rId9"/>
    <p:sldId id="266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8927"/>
    <a:srgbClr val="008000"/>
    <a:srgbClr val="543B2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36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9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241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56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8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715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462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396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731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326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82691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594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1923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904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331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97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0E453-F38B-4286-BE63-1BB22E259C87}" type="datetimeFigureOut">
              <a:rPr lang="ru-RU" smtClean="0"/>
              <a:pPr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F82FE8-133F-4554-911C-7F063AC1D26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307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4.wdp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07" y="1340768"/>
            <a:ext cx="7738678" cy="403244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508927"/>
                </a:solidFill>
              </a:rPr>
              <a:t>«Ремонт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летнего корпуса (строения) № 2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в МАУ ДОЦ «Орлёнок»»</a:t>
            </a:r>
            <a:endParaRPr lang="ru-RU" sz="3600" b="1" cap="none" dirty="0">
              <a:ln w="1905"/>
              <a:solidFill>
                <a:srgbClr val="50892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Logotip_Orlyonok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116632"/>
            <a:ext cx="1529812" cy="15298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7220" y="332656"/>
            <a:ext cx="6083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Инициативный </a:t>
            </a:r>
            <a:r>
              <a:rPr lang="ru-RU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620688"/>
            <a:ext cx="7272808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Цель:</a:t>
            </a:r>
          </a:p>
          <a:p>
            <a:pPr marL="0" indent="35718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600" dirty="0">
                <a:solidFill>
                  <a:schemeClr val="accent2">
                    <a:lumMod val="50000"/>
                  </a:schemeClr>
                </a:solidFill>
              </a:rPr>
              <a:t>Создание благоприятных, комфортных и безопасных условий проживания детей, отдыхающих в лагере.</a:t>
            </a:r>
            <a:endParaRPr lang="ru-RU" sz="2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ru-RU" sz="3000" b="1" dirty="0" smtClean="0">
                <a:solidFill>
                  <a:schemeClr val="accent2">
                    <a:lumMod val="50000"/>
                  </a:schemeClr>
                </a:solidFill>
              </a:rPr>
              <a:t>Задачи:</a:t>
            </a: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1.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Заменить полы.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2.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Заменить межкомнатные двери.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hangingPunct="0">
              <a:buNone/>
            </a:pP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3.	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Покрасить стены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потолок.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 marL="514350" indent="-514350" hangingPunct="0">
              <a:buAutoNum type="arabicPeriod" startAt="2"/>
            </a:pP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7075512" cy="61687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проекта:</a:t>
            </a:r>
          </a:p>
          <a:p>
            <a:pPr marL="0" indent="14288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В связи с длительной эксплуатацией сооружения (65 лет), оно находится в неудовлетворительном состоянии и остро стоит вопрос о полном его обновлении. Внутреннее пространство корпуса необходимо сделать светлым, уютным, современным, а главное безопасным.</a:t>
            </a: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590" b="17929"/>
          <a:stretch/>
        </p:blipFill>
        <p:spPr>
          <a:xfrm>
            <a:off x="945892" y="3717032"/>
            <a:ext cx="5793327" cy="2761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9412" y="260648"/>
            <a:ext cx="27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b="20000"/>
          <a:stretch/>
        </p:blipFill>
        <p:spPr>
          <a:xfrm>
            <a:off x="629412" y="4508720"/>
            <a:ext cx="3240360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008" y="2852936"/>
            <a:ext cx="2700000" cy="36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/>
          <a:srcRect t="20017"/>
          <a:stretch/>
        </p:blipFill>
        <p:spPr>
          <a:xfrm>
            <a:off x="4103648" y="260648"/>
            <a:ext cx="3240360" cy="1943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83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8604"/>
            <a:ext cx="7075512" cy="61687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Ожидаемые результаты: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!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Особое внимание необходимо уделить вопросам безопасности посредством приобретения качественных материалов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1.	Крепкий надежный пол обеспечит безопасное пребывание детей в спальном корпусе.</a:t>
            </a: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2.	Прочные новые двери позволят избежать сквозняков, обеспечат звукоизоляцию. </a:t>
            </a:r>
          </a:p>
          <a:p>
            <a:pPr>
              <a:buNone/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3.	Отремонтированные стены и потолок повысят уровень безопасности и комфортности помещений и эстетического восприятия пространства.</a:t>
            </a:r>
          </a:p>
        </p:txBody>
      </p:sp>
    </p:spTree>
    <p:extLst>
      <p:ext uri="{BB962C8B-B14F-4D97-AF65-F5344CB8AC3E}">
        <p14:creationId xmlns:p14="http://schemas.microsoft.com/office/powerpoint/2010/main" val="223303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878568" cy="551554"/>
          </a:xfrm>
        </p:spPr>
        <p:txBody>
          <a:bodyPr>
            <a:noAutofit/>
          </a:bodyPr>
          <a:lstStyle/>
          <a:p>
            <a:r>
              <a:rPr lang="ru-RU" sz="2400" b="1" cap="none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Крепкий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надежный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пол -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безопасное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пребывание детей в спальном корпусе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8712" y="1340768"/>
            <a:ext cx="3186354" cy="4248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2132856"/>
            <a:ext cx="3190644" cy="4254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9538" y="3558851"/>
            <a:ext cx="810838" cy="701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950576" cy="551554"/>
          </a:xfrm>
        </p:spPr>
        <p:txBody>
          <a:bodyPr>
            <a:noAutofit/>
          </a:bodyPr>
          <a:lstStyle/>
          <a:p>
            <a:r>
              <a:rPr lang="ru-RU" sz="2400" b="1" cap="none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Прочные новые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двери –</a:t>
            </a:r>
            <a:b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отсутствие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сквозняков,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звукоизоляция.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40768"/>
            <a:ext cx="2952328" cy="3936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898" y="2521922"/>
            <a:ext cx="2952328" cy="3936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7766" y="3789040"/>
            <a:ext cx="810838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2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6950576" cy="55155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Отремонтированные 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стены и потолок </a:t>
            </a:r>
            <a:r>
              <a:rPr lang="ru-RU" sz="2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безопасность 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</a:t>
            </a:r>
            <a:r>
              <a:rPr lang="ru-RU" sz="240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комфорт помещений, эстетика пространства</a:t>
            </a:r>
            <a:r>
              <a:rPr lang="ru-RU" sz="24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24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0608" y="1628800"/>
            <a:ext cx="2975248" cy="2231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" t="493" r="965" b="1495"/>
          <a:stretch/>
        </p:blipFill>
        <p:spPr>
          <a:xfrm>
            <a:off x="4263304" y="1628800"/>
            <a:ext cx="2972992" cy="2241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Штриховая стрелка вправо 4"/>
          <p:cNvSpPr/>
          <p:nvPr/>
        </p:nvSpPr>
        <p:spPr>
          <a:xfrm>
            <a:off x="3375429" y="2422287"/>
            <a:ext cx="788301" cy="64446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r="4069" b="18025"/>
          <a:stretch/>
        </p:blipFill>
        <p:spPr>
          <a:xfrm>
            <a:off x="300608" y="4604292"/>
            <a:ext cx="2975248" cy="1906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r="20963" b="7213"/>
          <a:stretch/>
        </p:blipFill>
        <p:spPr>
          <a:xfrm>
            <a:off x="4261048" y="4590049"/>
            <a:ext cx="2975248" cy="1921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2892" y="5200024"/>
            <a:ext cx="810838" cy="7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44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253016"/>
              </p:ext>
            </p:extLst>
          </p:nvPr>
        </p:nvGraphicFramePr>
        <p:xfrm>
          <a:off x="395536" y="908720"/>
          <a:ext cx="6840760" cy="489761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144042131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4252830643"/>
                    </a:ext>
                  </a:extLst>
                </a:gridCol>
              </a:tblGrid>
              <a:tr h="18241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Ожидаемое  количество жителей города, заинтересованных в реализации инициативного проекта 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marL="92075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4870 </a:t>
                      </a:r>
                      <a:r>
                        <a:rPr lang="ru-RU" sz="1600" dirty="0">
                          <a:effectLst/>
                        </a:rPr>
                        <a:t>человек,  в том числе: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дети отдыхающие ежегодно в МАУ ДОЦ «Орлёнок»  - 1700 человек;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сотрудники Центра – </a:t>
                      </a:r>
                      <a:r>
                        <a:rPr lang="ru-RU" sz="1600" dirty="0" smtClean="0">
                          <a:effectLst/>
                        </a:rPr>
                        <a:t>20 </a:t>
                      </a:r>
                      <a:r>
                        <a:rPr lang="ru-RU" sz="1600" dirty="0">
                          <a:effectLst/>
                        </a:rPr>
                        <a:t>(+150 ЛОК) человек;</a:t>
                      </a:r>
                    </a:p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ru-RU" sz="1600" dirty="0">
                          <a:effectLst/>
                        </a:rPr>
                        <a:t>родители  - 3000 человек 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/>
                </a:tc>
                <a:extLst>
                  <a:ext uri="{0D108BD9-81ED-4DB2-BD59-A6C34878D82A}">
                    <a16:rowId xmlns:a16="http://schemas.microsoft.com/office/drawing/2014/main" val="3260893932"/>
                  </a:ext>
                </a:extLst>
              </a:tr>
              <a:tr h="8104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Сроки реализации инициативного проекта 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indent="4495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01.03.2027 – 15.05.2027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extLst>
                  <a:ext uri="{0D108BD9-81ED-4DB2-BD59-A6C34878D82A}">
                    <a16:rowId xmlns:a16="http://schemas.microsoft.com/office/drawing/2014/main" val="3422204629"/>
                  </a:ext>
                </a:extLst>
              </a:tr>
              <a:tr h="204597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Общая стоимость инициативного </a:t>
                      </a:r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проекта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 anchor="ctr"/>
                </a:tc>
                <a:tc>
                  <a:txBody>
                    <a:bodyPr/>
                    <a:lstStyle/>
                    <a:p>
                      <a:pPr marL="92075" lvl="0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effectLst/>
                        </a:rPr>
                        <a:t>Ремонт корпуса – 2</a:t>
                      </a: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720 695,36 </a:t>
                      </a:r>
                      <a:r>
                        <a:rPr lang="ru-RU" sz="1600" dirty="0">
                          <a:effectLst/>
                        </a:rPr>
                        <a:t>руб.</a:t>
                      </a:r>
                    </a:p>
                    <a:p>
                      <a:pPr marL="92075" indent="-9207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ИТОГО</a:t>
                      </a:r>
                      <a:r>
                        <a:rPr lang="ru-RU" sz="1600" b="1" dirty="0">
                          <a:effectLst/>
                        </a:rPr>
                        <a:t>: </a:t>
                      </a:r>
                      <a:r>
                        <a:rPr lang="ru-RU" sz="1600" b="1" dirty="0" smtClean="0">
                          <a:effectLst/>
                        </a:rPr>
                        <a:t>2</a:t>
                      </a:r>
                      <a:r>
                        <a:rPr lang="ru-RU" sz="1600" b="1" dirty="0">
                          <a:effectLst/>
                        </a:rPr>
                        <a:t> </a:t>
                      </a:r>
                      <a:r>
                        <a:rPr lang="ru-RU" sz="1600" b="1" dirty="0" smtClean="0">
                          <a:effectLst/>
                        </a:rPr>
                        <a:t>720 695,36 </a:t>
                      </a:r>
                      <a:r>
                        <a:rPr lang="ru-RU" sz="1600" b="1" dirty="0">
                          <a:effectLst/>
                        </a:rPr>
                        <a:t>руб</a:t>
                      </a:r>
                      <a:r>
                        <a:rPr lang="ru-RU" sz="1600" b="1" dirty="0" smtClean="0">
                          <a:effectLst/>
                        </a:rPr>
                        <a:t>., </a:t>
                      </a:r>
                      <a:r>
                        <a:rPr lang="ru-RU" sz="1600" dirty="0" smtClean="0">
                          <a:effectLst/>
                        </a:rPr>
                        <a:t>в </a:t>
                      </a:r>
                      <a:r>
                        <a:rPr lang="ru-RU" sz="1600" dirty="0">
                          <a:effectLst/>
                        </a:rPr>
                        <a:t>том числе: </a:t>
                      </a:r>
                    </a:p>
                    <a:p>
                      <a:pPr indent="44958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объем инициативных платежей, обеспечиваемый инициатором проекта </a:t>
                      </a:r>
                      <a:r>
                        <a:rPr lang="ru-RU" sz="1600" dirty="0" smtClean="0">
                          <a:effectLst/>
                        </a:rPr>
                        <a:t>–</a:t>
                      </a:r>
                    </a:p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300 </a:t>
                      </a:r>
                      <a:r>
                        <a:rPr lang="ru-RU" sz="1600" dirty="0">
                          <a:effectLst/>
                        </a:rPr>
                        <a:t>000, 00 руб</a:t>
                      </a:r>
                      <a:r>
                        <a:rPr lang="ru-RU" sz="1600" dirty="0" smtClean="0">
                          <a:effectLst/>
                        </a:rPr>
                        <a:t>.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23" marR="54223" marT="27111" marB="27111"/>
                </a:tc>
                <a:extLst>
                  <a:ext uri="{0D108BD9-81ED-4DB2-BD59-A6C34878D82A}">
                    <a16:rowId xmlns:a16="http://schemas.microsoft.com/office/drawing/2014/main" val="344119658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07" y="1340768"/>
            <a:ext cx="7738678" cy="403244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508927"/>
                </a:solidFill>
              </a:rPr>
              <a:t>«Ремонт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летнего корпуса (строения) № 2 </a:t>
            </a:r>
            <a:br>
              <a:rPr lang="ru-RU" dirty="0" smtClean="0">
                <a:solidFill>
                  <a:srgbClr val="508927"/>
                </a:solidFill>
              </a:rPr>
            </a:br>
            <a:r>
              <a:rPr lang="ru-RU" dirty="0" smtClean="0">
                <a:solidFill>
                  <a:srgbClr val="508927"/>
                </a:solidFill>
              </a:rPr>
              <a:t>в МАУ ДОЦ «Орлёнок»»</a:t>
            </a:r>
            <a:endParaRPr lang="ru-RU" sz="3600" b="1" cap="none" dirty="0">
              <a:ln w="1905"/>
              <a:solidFill>
                <a:srgbClr val="508927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Logotip_Orlyonok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52320" y="116632"/>
            <a:ext cx="1529812" cy="15298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37220" y="332656"/>
            <a:ext cx="60830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Инициативный </a:t>
            </a:r>
            <a:r>
              <a:rPr lang="ru-RU" sz="40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проект</a:t>
            </a: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5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1231</TotalTime>
  <Words>177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Trebuchet MS</vt:lpstr>
      <vt:lpstr>Wingdings 3</vt:lpstr>
      <vt:lpstr>Аспект</vt:lpstr>
      <vt:lpstr>«Ремонт  летнего корпуса (строения) № 2  в МАУ ДОЦ «Орлёнок»»</vt:lpstr>
      <vt:lpstr>Презентация PowerPoint</vt:lpstr>
      <vt:lpstr>Презентация PowerPoint</vt:lpstr>
      <vt:lpstr>Презентация PowerPoint</vt:lpstr>
      <vt:lpstr>Презентация PowerPoint</vt:lpstr>
      <vt:lpstr> Крепкий надежный пол - безопасное пребывание детей в спальном корпусе.</vt:lpstr>
      <vt:lpstr> Прочные новые двери – отсутствие сквозняков, звукоизоляция.</vt:lpstr>
      <vt:lpstr>Отремонтированные стены и потолок -безопасность и комфорт помещений, эстетика пространства. </vt:lpstr>
      <vt:lpstr>Презентация PowerPoint</vt:lpstr>
      <vt:lpstr>«Ремонт  летнего корпуса (строения) № 2  в МАУ ДОЦ «Орлёнок»»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81</cp:revision>
  <dcterms:created xsi:type="dcterms:W3CDTF">2023-10-10T06:40:30Z</dcterms:created>
  <dcterms:modified xsi:type="dcterms:W3CDTF">2026-10-01T09:17:00Z</dcterms:modified>
</cp:coreProperties>
</file>