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</p:sldMasterIdLst>
  <p:sldIdLst>
    <p:sldId id="256" r:id="rId2"/>
    <p:sldId id="257" r:id="rId3"/>
    <p:sldId id="264" r:id="rId4"/>
    <p:sldId id="273" r:id="rId5"/>
    <p:sldId id="270" r:id="rId6"/>
    <p:sldId id="258" r:id="rId7"/>
    <p:sldId id="267" r:id="rId8"/>
    <p:sldId id="275" r:id="rId9"/>
    <p:sldId id="266" r:id="rId10"/>
    <p:sldId id="27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8927"/>
    <a:srgbClr val="008000"/>
    <a:srgbClr val="543B2E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E453-F38B-4286-BE63-1BB22E259C87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FE8-133F-4554-911C-7F063AC1D2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36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E453-F38B-4286-BE63-1BB22E259C87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FE8-133F-4554-911C-7F063AC1D2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899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E453-F38B-4286-BE63-1BB22E259C87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FE8-133F-4554-911C-7F063AC1D2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241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E453-F38B-4286-BE63-1BB22E259C87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FE8-133F-4554-911C-7F063AC1D2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563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E453-F38B-4286-BE63-1BB22E259C87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FE8-133F-4554-911C-7F063AC1D2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182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E453-F38B-4286-BE63-1BB22E259C87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FE8-133F-4554-911C-7F063AC1D2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715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E453-F38B-4286-BE63-1BB22E259C87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FE8-133F-4554-911C-7F063AC1D2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462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E453-F38B-4286-BE63-1BB22E259C87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FE8-133F-4554-911C-7F063AC1D2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396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E453-F38B-4286-BE63-1BB22E259C87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FE8-133F-4554-911C-7F063AC1D2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731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E453-F38B-4286-BE63-1BB22E259C87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FE8-133F-4554-911C-7F063AC1D2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326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E453-F38B-4286-BE63-1BB22E259C87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FE8-133F-4554-911C-7F063AC1D26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826916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E453-F38B-4286-BE63-1BB22E259C87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FE8-133F-4554-911C-7F063AC1D2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5942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E453-F38B-4286-BE63-1BB22E259C87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FE8-133F-4554-911C-7F063AC1D26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519230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E453-F38B-4286-BE63-1BB22E259C87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FE8-133F-4554-911C-7F063AC1D2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9048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E453-F38B-4286-BE63-1BB22E259C87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FE8-133F-4554-911C-7F063AC1D2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7331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E453-F38B-4286-BE63-1BB22E259C87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FE8-133F-4554-911C-7F063AC1D2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978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0E453-F38B-4286-BE63-1BB22E259C87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1F82FE8-133F-4554-911C-7F063AC1D2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307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microsoft.com/office/2007/relationships/hdphoto" Target="../media/hdphoto5.wdp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407" y="1340768"/>
            <a:ext cx="7738678" cy="4032448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rgbClr val="508927"/>
                </a:solidFill>
              </a:rPr>
              <a:t>«Ремонт </a:t>
            </a:r>
            <a:br>
              <a:rPr lang="ru-RU" dirty="0" smtClean="0">
                <a:solidFill>
                  <a:srgbClr val="508927"/>
                </a:solidFill>
              </a:rPr>
            </a:br>
            <a:r>
              <a:rPr lang="ru-RU" dirty="0" smtClean="0">
                <a:solidFill>
                  <a:srgbClr val="508927"/>
                </a:solidFill>
              </a:rPr>
              <a:t>летнего корпуса (строения) № 5 </a:t>
            </a:r>
            <a:br>
              <a:rPr lang="ru-RU" dirty="0" smtClean="0">
                <a:solidFill>
                  <a:srgbClr val="508927"/>
                </a:solidFill>
              </a:rPr>
            </a:br>
            <a:r>
              <a:rPr lang="ru-RU" dirty="0" smtClean="0">
                <a:solidFill>
                  <a:srgbClr val="508927"/>
                </a:solidFill>
              </a:rPr>
              <a:t>в МАУ ДОЦ «Орлёнок</a:t>
            </a:r>
            <a:r>
              <a:rPr lang="ru-RU" dirty="0" smtClean="0">
                <a:solidFill>
                  <a:srgbClr val="508927"/>
                </a:solidFill>
              </a:rPr>
              <a:t>»</a:t>
            </a:r>
            <a:endParaRPr lang="ru-RU" sz="3600" b="1" cap="none" dirty="0">
              <a:ln w="1905"/>
              <a:solidFill>
                <a:srgbClr val="508927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Рисунок 3" descr="Logotip_Orlyonok (2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52320" y="116632"/>
            <a:ext cx="1529812" cy="152981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37220" y="332656"/>
            <a:ext cx="60830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Инициативный </a:t>
            </a:r>
            <a:r>
              <a:rPr lang="ru-RU" sz="40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проект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620688"/>
            <a:ext cx="7272808" cy="54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000" b="1" dirty="0" smtClean="0">
                <a:solidFill>
                  <a:schemeClr val="accent2">
                    <a:lumMod val="50000"/>
                  </a:schemeClr>
                </a:solidFill>
              </a:rPr>
              <a:t>Цель:</a:t>
            </a:r>
          </a:p>
          <a:p>
            <a:pPr marL="0" indent="357188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600" dirty="0">
                <a:solidFill>
                  <a:schemeClr val="accent2">
                    <a:lumMod val="50000"/>
                  </a:schemeClr>
                </a:solidFill>
              </a:rPr>
              <a:t>Создание благоприятных, комфортных и безопасных условий проживания детей, отдыхающих в лагере.</a:t>
            </a:r>
            <a:endParaRPr lang="ru-RU" sz="2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ru-RU" sz="3000" b="1" dirty="0" smtClean="0">
                <a:solidFill>
                  <a:schemeClr val="accent2">
                    <a:lumMod val="50000"/>
                  </a:schemeClr>
                </a:solidFill>
              </a:rPr>
              <a:t>Задачи:</a:t>
            </a:r>
          </a:p>
          <a:p>
            <a:pPr hangingPunct="0">
              <a:buNone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1.	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Заменить полы.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  <a:p>
            <a:pPr hangingPunct="0">
              <a:buNone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2.	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Заменить межкомнатные двери.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  <a:p>
            <a:pPr hangingPunct="0">
              <a:buNone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3.	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Покрасить стены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и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потолок.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  <a:p>
            <a:pPr marL="514350" indent="-514350" hangingPunct="0">
              <a:buAutoNum type="arabicPeriod" startAt="2"/>
            </a:pP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28604"/>
            <a:ext cx="7075512" cy="616874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Актуальность проекта:</a:t>
            </a:r>
          </a:p>
          <a:p>
            <a:pPr marL="0" indent="14288">
              <a:buNone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В связи с длительной эксплуатацией сооружения (65 лет), оно находится в неудовлетворительном состоянии и остро стоит вопрос о полном его обновлении. Внутреннее пространство корпуса необходимо сделать светлым, уютным, современным, а главное безопасным.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13917" b="9543"/>
          <a:stretch/>
        </p:blipFill>
        <p:spPr>
          <a:xfrm>
            <a:off x="1281509" y="3656994"/>
            <a:ext cx="5122094" cy="29403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3528" y="404664"/>
            <a:ext cx="2700000" cy="36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624" y="4427936"/>
            <a:ext cx="2735496" cy="20516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073" y="404664"/>
            <a:ext cx="3313176" cy="24848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7985" y="3320382"/>
            <a:ext cx="2376264" cy="3168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6750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28604"/>
            <a:ext cx="7075512" cy="616874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Ожидаемые результаты: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!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Особое внимание необходимо уделить вопросам безопасности посредством приобретения качественных материалов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ru-RU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1.	Крепкий надежный пол обеспечит безопасное пребывание детей в спальном корпусе.</a:t>
            </a:r>
          </a:p>
          <a:p>
            <a:pPr>
              <a:buNone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2.	Прочные новые двери позволят избежать сквозняков, обеспечат звукоизоляцию. </a:t>
            </a:r>
          </a:p>
          <a:p>
            <a:pPr>
              <a:buNone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3.	Отремонтированные стены и потолок повысят уровень безопасности и комфортности помещений и эстетического восприятия пространства.</a:t>
            </a:r>
          </a:p>
        </p:txBody>
      </p:sp>
    </p:spTree>
    <p:extLst>
      <p:ext uri="{BB962C8B-B14F-4D97-AF65-F5344CB8AC3E}">
        <p14:creationId xmlns:p14="http://schemas.microsoft.com/office/powerpoint/2010/main" val="223303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6878568" cy="551554"/>
          </a:xfrm>
        </p:spPr>
        <p:txBody>
          <a:bodyPr>
            <a:noAutofit/>
          </a:bodyPr>
          <a:lstStyle/>
          <a:p>
            <a:r>
              <a:rPr lang="ru-RU" sz="2400" b="1" cap="none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Крепкий </a:t>
            </a:r>
            <a:r>
              <a:rPr lang="ru-RU" sz="24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надежный </a:t>
            </a:r>
            <a:r>
              <a:rPr lang="ru-RU" sz="24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пол - </a:t>
            </a:r>
            <a:r>
              <a:rPr lang="ru-RU" sz="240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безопасное </a:t>
            </a:r>
            <a:r>
              <a:rPr lang="ru-RU" sz="2400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пребывание детей в спальном корпусе</a:t>
            </a:r>
            <a:r>
              <a:rPr lang="ru-RU" sz="240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t="21635" r="25000"/>
          <a:stretch/>
        </p:blipFill>
        <p:spPr>
          <a:xfrm>
            <a:off x="4387968" y="2204864"/>
            <a:ext cx="2808312" cy="39124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rcRect t="11413" r="15734"/>
          <a:stretch/>
        </p:blipFill>
        <p:spPr>
          <a:xfrm>
            <a:off x="395536" y="1340768"/>
            <a:ext cx="2791212" cy="39124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Штриховая стрелка вправо 4"/>
          <p:cNvSpPr/>
          <p:nvPr/>
        </p:nvSpPr>
        <p:spPr>
          <a:xfrm>
            <a:off x="3319306" y="3140968"/>
            <a:ext cx="936104" cy="86409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6950576" cy="551554"/>
          </a:xfrm>
        </p:spPr>
        <p:txBody>
          <a:bodyPr>
            <a:noAutofit/>
          </a:bodyPr>
          <a:lstStyle/>
          <a:p>
            <a:r>
              <a:rPr lang="ru-RU" sz="2400" b="1" cap="none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Прочные новые </a:t>
            </a:r>
            <a:r>
              <a:rPr lang="ru-RU" sz="24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двери –</a:t>
            </a:r>
            <a:br>
              <a:rPr lang="ru-RU" sz="24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40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отсутствие </a:t>
            </a:r>
            <a:r>
              <a:rPr lang="ru-RU" sz="2400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сквозняков, </a:t>
            </a:r>
            <a:r>
              <a:rPr lang="ru-RU" sz="240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звукоизоляция.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536" y="1340767"/>
            <a:ext cx="2952328" cy="3936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3" y="2492896"/>
            <a:ext cx="2958346" cy="39444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9346" y="3472542"/>
            <a:ext cx="957155" cy="92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62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6950576" cy="55155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Отремонтированные </a:t>
            </a:r>
            <a:r>
              <a:rPr lang="ru-RU" sz="24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стены и потолок </a:t>
            </a:r>
            <a:r>
              <a:rPr lang="ru-RU" sz="24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</a:t>
            </a:r>
            <a:r>
              <a:rPr lang="ru-RU" sz="240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безопасность </a:t>
            </a:r>
            <a:r>
              <a:rPr lang="ru-RU" sz="2400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 </a:t>
            </a:r>
            <a:r>
              <a:rPr lang="ru-RU" sz="240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комфорт помещений, эстетика пространства</a:t>
            </a:r>
            <a:r>
              <a:rPr lang="ru-RU" sz="2400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r>
              <a:rPr lang="ru-RU" sz="24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24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4427"/>
          <a:stretch/>
        </p:blipFill>
        <p:spPr>
          <a:xfrm>
            <a:off x="4572000" y="2348880"/>
            <a:ext cx="3094540" cy="41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536" y="1628800"/>
            <a:ext cx="3132348" cy="41764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7364" y="3717032"/>
            <a:ext cx="957155" cy="92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44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4253016"/>
              </p:ext>
            </p:extLst>
          </p:nvPr>
        </p:nvGraphicFramePr>
        <p:xfrm>
          <a:off x="395536" y="908720"/>
          <a:ext cx="6840760" cy="489761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160240">
                  <a:extLst>
                    <a:ext uri="{9D8B030D-6E8A-4147-A177-3AD203B41FA5}">
                      <a16:colId xmlns:a16="http://schemas.microsoft.com/office/drawing/2014/main" val="2144042131"/>
                    </a:ext>
                  </a:extLst>
                </a:gridCol>
                <a:gridCol w="4680520">
                  <a:extLst>
                    <a:ext uri="{9D8B030D-6E8A-4147-A177-3AD203B41FA5}">
                      <a16:colId xmlns:a16="http://schemas.microsoft.com/office/drawing/2014/main" val="4252830643"/>
                    </a:ext>
                  </a:extLst>
                </a:gridCol>
              </a:tblGrid>
              <a:tr h="18241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Ожидаемое  количество жителей города, заинтересованных в реализации инициативного проекта 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23" marR="54223" marT="27111" marB="27111" anchor="ctr"/>
                </a:tc>
                <a:tc>
                  <a:txBody>
                    <a:bodyPr/>
                    <a:lstStyle/>
                    <a:p>
                      <a:pPr marL="92075" indent="-9207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4870 </a:t>
                      </a:r>
                      <a:r>
                        <a:rPr lang="ru-RU" sz="1600" dirty="0">
                          <a:effectLst/>
                        </a:rPr>
                        <a:t>человек,  в том числе:</a:t>
                      </a:r>
                    </a:p>
                    <a:p>
                      <a:pPr marL="92075" lvl="0" indent="-92075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ru-RU" sz="1600" dirty="0">
                          <a:effectLst/>
                        </a:rPr>
                        <a:t>дети отдыхающие ежегодно в МАУ ДОЦ «Орлёнок»  - 1700 человек;</a:t>
                      </a:r>
                    </a:p>
                    <a:p>
                      <a:pPr marL="92075" lvl="0" indent="-92075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ru-RU" sz="1600" dirty="0">
                          <a:effectLst/>
                        </a:rPr>
                        <a:t>сотрудники Центра – </a:t>
                      </a:r>
                      <a:r>
                        <a:rPr lang="ru-RU" sz="1600" dirty="0" smtClean="0">
                          <a:effectLst/>
                        </a:rPr>
                        <a:t>20 </a:t>
                      </a:r>
                      <a:r>
                        <a:rPr lang="ru-RU" sz="1600" dirty="0">
                          <a:effectLst/>
                        </a:rPr>
                        <a:t>(+150 ЛОК) человек;</a:t>
                      </a:r>
                    </a:p>
                    <a:p>
                      <a:pPr marL="92075" lvl="0" indent="-92075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ru-RU" sz="1600" dirty="0">
                          <a:effectLst/>
                        </a:rPr>
                        <a:t>родители  - 3000 человек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23" marR="54223" marT="27111" marB="27111"/>
                </a:tc>
                <a:extLst>
                  <a:ext uri="{0D108BD9-81ED-4DB2-BD59-A6C34878D82A}">
                    <a16:rowId xmlns:a16="http://schemas.microsoft.com/office/drawing/2014/main" val="3260893932"/>
                  </a:ext>
                </a:extLst>
              </a:tr>
              <a:tr h="8104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Сроки реализации инициативного проекта 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23" marR="54223" marT="27111" marB="27111" anchor="ctr"/>
                </a:tc>
                <a:tc>
                  <a:txBody>
                    <a:bodyPr/>
                    <a:lstStyle/>
                    <a:p>
                      <a:pPr indent="44958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01.03.2027 – 15.05.2027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23" marR="54223" marT="27111" marB="27111" anchor="ctr"/>
                </a:tc>
                <a:extLst>
                  <a:ext uri="{0D108BD9-81ED-4DB2-BD59-A6C34878D82A}">
                    <a16:rowId xmlns:a16="http://schemas.microsoft.com/office/drawing/2014/main" val="3422204629"/>
                  </a:ext>
                </a:extLst>
              </a:tr>
              <a:tr h="204597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Общая стоимость инициативного </a:t>
                      </a:r>
                      <a:r>
                        <a:rPr lang="ru-RU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проекта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23" marR="54223" marT="27111" marB="27111" anchor="ctr"/>
                </a:tc>
                <a:tc>
                  <a:txBody>
                    <a:bodyPr/>
                    <a:lstStyle/>
                    <a:p>
                      <a:pPr marL="92075" lvl="0" indent="-92075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effectLst/>
                        </a:rPr>
                        <a:t>Ремонт корпуса – 2</a:t>
                      </a:r>
                      <a:r>
                        <a:rPr lang="ru-RU" sz="1600" dirty="0">
                          <a:effectLst/>
                        </a:rPr>
                        <a:t> </a:t>
                      </a:r>
                      <a:r>
                        <a:rPr lang="ru-RU" sz="1600" dirty="0" smtClean="0">
                          <a:effectLst/>
                        </a:rPr>
                        <a:t>720 695,36 </a:t>
                      </a:r>
                      <a:r>
                        <a:rPr lang="ru-RU" sz="1600" dirty="0">
                          <a:effectLst/>
                        </a:rPr>
                        <a:t>руб.</a:t>
                      </a:r>
                    </a:p>
                    <a:p>
                      <a:pPr marL="92075" indent="-9207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</a:rPr>
                        <a:t>ИТОГО</a:t>
                      </a:r>
                      <a:r>
                        <a:rPr lang="ru-RU" sz="1600" b="1" dirty="0">
                          <a:effectLst/>
                        </a:rPr>
                        <a:t>: </a:t>
                      </a:r>
                      <a:r>
                        <a:rPr lang="ru-RU" sz="1600" b="1" dirty="0" smtClean="0">
                          <a:effectLst/>
                        </a:rPr>
                        <a:t>2</a:t>
                      </a:r>
                      <a:r>
                        <a:rPr lang="ru-RU" sz="1600" b="1" dirty="0">
                          <a:effectLst/>
                        </a:rPr>
                        <a:t> </a:t>
                      </a:r>
                      <a:r>
                        <a:rPr lang="ru-RU" sz="1600" b="1" dirty="0" smtClean="0">
                          <a:effectLst/>
                        </a:rPr>
                        <a:t>720 695,36 </a:t>
                      </a:r>
                      <a:r>
                        <a:rPr lang="ru-RU" sz="1600" b="1" dirty="0">
                          <a:effectLst/>
                        </a:rPr>
                        <a:t>руб</a:t>
                      </a:r>
                      <a:r>
                        <a:rPr lang="ru-RU" sz="1600" b="1" dirty="0" smtClean="0">
                          <a:effectLst/>
                        </a:rPr>
                        <a:t>., </a:t>
                      </a:r>
                      <a:r>
                        <a:rPr lang="ru-RU" sz="1600" dirty="0" smtClean="0">
                          <a:effectLst/>
                        </a:rPr>
                        <a:t>в </a:t>
                      </a:r>
                      <a:r>
                        <a:rPr lang="ru-RU" sz="1600" dirty="0">
                          <a:effectLst/>
                        </a:rPr>
                        <a:t>том числе: </a:t>
                      </a:r>
                    </a:p>
                    <a:p>
                      <a:pPr indent="44958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объем инициативных платежей, обеспечиваемый инициатором проекта </a:t>
                      </a:r>
                      <a:r>
                        <a:rPr lang="ru-RU" sz="1600" dirty="0" smtClean="0">
                          <a:effectLst/>
                        </a:rPr>
                        <a:t>–</a:t>
                      </a:r>
                    </a:p>
                    <a:p>
                      <a:pPr mar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300 </a:t>
                      </a:r>
                      <a:r>
                        <a:rPr lang="ru-RU" sz="1600" dirty="0">
                          <a:effectLst/>
                        </a:rPr>
                        <a:t>000, 00 руб</a:t>
                      </a:r>
                      <a:r>
                        <a:rPr lang="ru-RU" sz="1600" dirty="0" smtClean="0">
                          <a:effectLst/>
                        </a:rPr>
                        <a:t>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23" marR="54223" marT="27111" marB="27111"/>
                </a:tc>
                <a:extLst>
                  <a:ext uri="{0D108BD9-81ED-4DB2-BD59-A6C34878D82A}">
                    <a16:rowId xmlns:a16="http://schemas.microsoft.com/office/drawing/2014/main" val="344119658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407" y="1340768"/>
            <a:ext cx="7738678" cy="4032448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rgbClr val="508927"/>
                </a:solidFill>
              </a:rPr>
              <a:t>«Ремонт </a:t>
            </a:r>
            <a:br>
              <a:rPr lang="ru-RU" dirty="0" smtClean="0">
                <a:solidFill>
                  <a:srgbClr val="508927"/>
                </a:solidFill>
              </a:rPr>
            </a:br>
            <a:r>
              <a:rPr lang="ru-RU" dirty="0" smtClean="0">
                <a:solidFill>
                  <a:srgbClr val="508927"/>
                </a:solidFill>
              </a:rPr>
              <a:t>летнего корпуса (строения) № 5 </a:t>
            </a:r>
            <a:br>
              <a:rPr lang="ru-RU" dirty="0" smtClean="0">
                <a:solidFill>
                  <a:srgbClr val="508927"/>
                </a:solidFill>
              </a:rPr>
            </a:br>
            <a:r>
              <a:rPr lang="ru-RU" dirty="0" smtClean="0">
                <a:solidFill>
                  <a:srgbClr val="508927"/>
                </a:solidFill>
              </a:rPr>
              <a:t>в МАУ ДОЦ «Орлёнок</a:t>
            </a:r>
            <a:r>
              <a:rPr lang="ru-RU" dirty="0" smtClean="0">
                <a:solidFill>
                  <a:srgbClr val="508927"/>
                </a:solidFill>
              </a:rPr>
              <a:t>»</a:t>
            </a:r>
            <a:endParaRPr lang="ru-RU" sz="3600" b="1" cap="none" dirty="0">
              <a:ln w="1905"/>
              <a:solidFill>
                <a:srgbClr val="508927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Рисунок 3" descr="Logotip_Orlyonok (2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52320" y="116632"/>
            <a:ext cx="1529812" cy="152981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37220" y="332656"/>
            <a:ext cx="60830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Инициативный </a:t>
            </a:r>
            <a:r>
              <a:rPr lang="ru-RU" sz="40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проект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58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1201</TotalTime>
  <Words>177</Words>
  <Application>Microsoft Office PowerPoint</Application>
  <PresentationFormat>Экран (4:3)</PresentationFormat>
  <Paragraphs>34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Arial Black</vt:lpstr>
      <vt:lpstr>Calibri</vt:lpstr>
      <vt:lpstr>Times New Roman</vt:lpstr>
      <vt:lpstr>Trebuchet MS</vt:lpstr>
      <vt:lpstr>Wingdings 3</vt:lpstr>
      <vt:lpstr>Аспект</vt:lpstr>
      <vt:lpstr>«Ремонт  летнего корпуса (строения) № 5  в МАУ ДОЦ «Орлёнок»</vt:lpstr>
      <vt:lpstr>Презентация PowerPoint</vt:lpstr>
      <vt:lpstr>Презентация PowerPoint</vt:lpstr>
      <vt:lpstr>Презентация PowerPoint</vt:lpstr>
      <vt:lpstr>Презентация PowerPoint</vt:lpstr>
      <vt:lpstr> Крепкий надежный пол - безопасное пребывание детей в спальном корпусе.</vt:lpstr>
      <vt:lpstr> Прочные новые двери – отсутствие сквозняков, звукоизоляция.</vt:lpstr>
      <vt:lpstr>Отремонтированные стены и потолок -безопасность и комфорт помещений, эстетика пространства. </vt:lpstr>
      <vt:lpstr>Презентация PowerPoint</vt:lpstr>
      <vt:lpstr>«Ремонт  летнего корпуса (строения) № 5  в МАУ ДОЦ «Орлёнок»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84</cp:revision>
  <dcterms:created xsi:type="dcterms:W3CDTF">2023-10-10T06:40:30Z</dcterms:created>
  <dcterms:modified xsi:type="dcterms:W3CDTF">2026-10-01T07:33:39Z</dcterms:modified>
</cp:coreProperties>
</file>