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2" r:id="rId4"/>
    <p:sldId id="273" r:id="rId5"/>
    <p:sldId id="276" r:id="rId6"/>
    <p:sldId id="281" r:id="rId7"/>
    <p:sldId id="293" r:id="rId8"/>
    <p:sldId id="279" r:id="rId9"/>
    <p:sldId id="263" r:id="rId10"/>
    <p:sldId id="265" r:id="rId11"/>
    <p:sldId id="264" r:id="rId12"/>
    <p:sldId id="282" r:id="rId13"/>
    <p:sldId id="277" r:id="rId14"/>
    <p:sldId id="285" r:id="rId15"/>
    <p:sldId id="288" r:id="rId16"/>
    <p:sldId id="257" r:id="rId17"/>
    <p:sldId id="284" r:id="rId18"/>
    <p:sldId id="258" r:id="rId19"/>
    <p:sldId id="289" r:id="rId20"/>
    <p:sldId id="259" r:id="rId21"/>
    <p:sldId id="290" r:id="rId22"/>
    <p:sldId id="260" r:id="rId23"/>
    <p:sldId id="291" r:id="rId24"/>
    <p:sldId id="261" r:id="rId25"/>
    <p:sldId id="283" r:id="rId26"/>
    <p:sldId id="270" r:id="rId27"/>
    <p:sldId id="286" r:id="rId28"/>
    <p:sldId id="287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4C31B-1B4F-4EF6-84A3-3612F4B91162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E76CE-C847-4DDD-BB8E-A0DEE1CFB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870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4C31B-1B4F-4EF6-84A3-3612F4B91162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E76CE-C847-4DDD-BB8E-A0DEE1CFB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866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4C31B-1B4F-4EF6-84A3-3612F4B91162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E76CE-C847-4DDD-BB8E-A0DEE1CFB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976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4C31B-1B4F-4EF6-84A3-3612F4B91162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E76CE-C847-4DDD-BB8E-A0DEE1CFB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5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4C31B-1B4F-4EF6-84A3-3612F4B91162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E76CE-C847-4DDD-BB8E-A0DEE1CFB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464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4C31B-1B4F-4EF6-84A3-3612F4B91162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E76CE-C847-4DDD-BB8E-A0DEE1CFB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11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4C31B-1B4F-4EF6-84A3-3612F4B91162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E76CE-C847-4DDD-BB8E-A0DEE1CFB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143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4C31B-1B4F-4EF6-84A3-3612F4B91162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E76CE-C847-4DDD-BB8E-A0DEE1CFB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791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4C31B-1B4F-4EF6-84A3-3612F4B91162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E76CE-C847-4DDD-BB8E-A0DEE1CFB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824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4C31B-1B4F-4EF6-84A3-3612F4B91162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E76CE-C847-4DDD-BB8E-A0DEE1CFB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962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4C31B-1B4F-4EF6-84A3-3612F4B91162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E76CE-C847-4DDD-BB8E-A0DEE1CFB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404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1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4C31B-1B4F-4EF6-84A3-3612F4B91162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E76CE-C847-4DDD-BB8E-A0DEE1CFB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58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340769"/>
            <a:ext cx="7772400" cy="1728191"/>
          </a:xfrm>
        </p:spPr>
        <p:txBody>
          <a:bodyPr/>
          <a:lstStyle/>
          <a:p>
            <a:r>
              <a:rPr lang="ru-RU" dirty="0" smtClean="0"/>
              <a:t>Инициативное бюджетирование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Собрание </a:t>
            </a:r>
            <a:r>
              <a:rPr lang="ru-RU" b="1" dirty="0">
                <a:solidFill>
                  <a:srgbClr val="002060"/>
                </a:solidFill>
              </a:rPr>
              <a:t>по инициативным проектам </a:t>
            </a:r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МБОУ </a:t>
            </a:r>
            <a:r>
              <a:rPr lang="ru-RU" b="1" dirty="0">
                <a:solidFill>
                  <a:srgbClr val="002060"/>
                </a:solidFill>
              </a:rPr>
              <a:t>СОШ № </a:t>
            </a:r>
            <a:r>
              <a:rPr lang="ru-RU" b="1" dirty="0" smtClean="0">
                <a:solidFill>
                  <a:srgbClr val="002060"/>
                </a:solidFill>
              </a:rPr>
              <a:t>121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2026 год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1151163" cy="1350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085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1" r="2726"/>
          <a:stretch/>
        </p:blipFill>
        <p:spPr>
          <a:xfrm>
            <a:off x="1" y="0"/>
            <a:ext cx="9170308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59632" y="694265"/>
            <a:ext cx="7056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Bahnschrift SemiLight Condensed" pitchFamily="34" charset="0"/>
              </a:rPr>
              <a:t>Инициативный проект, претендующий на финансовую поддержку за счет средств </a:t>
            </a:r>
            <a:r>
              <a:rPr lang="ru-RU" sz="2000" dirty="0" smtClean="0">
                <a:solidFill>
                  <a:srgbClr val="002060"/>
                </a:solidFill>
                <a:latin typeface="Bahnschrift SemiLight Condensed" pitchFamily="34" charset="0"/>
              </a:rPr>
              <a:t> Снежинского городского округа   в </a:t>
            </a:r>
            <a:r>
              <a:rPr lang="ru-RU" sz="2000" dirty="0">
                <a:solidFill>
                  <a:srgbClr val="002060"/>
                </a:solidFill>
                <a:latin typeface="Bahnschrift SemiLight Condensed" pitchFamily="34" charset="0"/>
              </a:rPr>
              <a:t>рамках программы «Инициативное </a:t>
            </a:r>
            <a:r>
              <a:rPr lang="ru-RU" sz="2000" dirty="0" smtClean="0">
                <a:solidFill>
                  <a:srgbClr val="002060"/>
                </a:solidFill>
                <a:latin typeface="Bahnschrift SemiLight Condensed" pitchFamily="34" charset="0"/>
              </a:rPr>
              <a:t>бюджетирование»</a:t>
            </a:r>
            <a:endParaRPr lang="ru-RU" sz="2000" dirty="0">
              <a:latin typeface="Bahnschrift SemiLight Condensed" pitchFamily="34" charset="0"/>
            </a:endParaRP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5"/>
            <a:ext cx="792088" cy="929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2564" y="2564532"/>
            <a:ext cx="4500501" cy="1748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2060"/>
                </a:solidFill>
                <a:effectLst/>
                <a:latin typeface="Bahnschrift SemiLight Condensed" pitchFamily="34" charset="0"/>
                <a:ea typeface="Calibri"/>
                <a:cs typeface="Times New Roman"/>
              </a:rPr>
              <a:t>«Создание многофункционального образовательного пространства «</a:t>
            </a:r>
            <a:r>
              <a:rPr lang="ru-RU" sz="2400" dirty="0" err="1" smtClean="0">
                <a:solidFill>
                  <a:srgbClr val="002060"/>
                </a:solidFill>
                <a:effectLst/>
                <a:latin typeface="Bahnschrift SemiLight Condensed" pitchFamily="34" charset="0"/>
                <a:ea typeface="Calibri"/>
                <a:cs typeface="Times New Roman"/>
              </a:rPr>
              <a:t>ИнфоТОН</a:t>
            </a:r>
            <a:r>
              <a:rPr lang="ru-RU" sz="2400" dirty="0" smtClean="0">
                <a:solidFill>
                  <a:srgbClr val="002060"/>
                </a:solidFill>
                <a:effectLst/>
                <a:latin typeface="Bahnschrift SemiLight Condensed" pitchFamily="34" charset="0"/>
                <a:ea typeface="Calibri"/>
                <a:cs typeface="Times New Roman"/>
              </a:rPr>
              <a:t>» на базе МБОУ СОШ № 121 город </a:t>
            </a:r>
            <a:r>
              <a:rPr lang="ru-RU" sz="2400" dirty="0" err="1" smtClean="0">
                <a:solidFill>
                  <a:srgbClr val="002060"/>
                </a:solidFill>
                <a:effectLst/>
                <a:latin typeface="Bahnschrift SemiLight Condensed" pitchFamily="34" charset="0"/>
                <a:ea typeface="Calibri"/>
                <a:cs typeface="Times New Roman"/>
              </a:rPr>
              <a:t>Снежинск</a:t>
            </a:r>
            <a:r>
              <a:rPr lang="ru-RU" sz="2400" dirty="0" smtClean="0">
                <a:solidFill>
                  <a:srgbClr val="002060"/>
                </a:solidFill>
                <a:effectLst/>
                <a:latin typeface="Bahnschrift SemiLight Condensed" pitchFamily="34" charset="0"/>
                <a:ea typeface="Calibri"/>
                <a:cs typeface="Times New Roman"/>
              </a:rPr>
              <a:t>, ул. Дзержинского, 25».</a:t>
            </a:r>
            <a:endParaRPr lang="ru-RU" sz="2400" dirty="0">
              <a:solidFill>
                <a:srgbClr val="002060"/>
              </a:solidFill>
              <a:latin typeface="Bahnschrift SemiLight Condensed" pitchFamily="34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4772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9" r="3515"/>
          <a:stretch/>
        </p:blipFill>
        <p:spPr>
          <a:xfrm>
            <a:off x="0" y="12972"/>
            <a:ext cx="9235132" cy="684502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56" y="332657"/>
            <a:ext cx="1281416" cy="1503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36812" y="332657"/>
            <a:ext cx="7344816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u="sng" dirty="0" smtClean="0">
                <a:solidFill>
                  <a:srgbClr val="002060"/>
                </a:solidFill>
                <a:latin typeface="Franklin Gothic Medium Cond" pitchFamily="34" charset="0"/>
              </a:rPr>
              <a:t>Территория реализации проекта</a:t>
            </a:r>
            <a:r>
              <a:rPr kumimoji="0" lang="ru-RU" sz="2400" i="1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 Cond" pitchFamily="34" charset="0"/>
                <a:ea typeface="+mj-ea"/>
                <a:cs typeface="Arial"/>
              </a:rPr>
              <a:t> </a:t>
            </a:r>
          </a:p>
          <a:p>
            <a:pPr algn="ctr"/>
            <a:endParaRPr kumimoji="0" lang="ru-RU" sz="1200" i="1" u="sng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Franklin Gothic Medium Cond" pitchFamily="34" charset="0"/>
              <a:ea typeface="+mj-ea"/>
              <a:cs typeface="Arial"/>
            </a:endParaRPr>
          </a:p>
          <a:p>
            <a:r>
              <a:rPr kumimoji="0" lang="ru-RU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Light Condensed" pitchFamily="34" charset="0"/>
                <a:ea typeface="+mj-ea"/>
                <a:cs typeface="Arial"/>
              </a:rPr>
              <a:t>Челябинская область, город </a:t>
            </a:r>
            <a:r>
              <a:rPr kumimoji="0" lang="ru-RU" sz="2400" b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Light Condensed" pitchFamily="34" charset="0"/>
                <a:ea typeface="+mj-ea"/>
                <a:cs typeface="Arial"/>
              </a:rPr>
              <a:t>Снежинск</a:t>
            </a:r>
            <a:r>
              <a:rPr kumimoji="0" lang="ru-RU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Light Condensed" pitchFamily="34" charset="0"/>
                <a:ea typeface="+mj-ea"/>
                <a:cs typeface="Arial"/>
              </a:rPr>
              <a:t>, </a:t>
            </a:r>
          </a:p>
          <a:p>
            <a:r>
              <a:rPr kumimoji="0" lang="ru-RU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Light Condensed" pitchFamily="34" charset="0"/>
                <a:ea typeface="+mj-ea"/>
                <a:cs typeface="Arial"/>
              </a:rPr>
              <a:t>ул. Дзержинского, д.25 </a:t>
            </a:r>
            <a:br>
              <a:rPr kumimoji="0" lang="ru-RU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Light Condensed" pitchFamily="34" charset="0"/>
                <a:ea typeface="+mj-ea"/>
                <a:cs typeface="Arial"/>
              </a:rPr>
            </a:br>
            <a:r>
              <a:rPr kumimoji="0" lang="ru-RU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Light Condensed" pitchFamily="34" charset="0"/>
                <a:ea typeface="+mj-ea"/>
                <a:cs typeface="Arial"/>
              </a:rPr>
              <a:t>муниципальное бюджетное </a:t>
            </a:r>
          </a:p>
          <a:p>
            <a:r>
              <a:rPr kumimoji="0" lang="ru-RU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Light Condensed" pitchFamily="34" charset="0"/>
                <a:ea typeface="+mj-ea"/>
                <a:cs typeface="Arial"/>
              </a:rPr>
              <a:t>общеобразовательное учреждение </a:t>
            </a:r>
          </a:p>
          <a:p>
            <a:r>
              <a:rPr kumimoji="0" lang="ru-RU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Light Condensed" pitchFamily="34" charset="0"/>
                <a:ea typeface="+mj-ea"/>
                <a:cs typeface="Arial"/>
              </a:rPr>
              <a:t>«Средняя общеобразовательная </a:t>
            </a:r>
          </a:p>
          <a:p>
            <a:r>
              <a:rPr kumimoji="0" lang="ru-RU" sz="2400" b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Light Condensed" pitchFamily="34" charset="0"/>
                <a:ea typeface="+mj-ea"/>
                <a:cs typeface="Arial"/>
              </a:rPr>
              <a:t>школа №121» </a:t>
            </a:r>
            <a:endParaRPr lang="ru-RU" sz="2400" dirty="0" smtClean="0">
              <a:solidFill>
                <a:srgbClr val="002060"/>
              </a:solidFill>
              <a:latin typeface="Bahnschrift SemiLight Condensed" pitchFamily="34" charset="0"/>
            </a:endParaRPr>
          </a:p>
          <a:p>
            <a:pPr algn="ctr"/>
            <a:endParaRPr lang="ru-RU" sz="2200" dirty="0"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8256" y="3284984"/>
            <a:ext cx="502583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sng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 Cond" pitchFamily="34" charset="0"/>
              </a:rPr>
              <a:t>Инициатор проекта: </a:t>
            </a:r>
            <a:endParaRPr kumimoji="0" lang="ru-RU" sz="2400" b="0" i="0" u="sng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Franklin Gothic Medium Cond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Medium Cond" pitchFamily="34" charset="0"/>
              </a:rPr>
              <a:t> </a:t>
            </a:r>
            <a:r>
              <a:rPr kumimoji="0" lang="ru-RU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20A0A"/>
                </a:solidFill>
                <a:effectLst/>
                <a:uLnTx/>
                <a:uFillTx/>
                <a:latin typeface="Times New Roman" pitchFamily="18" charset="0"/>
                <a:ea typeface="+mj-ea"/>
                <a:cs typeface="Arial"/>
              </a:rPr>
              <a:t/>
            </a:r>
            <a:br>
              <a:rPr kumimoji="0" lang="ru-RU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20A0A"/>
                </a:solidFill>
                <a:effectLst/>
                <a:uLnTx/>
                <a:uFillTx/>
                <a:latin typeface="Times New Roman" pitchFamily="18" charset="0"/>
                <a:ea typeface="+mj-ea"/>
                <a:cs typeface="Arial"/>
              </a:rPr>
            </a:br>
            <a:r>
              <a:rPr kumimoji="0" lang="ru-RU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20A0A"/>
                </a:solidFill>
                <a:effectLst/>
                <a:uLnTx/>
                <a:uFillTx/>
                <a:latin typeface="Times New Roman" pitchFamily="18" charset="0"/>
                <a:ea typeface="+mj-ea"/>
                <a:cs typeface="Arial"/>
              </a:rPr>
              <a:t> </a:t>
            </a:r>
            <a:r>
              <a:rPr lang="ru-RU" sz="2800" b="1" kern="0" dirty="0" smtClean="0">
                <a:solidFill>
                  <a:srgbClr val="002060"/>
                </a:solidFill>
                <a:latin typeface="Bahnschrift SemiLight Condensed" pitchFamily="34" charset="0"/>
                <a:ea typeface="+mj-ea"/>
                <a:cs typeface="Arial"/>
              </a:rPr>
              <a:t>Михайлова Елена Владимировна</a:t>
            </a:r>
            <a:r>
              <a:rPr kumimoji="0" lang="ru-RU" sz="2800" b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Light Condensed" pitchFamily="34" charset="0"/>
                <a:ea typeface="+mj-ea"/>
                <a:cs typeface="Arial"/>
              </a:rPr>
              <a:t>,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Light Condensed" pitchFamily="34" charset="0"/>
                <a:ea typeface="+mj-ea"/>
                <a:cs typeface="Arial"/>
              </a:rPr>
              <a:t> </a:t>
            </a:r>
            <a:r>
              <a:rPr kumimoji="0" lang="ru-RU" sz="2800" b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Light Condensed" pitchFamily="34" charset="0"/>
                <a:ea typeface="+mj-ea"/>
                <a:cs typeface="Arial"/>
              </a:rPr>
              <a:t>директор МБОУ СОШ №121 </a:t>
            </a:r>
            <a:endParaRPr kumimoji="0" lang="ru-RU" sz="2800" b="1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ahnschrift SemiLigh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13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023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6534"/>
            <a:ext cx="897867" cy="105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47664" y="570942"/>
            <a:ext cx="62646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u="sng" dirty="0">
                <a:solidFill>
                  <a:srgbClr val="002060"/>
                </a:solidFill>
                <a:latin typeface="Franklin Gothic Medium Cond" pitchFamily="34" charset="0"/>
              </a:rPr>
              <a:t>Актуальность проекта, чем обоснован проект </a:t>
            </a:r>
            <a:endParaRPr lang="ru-RU" sz="2400" u="sng" dirty="0" smtClean="0">
              <a:solidFill>
                <a:srgbClr val="002060"/>
              </a:solidFill>
              <a:latin typeface="Franklin Gothic Medium Cond" pitchFamily="34" charset="0"/>
            </a:endParaRPr>
          </a:p>
          <a:p>
            <a:pPr algn="ctr"/>
            <a:r>
              <a:rPr lang="ru-RU" sz="2400" u="sng" dirty="0" smtClean="0">
                <a:solidFill>
                  <a:srgbClr val="002060"/>
                </a:solidFill>
                <a:latin typeface="Franklin Gothic Medium Cond" pitchFamily="34" charset="0"/>
              </a:rPr>
              <a:t>и </a:t>
            </a:r>
            <a:r>
              <a:rPr lang="ru-RU" sz="2400" u="sng" dirty="0">
                <a:solidFill>
                  <a:srgbClr val="002060"/>
                </a:solidFill>
                <a:latin typeface="Franklin Gothic Medium Cond" pitchFamily="34" charset="0"/>
              </a:rPr>
              <a:t>почему он важен</a:t>
            </a:r>
          </a:p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259632" y="1340768"/>
            <a:ext cx="709580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</a:rPr>
              <a:t>	</a:t>
            </a:r>
            <a:r>
              <a:rPr lang="ru-RU" dirty="0" smtClean="0">
                <a:solidFill>
                  <a:srgbClr val="002060"/>
                </a:solidFill>
                <a:effectLst/>
                <a:latin typeface="Bahnschrift SemiLight Condensed" pitchFamily="34" charset="0"/>
                <a:ea typeface="Times New Roman"/>
              </a:rPr>
              <a:t>Современное образование стремительно трансформируется под влиянием инновационных технологий. Современная школа – это не только учебники и тетради</a:t>
            </a:r>
            <a:r>
              <a:rPr lang="ru-RU" dirty="0" smtClean="0">
                <a:solidFill>
                  <a:srgbClr val="002060"/>
                </a:solidFill>
                <a:effectLst/>
                <a:latin typeface="Bahnschrift SemiLight Condensed" pitchFamily="34" charset="0"/>
                <a:ea typeface="Calibri"/>
              </a:rPr>
              <a:t>. </a:t>
            </a:r>
            <a:r>
              <a:rPr lang="ru-RU" dirty="0" smtClean="0">
                <a:solidFill>
                  <a:srgbClr val="002060"/>
                </a:solidFill>
                <a:effectLst/>
                <a:latin typeface="Bahnschrift SemiLight Condensed" pitchFamily="34" charset="0"/>
                <a:ea typeface="Times New Roman"/>
              </a:rPr>
              <a:t>Сегодня все больше внимания уделяется предметам, которые помогают детям не просто получать знания, но и развивать навыки, необходимые для жизни в быстро меняющемся мире</a:t>
            </a:r>
            <a:r>
              <a:rPr lang="ru-RU" dirty="0" smtClean="0">
                <a:solidFill>
                  <a:srgbClr val="002060"/>
                </a:solidFill>
                <a:effectLst/>
                <a:latin typeface="Bahnschrift SemiLight Condensed" pitchFamily="34" charset="0"/>
                <a:ea typeface="Calibri"/>
              </a:rPr>
              <a:t>. </a:t>
            </a:r>
            <a:r>
              <a:rPr lang="ru-RU" dirty="0" smtClean="0">
                <a:solidFill>
                  <a:srgbClr val="002060"/>
                </a:solidFill>
                <a:effectLst/>
                <a:latin typeface="Bahnschrift SemiLight Condensed" pitchFamily="34" charset="0"/>
                <a:ea typeface="Times New Roman"/>
              </a:rPr>
              <a:t>Искусственный интеллект, интерактивные методики, виртуальная и дополненная реальность, робототехника</a:t>
            </a:r>
            <a:r>
              <a:rPr lang="ru-RU" dirty="0" smtClean="0">
                <a:solidFill>
                  <a:srgbClr val="002060"/>
                </a:solidFill>
                <a:effectLst/>
                <a:latin typeface="Bahnschrift SemiLight Condensed" pitchFamily="34" charset="0"/>
                <a:ea typeface="Calibri"/>
              </a:rPr>
              <a:t>, </a:t>
            </a:r>
            <a:r>
              <a:rPr lang="ru-RU" dirty="0" smtClean="0">
                <a:solidFill>
                  <a:srgbClr val="002060"/>
                </a:solidFill>
                <a:effectLst/>
                <a:latin typeface="Bahnschrift SemiLight Condensed" pitchFamily="34" charset="0"/>
                <a:ea typeface="Times New Roman"/>
              </a:rPr>
              <a:t>а также умные учебники создают прочный фундамент для подготовки будущих специалистов. Сегодняшний мир стремительно меняется, и информационные технологии играют в этом ключевую роль</a:t>
            </a:r>
            <a:r>
              <a:rPr lang="ru-RU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. </a:t>
            </a:r>
            <a:endParaRPr lang="ru-RU" dirty="0" smtClean="0">
              <a:solidFill>
                <a:srgbClr val="002060"/>
              </a:solidFill>
            </a:endParaRPr>
          </a:p>
          <a:p>
            <a:pPr hangingPunct="0"/>
            <a:r>
              <a:rPr lang="ru-RU" dirty="0" smtClean="0">
                <a:solidFill>
                  <a:srgbClr val="002060"/>
                </a:solidFill>
                <a:latin typeface="Bahnschrift SemiLight Condensed" pitchFamily="34" charset="0"/>
              </a:rPr>
              <a:t>Возникла необходимость </a:t>
            </a:r>
            <a:r>
              <a:rPr lang="ru-RU" dirty="0">
                <a:solidFill>
                  <a:srgbClr val="002060"/>
                </a:solidFill>
                <a:latin typeface="Bahnschrift SemiLight Condensed" pitchFamily="34" charset="0"/>
              </a:rPr>
              <a:t>модернизации образовательного пространства для реализации современных образовательных программ в сфере IT-технологий, робототехники и 3D-моделирования. </a:t>
            </a:r>
            <a:endParaRPr lang="ru-RU" dirty="0" smtClean="0">
              <a:solidFill>
                <a:srgbClr val="002060"/>
              </a:solidFill>
              <a:latin typeface="Bahnschrift SemiLight Condensed" pitchFamily="34" charset="0"/>
            </a:endParaRPr>
          </a:p>
          <a:p>
            <a:pPr hangingPunct="0"/>
            <a:endParaRPr lang="ru-RU" dirty="0" smtClean="0">
              <a:solidFill>
                <a:srgbClr val="002060"/>
              </a:solidFill>
              <a:latin typeface="Bahnschrift SemiLight Condensed" pitchFamily="34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Bahnschrift SemiLight Condensed" pitchFamily="34" charset="0"/>
              </a:rPr>
              <a:t>В </a:t>
            </a:r>
            <a:r>
              <a:rPr lang="ru-RU" dirty="0">
                <a:solidFill>
                  <a:srgbClr val="002060"/>
                </a:solidFill>
                <a:latin typeface="Bahnschrift SemiLight Condensed" pitchFamily="34" charset="0"/>
              </a:rPr>
              <a:t>школе нет помещения  соответствующего  требованиям для проведения </a:t>
            </a:r>
            <a:endParaRPr lang="ru-RU" dirty="0" smtClean="0">
              <a:solidFill>
                <a:srgbClr val="002060"/>
              </a:solidFill>
              <a:latin typeface="Bahnschrift SemiLight Condensed" pitchFamily="34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Bahnschrift SemiLight Condensed" pitchFamily="34" charset="0"/>
              </a:rPr>
              <a:t>занятий </a:t>
            </a:r>
            <a:r>
              <a:rPr lang="ru-RU" dirty="0">
                <a:solidFill>
                  <a:srgbClr val="002060"/>
                </a:solidFill>
                <a:latin typeface="Bahnschrift SemiLight Condensed" pitchFamily="34" charset="0"/>
              </a:rPr>
              <a:t>по современным технологиям.</a:t>
            </a:r>
            <a:endParaRPr lang="ru-RU" dirty="0" smtClean="0">
              <a:solidFill>
                <a:srgbClr val="002060"/>
              </a:solidFill>
              <a:effectLst/>
              <a:latin typeface="Bahnschrift SemiLight Condensed" pitchFamily="34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Bahnschrift SemiLight Condensed" pitchFamily="34" charset="0"/>
                <a:ea typeface="Times New Roman"/>
              </a:rPr>
              <a:t>	</a:t>
            </a:r>
            <a:endParaRPr lang="ru-RU" sz="2000" dirty="0">
              <a:latin typeface="Bahnschrift SemiLigh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52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023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6534"/>
            <a:ext cx="897867" cy="105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38163" y="451379"/>
            <a:ext cx="62646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Что именно будет доступно в «</a:t>
            </a:r>
            <a:r>
              <a:rPr lang="ru-RU" sz="2400" b="1" dirty="0" err="1">
                <a:solidFill>
                  <a:srgbClr val="002060"/>
                </a:solidFill>
              </a:rPr>
              <a:t>ИнфоТОНе</a:t>
            </a:r>
            <a:r>
              <a:rPr lang="ru-RU" sz="2400" b="1" dirty="0">
                <a:solidFill>
                  <a:srgbClr val="002060"/>
                </a:solidFill>
              </a:rPr>
              <a:t>»?</a:t>
            </a:r>
            <a:br>
              <a:rPr lang="ru-RU" sz="2400" b="1" dirty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59632" y="1340768"/>
            <a:ext cx="709580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  <a:latin typeface="Bahnschrift SemiLight Condensed" pitchFamily="34" charset="0"/>
              </a:rPr>
              <a:t>Качественное </a:t>
            </a:r>
            <a:r>
              <a:rPr lang="ru-RU" sz="2400" dirty="0">
                <a:solidFill>
                  <a:srgbClr val="002060"/>
                </a:solidFill>
                <a:latin typeface="Bahnschrift SemiLight Condensed" pitchFamily="34" charset="0"/>
              </a:rPr>
              <a:t>преподавание предмета  «Труд (Технология)»,  который имеет новые модули по робототехнике, компьютерной графике,  3D‑моделированию, </a:t>
            </a:r>
            <a:r>
              <a:rPr lang="ru-RU" sz="2400" dirty="0" err="1">
                <a:solidFill>
                  <a:srgbClr val="002060"/>
                </a:solidFill>
                <a:latin typeface="Bahnschrift SemiLight Condensed" pitchFamily="34" charset="0"/>
              </a:rPr>
              <a:t>прототипированию</a:t>
            </a:r>
            <a:r>
              <a:rPr lang="ru-RU" sz="2400" dirty="0">
                <a:solidFill>
                  <a:srgbClr val="002060"/>
                </a:solidFill>
                <a:latin typeface="Bahnschrift SemiLight Condensed" pitchFamily="34" charset="0"/>
              </a:rPr>
              <a:t>, </a:t>
            </a:r>
            <a:r>
              <a:rPr lang="ru-RU" sz="2400" dirty="0" smtClean="0">
                <a:solidFill>
                  <a:srgbClr val="002060"/>
                </a:solidFill>
                <a:latin typeface="Bahnschrift SemiLight Condensed" pitchFamily="34" charset="0"/>
              </a:rPr>
              <a:t>макетированию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  <a:latin typeface="Bahnschrift SemiLight Condensed" pitchFamily="34" charset="0"/>
              </a:rPr>
              <a:t>Проведение  занятий </a:t>
            </a:r>
            <a:r>
              <a:rPr lang="ru-RU" sz="2400" dirty="0">
                <a:solidFill>
                  <a:srgbClr val="002060"/>
                </a:solidFill>
                <a:latin typeface="Bahnschrift SemiLight Condensed" pitchFamily="34" charset="0"/>
              </a:rPr>
              <a:t>внеурочной деятельности и программы дополнительного образования по </a:t>
            </a:r>
            <a:r>
              <a:rPr lang="ru-RU" sz="2400" dirty="0" smtClean="0">
                <a:solidFill>
                  <a:srgbClr val="002060"/>
                </a:solidFill>
                <a:latin typeface="Bahnschrift SemiLight Condensed" pitchFamily="34" charset="0"/>
              </a:rPr>
              <a:t>IT‑технологиям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  <a:latin typeface="Bahnschrift SemiLight Condensed" pitchFamily="34" charset="0"/>
              </a:rPr>
              <a:t>Проведение турниров , соревнований, конкурсов </a:t>
            </a:r>
            <a:r>
              <a:rPr lang="ru-RU" sz="2400" dirty="0">
                <a:solidFill>
                  <a:srgbClr val="002060"/>
                </a:solidFill>
                <a:latin typeface="Bahnschrift SemiLight Condensed" pitchFamily="34" charset="0"/>
              </a:rPr>
              <a:t>по компьютерной графике, 3-Д моделированию</a:t>
            </a:r>
            <a:r>
              <a:rPr lang="ru-RU" sz="2400" dirty="0" smtClean="0">
                <a:solidFill>
                  <a:srgbClr val="002060"/>
                </a:solidFill>
                <a:latin typeface="Bahnschrift SemiLight Condensed" pitchFamily="34" charset="0"/>
              </a:rPr>
              <a:t>,</a:t>
            </a:r>
          </a:p>
          <a:p>
            <a:pPr lvl="0"/>
            <a:r>
              <a:rPr lang="ru-RU" sz="2400" dirty="0" smtClean="0">
                <a:solidFill>
                  <a:srgbClr val="002060"/>
                </a:solidFill>
                <a:latin typeface="Bahnschrift SemiLight Condensed" pitchFamily="34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Bahnschrift SemiLight Condensed" pitchFamily="34" charset="0"/>
              </a:rPr>
              <a:t>робототехнике</a:t>
            </a:r>
            <a:endParaRPr lang="ru-RU" sz="2400" dirty="0" smtClean="0">
              <a:solidFill>
                <a:srgbClr val="002060"/>
              </a:solidFill>
              <a:latin typeface="Bahnschrift SemiLight Condensed" pitchFamily="34" charset="0"/>
            </a:endParaRPr>
          </a:p>
          <a:p>
            <a:pPr lvl="0"/>
            <a:r>
              <a:rPr lang="ru-RU" sz="2400" dirty="0" smtClean="0">
                <a:latin typeface="Bahnschrift SemiLight Condensed" pitchFamily="34" charset="0"/>
              </a:rPr>
              <a:t> </a:t>
            </a:r>
            <a:endParaRPr lang="ru-RU" sz="2000" dirty="0">
              <a:latin typeface="Bahnschrift SemiLigh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44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80"/>
            <a:ext cx="9144000" cy="68648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971600" cy="114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61566" y="739974"/>
            <a:ext cx="649480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u="sng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Цель проекта:</a:t>
            </a:r>
            <a:r>
              <a:rPr lang="ru-RU" sz="2800" b="1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 </a:t>
            </a:r>
          </a:p>
          <a:p>
            <a:pPr algn="just"/>
            <a:r>
              <a:rPr lang="ru-RU" sz="2800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создать многофункциональное образовательное пространства формата «</a:t>
            </a:r>
            <a:r>
              <a:rPr lang="ru-RU" sz="2800" dirty="0" err="1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open</a:t>
            </a:r>
            <a:r>
              <a:rPr lang="ru-RU" sz="2800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spase</a:t>
            </a:r>
            <a:r>
              <a:rPr lang="ru-RU" sz="2800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» в целях комфортного,  качественного изучения, усвоения, наработки практических навыков и моделирования на «основном» и «продвинутом» уровнях освоения предметов информационно-технологической направленности школьниками разных возрастных групп. </a:t>
            </a:r>
          </a:p>
          <a:p>
            <a:pPr algn="just"/>
            <a:endParaRPr lang="ru-RU" sz="2800" b="1" dirty="0">
              <a:solidFill>
                <a:srgbClr val="002060"/>
              </a:solidFill>
              <a:latin typeface="Bahnschrift SemiLight Condensed" pitchFamily="34" charset="0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0319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80"/>
            <a:ext cx="9144000" cy="68648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971600" cy="114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51112" y="739974"/>
            <a:ext cx="6805263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Задачи: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1</a:t>
            </a:r>
            <a:r>
              <a:rPr lang="ru-RU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.Оснастить </a:t>
            </a:r>
            <a:r>
              <a:rPr lang="ru-RU" dirty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школу специализированным кабинетом для занятий робототехникой и компьютерной графикой,  3D моделированием, </a:t>
            </a:r>
            <a:r>
              <a:rPr lang="ru-RU" dirty="0" err="1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прототипированием</a:t>
            </a:r>
            <a:r>
              <a:rPr lang="ru-RU" dirty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, макетированием в соответствии с требованиями ФГОС и обновлённого предмета «Труд (технология)».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2.Обеспечить </a:t>
            </a:r>
            <a:r>
              <a:rPr lang="ru-RU" dirty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условия для освоения школьниками навыков программирования, 3D моделирования, работы с цифровыми инструментами, инженерного проектирования и создания визуальных образов.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3.Интегрировать </a:t>
            </a:r>
            <a:r>
              <a:rPr lang="ru-RU" dirty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кабинет в систему внеурочной деятельности и дополнительного образования. 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4.Создать </a:t>
            </a:r>
            <a:r>
              <a:rPr lang="ru-RU" dirty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инфраструктуру для подготовки учащихся к конкурсам, олимпиадам, </a:t>
            </a:r>
            <a:r>
              <a:rPr lang="ru-RU" dirty="0" err="1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хакатонам</a:t>
            </a:r>
            <a:r>
              <a:rPr lang="ru-RU" dirty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 и соревнованиям.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5.Соблюсти </a:t>
            </a:r>
            <a:r>
              <a:rPr lang="ru-RU" dirty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все нормативные требования: санитарные нормы (освещённость, вентиляция, антистатическая защита), пожарную </a:t>
            </a:r>
            <a:r>
              <a:rPr lang="ru-RU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безопасность.</a:t>
            </a:r>
            <a:endParaRPr lang="ru-RU" dirty="0">
              <a:solidFill>
                <a:srgbClr val="002060"/>
              </a:solidFill>
              <a:latin typeface="Bahnschrift SemiLight Condensed" pitchFamily="34" charset="0"/>
              <a:ea typeface="Times New Roman"/>
            </a:endParaRPr>
          </a:p>
          <a:p>
            <a:pPr algn="just"/>
            <a:endParaRPr lang="ru-RU" dirty="0">
              <a:solidFill>
                <a:srgbClr val="002060"/>
              </a:solidFill>
              <a:latin typeface="Bahnschrift SemiLight Condensed" pitchFamily="34" charset="0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9046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3240360" cy="585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32656"/>
            <a:ext cx="4940000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843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6" name="Picture 6" descr="https://sun9-62.vkuserphoto.ru/s/v1/ig2/2vksNkh4Gtt4oEWZ3KzA3gqPNL-Tot7TRr9fxwHENQG1VRFJPp41uXB5TKIoI8W3ItXjOfeTJaX6iQ6bE0YYgX2RTrRiNg.jpg?quality=95&amp;as=32x21,48x32,72x48,108x72,160x107,240x160,360x240,480x320,540x360,640x427,720x480,1080x720,1280x853,1440x960,1536x1024&amp;from=bu&amp;cs=1536x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159"/>
            <a:ext cx="8784976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45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s://sun9-67.vkuserphoto.ru/s/v1/ig2/D52speGG-mud7g_if_oNxSJwHU-iRioFWuwM-2JwKq9mulMuD-1UepDkCqL8BMdoq2hFKa_uWp0Y30bC0mYURcUr.jpg?quality=95&amp;as=32x21,48x32,72x48,108x72,160x107,240x160,360x240,480x320,540x360,640x427,720x480,1080x720,1280x853,1440x960,1536x1024&amp;from=bu&amp;cs=1536x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8892480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28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8" name="Picture 4" descr="https://sun9-2.vkuserphoto.ru/s/v1/ig2/FiCZzM56mvJnr4T_hzzkf_CeowLbYH97N3HWzUCWbQdQ-ycpkmmavyuOU5_NZycZy9Hz9Gqy8q2rR2bT88x6AXUv4C39ZA.jpg?quality=95&amp;as=32x18,48x27,72x40,108x61,160x90,240x135,360x202,480x270,540x304,640x360,720x405,1080x607,1280x720,1440x810,2560x1440&amp;from=bu&amp;cs=2560x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" t="2725" r="27096" b="6452"/>
          <a:stretch/>
        </p:blipFill>
        <p:spPr bwMode="auto">
          <a:xfrm>
            <a:off x="334108" y="188640"/>
            <a:ext cx="8450868" cy="637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385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4" y="0"/>
            <a:ext cx="9144000" cy="68648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971600" cy="114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89919" y="620688"/>
            <a:ext cx="6635378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b="1" u="sng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Работы: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ремонт  помещения, предполагаемого  для размещения  </a:t>
            </a:r>
            <a:r>
              <a:rPr lang="ru-RU" sz="2000" dirty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многофункционального образовательного пространства «</a:t>
            </a:r>
            <a:r>
              <a:rPr lang="ru-RU" sz="2000" dirty="0" err="1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ИнфоТОН</a:t>
            </a:r>
            <a:r>
              <a:rPr lang="ru-RU" sz="2000" dirty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» </a:t>
            </a:r>
            <a:r>
              <a:rPr lang="ru-RU" sz="2000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 провести электромонтажных работ: устройство розеток по всему периметру кабинета,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о</a:t>
            </a:r>
            <a:r>
              <a:rPr lang="ru-RU" sz="2000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существит устройство подвесных потолков типа «</a:t>
            </a:r>
            <a:r>
              <a:rPr lang="ru-RU" sz="2000" dirty="0" err="1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Армстронг</a:t>
            </a:r>
            <a:r>
              <a:rPr lang="ru-RU" sz="2000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» с светодиодными светильниками,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у</a:t>
            </a:r>
            <a:r>
              <a:rPr lang="ru-RU" sz="2000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ложить гомогенный линолеум,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з</a:t>
            </a:r>
            <a:r>
              <a:rPr lang="ru-RU" sz="2000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амена радиаторов,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т</a:t>
            </a:r>
            <a:r>
              <a:rPr lang="ru-RU" sz="2000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амбур ( объединение 2 кабинетов),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 ремонт </a:t>
            </a:r>
            <a:r>
              <a:rPr lang="ru-RU" sz="2000" dirty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с</a:t>
            </a:r>
            <a:r>
              <a:rPr lang="ru-RU" sz="2000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тен , 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у</a:t>
            </a:r>
            <a:r>
              <a:rPr lang="ru-RU" sz="2000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становка  дверного проема в лаборантскую,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  <a:latin typeface="Bahnschrift SemiLight Condensed" pitchFamily="34" charset="0"/>
                <a:ea typeface="Times New Roman"/>
              </a:rPr>
              <a:t>устройство дверного проема из коридора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2000" dirty="0" smtClean="0">
              <a:solidFill>
                <a:srgbClr val="002060"/>
              </a:solidFill>
              <a:latin typeface="Bahnschrift SemiLight Condensed" pitchFamily="34" charset="0"/>
              <a:ea typeface="Times New Roman"/>
            </a:endParaRPr>
          </a:p>
          <a:p>
            <a:endParaRPr lang="ru-RU" sz="2000" dirty="0" smtClean="0">
              <a:solidFill>
                <a:srgbClr val="002060"/>
              </a:solidFill>
              <a:latin typeface="Bahnschrift SemiLight Condensed" pitchFamily="34" charset="0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8075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7"/>
          <a:stretch/>
        </p:blipFill>
        <p:spPr>
          <a:xfrm>
            <a:off x="0" y="17139"/>
            <a:ext cx="9144000" cy="687345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979712" y="563449"/>
            <a:ext cx="5040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Franklin Gothic Medium Cond" pitchFamily="34" charset="0"/>
              </a:rPr>
              <a:t>Общая стоимость инициативного проекта: 2 054 898,06 рублей</a:t>
            </a:r>
            <a:endParaRPr lang="ru-RU" sz="2400" dirty="0">
              <a:solidFill>
                <a:srgbClr val="002060"/>
              </a:solidFill>
              <a:latin typeface="Franklin Gothic Medium Cond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916832"/>
            <a:ext cx="5040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Franklin Gothic Medium Cond" pitchFamily="34" charset="0"/>
              </a:rPr>
              <a:t>Объем инициативных платежей  10%– 205 489, 80 рублей</a:t>
            </a:r>
            <a:endParaRPr lang="ru-RU" sz="2400" dirty="0">
              <a:solidFill>
                <a:srgbClr val="002060"/>
              </a:solidFill>
              <a:latin typeface="Franklin Gothic Medium Cond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7335" y="3672369"/>
            <a:ext cx="3600400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34290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</a:pPr>
            <a:r>
              <a:rPr lang="ru-RU" sz="2400" dirty="0">
                <a:solidFill>
                  <a:srgbClr val="002060"/>
                </a:solidFill>
                <a:latin typeface="Franklin Gothic Medium Cond" pitchFamily="34" charset="0"/>
              </a:rPr>
              <a:t>Объем трудового, имущественного участия будет заключаться в уборке помещений после ремонта.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78" y="278085"/>
            <a:ext cx="1102593" cy="12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658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6" t="11554" r="4137" b="1330"/>
          <a:stretch/>
        </p:blipFill>
        <p:spPr>
          <a:xfrm>
            <a:off x="-32351" y="-11013"/>
            <a:ext cx="9227127" cy="686901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5536" y="1772816"/>
            <a:ext cx="51845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defRPr/>
            </a:pPr>
            <a:r>
              <a:rPr lang="ru-RU" sz="4000" dirty="0">
                <a:solidFill>
                  <a:srgbClr val="002060"/>
                </a:solidFill>
                <a:latin typeface="Franklin Gothic Medium Cond" pitchFamily="34" charset="0"/>
              </a:rPr>
              <a:t>Срок</a:t>
            </a:r>
            <a:r>
              <a:rPr lang="ru-RU" sz="4000" kern="0" dirty="0" smtClean="0">
                <a:solidFill>
                  <a:srgbClr val="020A0A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  <a:cs typeface="Arial"/>
              </a:rPr>
              <a:t> </a:t>
            </a:r>
            <a:r>
              <a:rPr lang="ru-RU" sz="4000" dirty="0">
                <a:solidFill>
                  <a:srgbClr val="002060"/>
                </a:solidFill>
                <a:latin typeface="Franklin Gothic Medium Cond" pitchFamily="34" charset="0"/>
              </a:rPr>
              <a:t>реализации проекта </a:t>
            </a:r>
            <a:r>
              <a:rPr lang="ru-RU" sz="4000" dirty="0" smtClean="0">
                <a:solidFill>
                  <a:srgbClr val="002060"/>
                </a:solidFill>
                <a:latin typeface="Franklin Gothic Medium Cond" pitchFamily="34" charset="0"/>
              </a:rPr>
              <a:t>июнь -  август</a:t>
            </a: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defRPr/>
            </a:pPr>
            <a:r>
              <a:rPr lang="ru-RU" sz="4000" dirty="0" smtClean="0">
                <a:solidFill>
                  <a:srgbClr val="002060"/>
                </a:solidFill>
                <a:latin typeface="Franklin Gothic Medium Cond" pitchFamily="34" charset="0"/>
              </a:rPr>
              <a:t>2027 </a:t>
            </a:r>
            <a:r>
              <a:rPr lang="ru-RU" sz="4000" dirty="0">
                <a:solidFill>
                  <a:srgbClr val="002060"/>
                </a:solidFill>
                <a:latin typeface="Franklin Gothic Medium Cond" pitchFamily="34" charset="0"/>
              </a:rPr>
              <a:t>года.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1151163" cy="1350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3617502"/>
            <a:ext cx="1458026" cy="185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32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9144000" cy="685800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515" y="1140284"/>
            <a:ext cx="6840760" cy="45225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131840" y="2565906"/>
            <a:ext cx="336721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Franklin Gothic Medium Cond" pitchFamily="34" charset="0"/>
              </a:rPr>
              <a:t>Поддержите, пожалуйста, наш проект! Ваш голос важен для нас!</a:t>
            </a:r>
          </a:p>
        </p:txBody>
      </p:sp>
    </p:spTree>
    <p:extLst>
      <p:ext uri="{BB962C8B-B14F-4D97-AF65-F5344CB8AC3E}">
        <p14:creationId xmlns:p14="http://schemas.microsoft.com/office/powerpoint/2010/main" val="166789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35299"/>
            <a:ext cx="8229600" cy="5090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Bahnschrift SemiLight Condensed" pitchFamily="34" charset="0"/>
              </a:rPr>
              <a:t>                  </a:t>
            </a:r>
            <a:r>
              <a:rPr lang="ru-RU" sz="1800" dirty="0" smtClean="0">
                <a:solidFill>
                  <a:srgbClr val="002060"/>
                </a:solidFill>
                <a:latin typeface="Bahnschrift SemiLight Condensed" pitchFamily="34" charset="0"/>
              </a:rPr>
              <a:t>Инициативный </a:t>
            </a:r>
            <a:r>
              <a:rPr lang="ru-RU" sz="1800" dirty="0">
                <a:solidFill>
                  <a:srgbClr val="002060"/>
                </a:solidFill>
                <a:latin typeface="Bahnschrift SemiLight Condensed" pitchFamily="34" charset="0"/>
              </a:rPr>
              <a:t>проект, претендующий на финансовую поддержку </a:t>
            </a:r>
            <a:r>
              <a:rPr lang="ru-RU" sz="1800" dirty="0" smtClean="0">
                <a:solidFill>
                  <a:srgbClr val="002060"/>
                </a:solidFill>
                <a:latin typeface="Bahnschrift SemiLight Condensed" pitchFamily="34" charset="0"/>
              </a:rPr>
              <a:t>за </a:t>
            </a:r>
            <a:r>
              <a:rPr lang="ru-RU" sz="1800" dirty="0">
                <a:solidFill>
                  <a:srgbClr val="002060"/>
                </a:solidFill>
                <a:latin typeface="Bahnschrift SemiLight Condensed" pitchFamily="34" charset="0"/>
              </a:rPr>
              <a:t>счет средств  </a:t>
            </a:r>
            <a:r>
              <a:rPr lang="ru-RU" sz="1800" dirty="0" smtClean="0">
                <a:solidFill>
                  <a:srgbClr val="002060"/>
                </a:solidFill>
                <a:latin typeface="Bahnschrift SemiLight Condensed" pitchFamily="34" charset="0"/>
              </a:rPr>
              <a:t>  Снежинского </a:t>
            </a:r>
            <a:r>
              <a:rPr lang="ru-RU" sz="1800" dirty="0">
                <a:solidFill>
                  <a:srgbClr val="002060"/>
                </a:solidFill>
                <a:latin typeface="Bahnschrift SemiLight Condensed" pitchFamily="34" charset="0"/>
              </a:rPr>
              <a:t>городского округа   в рамках программы «Инициативное бюджетирование»</a:t>
            </a:r>
            <a:endParaRPr lang="ru-RU" sz="1800" dirty="0">
              <a:latin typeface="Bahnschrift SemiLight Condensed" pitchFamily="34" charset="0"/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4000" b="1" dirty="0" smtClean="0"/>
              <a:t>«Ремонт </a:t>
            </a:r>
            <a:r>
              <a:rPr lang="ru-RU" sz="4000" b="1" dirty="0"/>
              <a:t>большого спортивного зала  В МБОУ СОШ №121 города Снежинск . ул. Дзержинского , </a:t>
            </a:r>
            <a:r>
              <a:rPr lang="ru-RU" sz="4000" b="1" dirty="0" smtClean="0"/>
              <a:t>25»</a:t>
            </a:r>
          </a:p>
          <a:p>
            <a:pPr marL="0" indent="0">
              <a:buNone/>
            </a:pPr>
            <a:endParaRPr lang="ru-RU" sz="40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-20663"/>
            <a:ext cx="1151163" cy="1350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781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5721499"/>
          </a:xfrm>
        </p:spPr>
        <p:txBody>
          <a:bodyPr/>
          <a:lstStyle/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 smtClean="0"/>
              <a:t>Территория </a:t>
            </a:r>
            <a:r>
              <a:rPr lang="ru-RU" b="1" dirty="0"/>
              <a:t>реализации </a:t>
            </a:r>
            <a:r>
              <a:rPr lang="ru-RU" dirty="0" smtClean="0"/>
              <a:t>– </a:t>
            </a:r>
            <a:endParaRPr lang="ru-RU" dirty="0"/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Челябинская </a:t>
            </a:r>
            <a:r>
              <a:rPr lang="ru-RU" sz="2800" b="1" dirty="0">
                <a:solidFill>
                  <a:srgbClr val="002060"/>
                </a:solidFill>
              </a:rPr>
              <a:t>область, город Снежинск, </a:t>
            </a:r>
            <a:r>
              <a:rPr lang="ru-RU" sz="2800" b="1" dirty="0" smtClean="0">
                <a:solidFill>
                  <a:srgbClr val="002060"/>
                </a:solidFill>
              </a:rPr>
              <a:t> ул</a:t>
            </a:r>
            <a:r>
              <a:rPr lang="ru-RU" sz="2800" b="1" dirty="0">
                <a:solidFill>
                  <a:srgbClr val="002060"/>
                </a:solidFill>
              </a:rPr>
              <a:t>. Дзержинского, д.25  муниципальное бюджетное  общеобразовательное учреждение  «Средняя общеобразовательная  школа №121</a:t>
            </a:r>
            <a:r>
              <a:rPr lang="ru-RU" sz="2800" b="1" dirty="0" smtClean="0">
                <a:solidFill>
                  <a:srgbClr val="002060"/>
                </a:solidFill>
              </a:rPr>
              <a:t>»</a:t>
            </a:r>
          </a:p>
          <a:p>
            <a:pPr marL="0" indent="0">
              <a:buNone/>
            </a:pPr>
            <a:endParaRPr lang="ru-RU" sz="28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800" b="1" dirty="0" smtClean="0"/>
              <a:t>Инициатор проекта :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Михайлова Елена Владимировна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Директор МБОУ СОШ №121</a:t>
            </a:r>
            <a:endParaRPr lang="ru-RU" sz="2800" b="1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19" y="260648"/>
            <a:ext cx="1151163" cy="1350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720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/>
              <a:t>П</a:t>
            </a:r>
            <a:r>
              <a:rPr lang="ru-RU" dirty="0" smtClean="0"/>
              <a:t>ОЛ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51" y="133870"/>
            <a:ext cx="2915946" cy="4288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3109156" y="980727"/>
            <a:ext cx="2925715" cy="2122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56"/>
          <a:stretch/>
        </p:blipFill>
        <p:spPr bwMode="auto">
          <a:xfrm>
            <a:off x="155251" y="4422531"/>
            <a:ext cx="3744416" cy="2208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26387"/>
            <a:ext cx="2664296" cy="2876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77"/>
          <a:stretch/>
        </p:blipFill>
        <p:spPr bwMode="auto">
          <a:xfrm>
            <a:off x="3899667" y="3140968"/>
            <a:ext cx="4920805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771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Пол.</a:t>
            </a:r>
            <a:r>
              <a:rPr lang="ru-RU" dirty="0"/>
              <a:t> 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2060"/>
                </a:solidFill>
              </a:rPr>
              <a:t>За </a:t>
            </a:r>
            <a:r>
              <a:rPr lang="ru-RU" b="1" dirty="0">
                <a:solidFill>
                  <a:srgbClr val="002060"/>
                </a:solidFill>
              </a:rPr>
              <a:t>годы эксплуатации покрытие получило серьёзные деформации: глубокие трещины, сколы, неровности, гниль, деформации. </a:t>
            </a:r>
            <a:endParaRPr lang="ru-RU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2060"/>
                </a:solidFill>
              </a:rPr>
              <a:t>Пол </a:t>
            </a:r>
            <a:r>
              <a:rPr lang="ru-RU" b="1" dirty="0">
                <a:solidFill>
                  <a:srgbClr val="002060"/>
                </a:solidFill>
              </a:rPr>
              <a:t>полностью утратил амортизирующие </a:t>
            </a:r>
            <a:r>
              <a:rPr lang="ru-RU" b="1" dirty="0" smtClean="0">
                <a:solidFill>
                  <a:srgbClr val="002060"/>
                </a:solidFill>
              </a:rPr>
              <a:t>свойства. Он </a:t>
            </a:r>
            <a:r>
              <a:rPr lang="ru-RU" b="1" dirty="0">
                <a:solidFill>
                  <a:srgbClr val="002060"/>
                </a:solidFill>
              </a:rPr>
              <a:t>больше не гасит ударную </a:t>
            </a:r>
            <a:r>
              <a:rPr lang="ru-RU" b="1" dirty="0" smtClean="0">
                <a:solidFill>
                  <a:srgbClr val="002060"/>
                </a:solidFill>
              </a:rPr>
              <a:t>нагрузку, </a:t>
            </a:r>
            <a:r>
              <a:rPr lang="ru-RU" b="1" dirty="0">
                <a:solidFill>
                  <a:srgbClr val="002060"/>
                </a:solidFill>
              </a:rPr>
              <a:t> а значит, любой прыжок, быстрый разбег или резкая остановка становятся потенциально </a:t>
            </a:r>
            <a:r>
              <a:rPr lang="ru-RU" b="1" dirty="0" err="1">
                <a:solidFill>
                  <a:srgbClr val="002060"/>
                </a:solidFill>
              </a:rPr>
              <a:t>травмоопасными</a:t>
            </a:r>
            <a:r>
              <a:rPr lang="ru-RU" b="1" dirty="0">
                <a:solidFill>
                  <a:srgbClr val="002060"/>
                </a:solidFill>
              </a:rPr>
              <a:t>. </a:t>
            </a:r>
            <a:endParaRPr lang="ru-RU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rgbClr val="002060"/>
                </a:solidFill>
              </a:rPr>
              <a:t>И</a:t>
            </a:r>
            <a:r>
              <a:rPr lang="ru-RU" b="1" dirty="0" smtClean="0">
                <a:solidFill>
                  <a:srgbClr val="002060"/>
                </a:solidFill>
              </a:rPr>
              <a:t>з‑за </a:t>
            </a:r>
            <a:r>
              <a:rPr lang="ru-RU" b="1" dirty="0">
                <a:solidFill>
                  <a:srgbClr val="002060"/>
                </a:solidFill>
              </a:rPr>
              <a:t>неровностей невозможно обеспечить качественную влажную уборку. </a:t>
            </a:r>
            <a:endParaRPr lang="ru-RU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2060"/>
                </a:solidFill>
              </a:rPr>
              <a:t>Это </a:t>
            </a:r>
            <a:r>
              <a:rPr lang="ru-RU" b="1" dirty="0">
                <a:solidFill>
                  <a:srgbClr val="002060"/>
                </a:solidFill>
              </a:rPr>
              <a:t>уже не просто «неудобно» — это вопрос безопасности и санитарных норм.</a:t>
            </a:r>
          </a:p>
          <a:p>
            <a:pPr>
              <a:buFont typeface="Wingdings" pitchFamily="2" charset="2"/>
              <a:buChar char="Ø"/>
            </a:pP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054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СТЕНЫ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00"/>
          <a:stretch/>
        </p:blipFill>
        <p:spPr bwMode="auto">
          <a:xfrm>
            <a:off x="0" y="248420"/>
            <a:ext cx="2074979" cy="3108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0"/>
            <a:ext cx="2821565" cy="310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482" y="1268760"/>
            <a:ext cx="3469637" cy="3269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499" y="3073924"/>
            <a:ext cx="280168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9" y="3356992"/>
            <a:ext cx="2506433" cy="3341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7" y="4446013"/>
            <a:ext cx="3168352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40205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Стены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Штукатурка местами отсутствует, есть глубокие трещины и отслоения. 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Сейчас стены не выдерживают даже обычных ударов мяча.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Ежедневно </a:t>
            </a:r>
            <a:r>
              <a:rPr lang="ru-RU" b="1" dirty="0">
                <a:solidFill>
                  <a:srgbClr val="002060"/>
                </a:solidFill>
              </a:rPr>
              <a:t>отслаивается штукатурка, отлетают </a:t>
            </a:r>
            <a:r>
              <a:rPr lang="ru-RU" b="1" dirty="0" smtClean="0">
                <a:solidFill>
                  <a:srgbClr val="002060"/>
                </a:solidFill>
              </a:rPr>
              <a:t>куски</a:t>
            </a:r>
            <a:r>
              <a:rPr lang="ru-RU" b="1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005064"/>
            <a:ext cx="3657143" cy="2742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8393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Потолок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15" y="116632"/>
            <a:ext cx="3456384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199" y="1412776"/>
            <a:ext cx="5184576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1" y="3933056"/>
            <a:ext cx="3528392" cy="2659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782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/>
              <a:t>Потолок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Трещины, осыпающийся известковый слой, выпадение фрагментов бетона между </a:t>
            </a:r>
            <a:r>
              <a:rPr lang="ru-RU" b="1" dirty="0" smtClean="0">
                <a:solidFill>
                  <a:srgbClr val="002060"/>
                </a:solidFill>
              </a:rPr>
              <a:t>перекрытиями.</a:t>
            </a:r>
          </a:p>
          <a:p>
            <a:r>
              <a:rPr lang="ru-RU" b="1" dirty="0">
                <a:solidFill>
                  <a:srgbClr val="002060"/>
                </a:solidFill>
              </a:rPr>
              <a:t>П</a:t>
            </a:r>
            <a:r>
              <a:rPr lang="ru-RU" b="1" dirty="0" smtClean="0">
                <a:solidFill>
                  <a:srgbClr val="002060"/>
                </a:solidFill>
              </a:rPr>
              <a:t>рямая </a:t>
            </a:r>
            <a:r>
              <a:rPr lang="ru-RU" b="1" dirty="0">
                <a:solidFill>
                  <a:srgbClr val="002060"/>
                </a:solidFill>
              </a:rPr>
              <a:t>угроза безопасности всех, кто находится в зале — и детей, и педагогов.</a:t>
            </a:r>
          </a:p>
          <a:p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3861048"/>
            <a:ext cx="3816424" cy="2688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49263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856984" cy="1440160"/>
          </a:xfrm>
        </p:spPr>
        <p:txBody>
          <a:bodyPr>
            <a:normAutofit/>
          </a:bodyPr>
          <a:lstStyle/>
          <a:p>
            <a:r>
              <a:rPr lang="ru-RU" dirty="0" smtClean="0"/>
              <a:t>        Межрегиональное  управление  № 15 ФМБА 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4381947"/>
          </a:xfrm>
        </p:spPr>
        <p:txBody>
          <a:bodyPr>
            <a:normAutofit lnSpcReduction="10000"/>
          </a:bodyPr>
          <a:lstStyle/>
          <a:p>
            <a:r>
              <a:rPr lang="ru-RU" sz="3600" b="1" dirty="0"/>
              <a:t>Официальное предписание </a:t>
            </a:r>
            <a:endParaRPr lang="ru-RU" sz="3600" b="1" dirty="0" smtClean="0"/>
          </a:p>
          <a:p>
            <a:pPr marL="0" indent="0">
              <a:buNone/>
            </a:pPr>
            <a:r>
              <a:rPr lang="ru-RU" sz="4400" dirty="0" smtClean="0"/>
              <a:t>13.02</a:t>
            </a:r>
            <a:r>
              <a:rPr lang="ru-RU" sz="4400" dirty="0"/>
              <a:t>. 2025 </a:t>
            </a:r>
            <a:r>
              <a:rPr lang="ru-RU" sz="4400" dirty="0" smtClean="0"/>
              <a:t>года</a:t>
            </a:r>
          </a:p>
          <a:p>
            <a:pPr marL="0" indent="0">
              <a:buNone/>
            </a:pPr>
            <a:r>
              <a:rPr lang="ru-RU" sz="4400" dirty="0"/>
              <a:t>(</a:t>
            </a:r>
            <a:r>
              <a:rPr lang="ru-RU" sz="4400" dirty="0" smtClean="0"/>
              <a:t> </a:t>
            </a:r>
            <a:r>
              <a:rPr lang="ru-RU" dirty="0"/>
              <a:t>отмечена необходимость ремонта стен, потолка и пола большого спортивного </a:t>
            </a:r>
            <a:r>
              <a:rPr lang="ru-RU" dirty="0" smtClean="0"/>
              <a:t>зала)</a:t>
            </a:r>
          </a:p>
          <a:p>
            <a:r>
              <a:rPr lang="ru-RU" b="1" dirty="0" smtClean="0"/>
              <a:t>Выписка </a:t>
            </a:r>
            <a:r>
              <a:rPr lang="ru-RU" b="1" dirty="0"/>
              <a:t>из акта </a:t>
            </a:r>
            <a:r>
              <a:rPr lang="ru-RU" b="1" dirty="0" smtClean="0"/>
              <a:t> по </a:t>
            </a:r>
            <a:r>
              <a:rPr lang="ru-RU" b="1" dirty="0"/>
              <a:t>результатам </a:t>
            </a:r>
            <a:r>
              <a:rPr lang="ru-RU" b="1" dirty="0" smtClean="0"/>
              <a:t>проведения профилактического </a:t>
            </a:r>
            <a:r>
              <a:rPr lang="ru-RU" b="1" dirty="0"/>
              <a:t>визита</a:t>
            </a:r>
            <a:endParaRPr lang="ru-RU" b="1" dirty="0" smtClean="0"/>
          </a:p>
          <a:p>
            <a:pPr marL="0" indent="0">
              <a:buNone/>
            </a:pPr>
            <a:r>
              <a:rPr lang="ru-RU" sz="4400" dirty="0"/>
              <a:t>02 .10.2026 года</a:t>
            </a:r>
          </a:p>
          <a:p>
            <a:endParaRPr lang="ru-RU" sz="44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" y="-31696"/>
            <a:ext cx="1151163" cy="1350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551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3244" y="476672"/>
            <a:ext cx="7990756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solidFill>
                  <a:srgbClr val="C00000"/>
                </a:solidFill>
              </a:rPr>
              <a:t>              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Ц </a:t>
            </a:r>
            <a:r>
              <a:rPr lang="ru-RU" dirty="0">
                <a:solidFill>
                  <a:srgbClr val="002060"/>
                </a:solidFill>
              </a:rPr>
              <a:t>ель </a:t>
            </a:r>
            <a:r>
              <a:rPr lang="ru-RU" dirty="0" smtClean="0"/>
              <a:t>– </a:t>
            </a:r>
            <a:r>
              <a:rPr lang="ru-RU" sz="4000" dirty="0" smtClean="0"/>
              <a:t>привести спортивный зал  </a:t>
            </a:r>
            <a:r>
              <a:rPr lang="ru-RU" sz="4000" dirty="0"/>
              <a:t>в </a:t>
            </a:r>
            <a:r>
              <a:rPr lang="ru-RU" sz="4000" b="1" dirty="0"/>
              <a:t>безопасное</a:t>
            </a:r>
            <a:r>
              <a:rPr lang="ru-RU" sz="4000" dirty="0"/>
              <a:t> и </a:t>
            </a:r>
            <a:r>
              <a:rPr lang="ru-RU" sz="4000" dirty="0" smtClean="0"/>
              <a:t>современное состояние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204864"/>
            <a:ext cx="8229600" cy="40939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Задачи</a:t>
            </a:r>
          </a:p>
          <a:p>
            <a:pPr lvl="0"/>
            <a:r>
              <a:rPr lang="ru-RU" dirty="0" smtClean="0"/>
              <a:t> Произвести </a:t>
            </a:r>
            <a:r>
              <a:rPr lang="ru-RU" b="1" dirty="0"/>
              <a:t>р</a:t>
            </a:r>
            <a:r>
              <a:rPr lang="ru-RU" b="1" dirty="0" smtClean="0"/>
              <a:t>емонт </a:t>
            </a:r>
            <a:r>
              <a:rPr lang="ru-RU" b="1" dirty="0"/>
              <a:t>брусчатого пола в </a:t>
            </a:r>
            <a:r>
              <a:rPr lang="ru-RU" b="1" dirty="0" smtClean="0"/>
              <a:t>спортзале</a:t>
            </a:r>
          </a:p>
          <a:p>
            <a:pPr lvl="0"/>
            <a:r>
              <a:rPr lang="ru-RU" b="1" dirty="0" smtClean="0"/>
              <a:t>Отремонтировать </a:t>
            </a:r>
            <a:r>
              <a:rPr lang="ru-RU" b="1" dirty="0"/>
              <a:t>стены</a:t>
            </a:r>
            <a:r>
              <a:rPr lang="ru-RU" dirty="0"/>
              <a:t>: отштукатурить, укрепить, облицевать и покрасить износостойкими </a:t>
            </a:r>
            <a:r>
              <a:rPr lang="ru-RU" dirty="0" smtClean="0"/>
              <a:t>материалами</a:t>
            </a:r>
          </a:p>
          <a:p>
            <a:pPr lvl="0"/>
            <a:r>
              <a:rPr lang="ru-RU" b="1" dirty="0" smtClean="0"/>
              <a:t>Отремонтировать </a:t>
            </a:r>
            <a:r>
              <a:rPr lang="ru-RU" dirty="0" smtClean="0"/>
              <a:t>потолок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" y="0"/>
            <a:ext cx="1151163" cy="1350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198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sz="4000" dirty="0" smtClean="0"/>
          </a:p>
          <a:p>
            <a:pPr marL="0" indent="0">
              <a:buNone/>
            </a:pPr>
            <a:endParaRPr lang="ru-RU" sz="4000" dirty="0" smtClean="0"/>
          </a:p>
          <a:p>
            <a:pPr marL="0" indent="0">
              <a:buNone/>
            </a:pPr>
            <a:r>
              <a:rPr lang="ru-RU" sz="4000" dirty="0" smtClean="0"/>
              <a:t>Общая </a:t>
            </a:r>
            <a:r>
              <a:rPr lang="ru-RU" sz="4000" dirty="0"/>
              <a:t>стоимость ремонтных и отделочных работ по смет </a:t>
            </a: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C00000"/>
                </a:solidFill>
              </a:rPr>
              <a:t>1 </a:t>
            </a:r>
            <a:r>
              <a:rPr lang="ru-RU" sz="4000" b="1" dirty="0">
                <a:solidFill>
                  <a:srgbClr val="C00000"/>
                </a:solidFill>
              </a:rPr>
              <a:t>816 </a:t>
            </a:r>
            <a:r>
              <a:rPr lang="ru-RU" sz="4000" b="1" dirty="0" smtClean="0">
                <a:solidFill>
                  <a:srgbClr val="C00000"/>
                </a:solidFill>
              </a:rPr>
              <a:t>813,03</a:t>
            </a:r>
            <a:endParaRPr lang="ru-RU" sz="4000" dirty="0"/>
          </a:p>
          <a:p>
            <a:pPr marL="0" indent="0">
              <a:buNone/>
            </a:pPr>
            <a:r>
              <a:rPr lang="ru-RU" sz="4000" dirty="0"/>
              <a:t>Объем инициативных платежей  10%– </a:t>
            </a:r>
            <a:r>
              <a:rPr lang="ru-RU" sz="4000" dirty="0" smtClean="0"/>
              <a:t>                </a:t>
            </a:r>
            <a:r>
              <a:rPr lang="ru-RU" sz="4000" b="1" dirty="0" smtClean="0">
                <a:solidFill>
                  <a:srgbClr val="C00000"/>
                </a:solidFill>
              </a:rPr>
              <a:t>181 681, 30 </a:t>
            </a:r>
            <a:r>
              <a:rPr lang="ru-RU" sz="4000" b="1" dirty="0">
                <a:solidFill>
                  <a:srgbClr val="C00000"/>
                </a:solidFill>
              </a:rPr>
              <a:t>рублей</a:t>
            </a:r>
          </a:p>
          <a:p>
            <a:pPr marL="0" indent="0" fontAlgn="base">
              <a:buNone/>
            </a:pPr>
            <a:endParaRPr lang="ru-RU" dirty="0" smtClean="0"/>
          </a:p>
          <a:p>
            <a:pPr marL="0" indent="0" fontAlgn="base">
              <a:buNone/>
            </a:pPr>
            <a:r>
              <a:rPr lang="ru-RU" b="1" dirty="0" smtClean="0"/>
              <a:t>Объем </a:t>
            </a:r>
            <a:r>
              <a:rPr lang="ru-RU" b="1" dirty="0"/>
              <a:t>трудового, имущественного участия будет заключаться в уборке помещений после ремонта.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378"/>
            <a:ext cx="1151163" cy="1350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605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720" y="1772816"/>
            <a:ext cx="4572000" cy="166814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defRPr/>
            </a:pPr>
            <a:r>
              <a:rPr lang="ru-RU" sz="3200" dirty="0">
                <a:solidFill>
                  <a:srgbClr val="002060"/>
                </a:solidFill>
                <a:latin typeface="Franklin Gothic Medium Cond" pitchFamily="34" charset="0"/>
              </a:rPr>
              <a:t>Срок</a:t>
            </a:r>
            <a:r>
              <a:rPr lang="ru-RU" sz="3200" kern="0" dirty="0">
                <a:solidFill>
                  <a:srgbClr val="020A0A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  <a:cs typeface="Arial"/>
              </a:rPr>
              <a:t> </a:t>
            </a:r>
            <a:r>
              <a:rPr lang="ru-RU" sz="3200" dirty="0">
                <a:solidFill>
                  <a:srgbClr val="002060"/>
                </a:solidFill>
                <a:latin typeface="Franklin Gothic Medium Cond" pitchFamily="34" charset="0"/>
              </a:rPr>
              <a:t>реализации проекта – </a:t>
            </a:r>
            <a:r>
              <a:rPr lang="ru-RU" sz="3200" dirty="0" smtClean="0">
                <a:solidFill>
                  <a:srgbClr val="002060"/>
                </a:solidFill>
                <a:latin typeface="Franklin Gothic Medium Cond" pitchFamily="34" charset="0"/>
              </a:rPr>
              <a:t>июнь- август</a:t>
            </a: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rgbClr val="00FF99"/>
              </a:buClr>
              <a:defRPr/>
            </a:pPr>
            <a:r>
              <a:rPr lang="ru-RU" sz="3200" dirty="0" smtClean="0">
                <a:solidFill>
                  <a:srgbClr val="002060"/>
                </a:solidFill>
                <a:latin typeface="Franklin Gothic Medium Cond" pitchFamily="34" charset="0"/>
              </a:rPr>
              <a:t> 2027 </a:t>
            </a:r>
            <a:r>
              <a:rPr lang="ru-RU" sz="3200" dirty="0">
                <a:solidFill>
                  <a:srgbClr val="002060"/>
                </a:solidFill>
                <a:latin typeface="Franklin Gothic Medium Cond" pitchFamily="34" charset="0"/>
              </a:rPr>
              <a:t>года.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378"/>
            <a:ext cx="1151163" cy="1350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49475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9144000" cy="685800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515" y="1140284"/>
            <a:ext cx="6840760" cy="45225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131840" y="2565906"/>
            <a:ext cx="336721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Franklin Gothic Medium Cond" pitchFamily="34" charset="0"/>
              </a:rPr>
              <a:t>Поддержите, пожалуйста, наш проект! Ваш голос важен для нас!</a:t>
            </a:r>
          </a:p>
        </p:txBody>
      </p:sp>
    </p:spTree>
    <p:extLst>
      <p:ext uri="{BB962C8B-B14F-4D97-AF65-F5344CB8AC3E}">
        <p14:creationId xmlns:p14="http://schemas.microsoft.com/office/powerpoint/2010/main" val="29888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</TotalTime>
  <Words>679</Words>
  <Application>Microsoft Office PowerPoint</Application>
  <PresentationFormat>Экран (4:3)</PresentationFormat>
  <Paragraphs>102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Инициативное бюджетирование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ПОЛ</vt:lpstr>
      <vt:lpstr>Презентация PowerPoint</vt:lpstr>
      <vt:lpstr>СТЕНЫ</vt:lpstr>
      <vt:lpstr>Стены </vt:lpstr>
      <vt:lpstr>Потолок</vt:lpstr>
      <vt:lpstr>Потолок </vt:lpstr>
      <vt:lpstr>        Межрегиональное  управление  № 15 ФМБА России</vt:lpstr>
      <vt:lpstr>                Ц ель – привести спортивный зал  в безопасное и современное состояние 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Инициативное бюджетирование</dc:title>
  <dc:creator>home</dc:creator>
  <cp:lastModifiedBy>Пользователь</cp:lastModifiedBy>
  <cp:revision>29</cp:revision>
  <dcterms:created xsi:type="dcterms:W3CDTF">2026-10-08T17:46:25Z</dcterms:created>
  <dcterms:modified xsi:type="dcterms:W3CDTF">2026-10-14T04:03:44Z</dcterms:modified>
</cp:coreProperties>
</file>