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17F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418" autoAdjust="0"/>
    <p:restoredTop sz="78446" autoAdjust="0"/>
  </p:normalViewPr>
  <p:slideViewPr>
    <p:cSldViewPr snapToGrid="0">
      <p:cViewPr>
        <p:scale>
          <a:sx n="75" d="100"/>
          <a:sy n="75" d="100"/>
        </p:scale>
        <p:origin x="-2154" y="-9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B3BF2B-672E-4D94-A4F0-99ACE13652D9}" type="datetimeFigureOut">
              <a:rPr lang="ru-RU" smtClean="0"/>
              <a:t>05.10.2026</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4D96FD-8D21-4AC1-B2BF-30FE931835C2}" type="slidenum">
              <a:rPr lang="ru-RU" smtClean="0"/>
              <a:t>‹#›</a:t>
            </a:fld>
            <a:endParaRPr lang="ru-RU"/>
          </a:p>
        </p:txBody>
      </p:sp>
    </p:spTree>
    <p:extLst>
      <p:ext uri="{BB962C8B-B14F-4D97-AF65-F5344CB8AC3E}">
        <p14:creationId xmlns:p14="http://schemas.microsoft.com/office/powerpoint/2010/main" val="32130532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F64D96FD-8D21-4AC1-B2BF-30FE931835C2}" type="slidenum">
              <a:rPr lang="ru-RU" smtClean="0"/>
              <a:t>5</a:t>
            </a:fld>
            <a:endParaRPr lang="ru-RU"/>
          </a:p>
        </p:txBody>
      </p:sp>
    </p:spTree>
    <p:extLst>
      <p:ext uri="{BB962C8B-B14F-4D97-AF65-F5344CB8AC3E}">
        <p14:creationId xmlns:p14="http://schemas.microsoft.com/office/powerpoint/2010/main" val="1390592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F64D96FD-8D21-4AC1-B2BF-30FE931835C2}" type="slidenum">
              <a:rPr lang="ru-RU" smtClean="0"/>
              <a:t>6</a:t>
            </a:fld>
            <a:endParaRPr lang="ru-RU"/>
          </a:p>
        </p:txBody>
      </p:sp>
    </p:spTree>
    <p:extLst>
      <p:ext uri="{BB962C8B-B14F-4D97-AF65-F5344CB8AC3E}">
        <p14:creationId xmlns:p14="http://schemas.microsoft.com/office/powerpoint/2010/main" val="37757351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3400" advClick="0" advTm="7000">
        <p14:reveal/>
      </p:transition>
    </mc:Choice>
    <mc:Fallback xmlns="">
      <p:transition spd="slow" advClick="0" advTm="7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400" advClick="0" advTm="7000">
        <p14:reveal/>
      </p:transition>
    </mc:Choice>
    <mc:Fallback xmlns="">
      <p:transition spd="slow" advClick="0" advTm="7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10/5/2026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400" advClick="0" advTm="7000">
        <p14:reveal/>
      </p:transition>
    </mc:Choice>
    <mc:Fallback xmlns="">
      <p:transition spd="slow" advClick="0" advTm="7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400" advClick="0" advTm="7000">
        <p14:reveal/>
      </p:transition>
    </mc:Choice>
    <mc:Fallback xmlns="">
      <p:transition spd="slow" advClick="0" advTm="7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10/5/2026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400" advClick="0" advTm="7000">
        <p14:reveal/>
      </p:transition>
    </mc:Choice>
    <mc:Fallback xmlns="">
      <p:transition spd="slow" advClick="0" advTm="7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10/5/2026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400" advClick="0" advTm="7000">
        <p14:reveal/>
      </p:transition>
    </mc:Choice>
    <mc:Fallback xmlns="">
      <p:transition spd="slow" advClick="0" advTm="7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10/5/2026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400" advClick="0" advTm="7000">
        <p14:reveal/>
      </p:transition>
    </mc:Choice>
    <mc:Fallback xmlns="">
      <p:transition spd="slow" advClick="0" advTm="7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10/5/2026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400" advClick="0" advTm="7000">
        <p14:reveal/>
      </p:transition>
    </mc:Choice>
    <mc:Fallback xmlns="">
      <p:transition spd="slow" advClick="0" advTm="7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ru-RU" smtClean="0"/>
              <a:t>Образец заголовка</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10/5/2026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400" advClick="0" advTm="7000">
        <p14:reveal/>
      </p:transition>
    </mc:Choice>
    <mc:Fallback xmlns="">
      <p:transition spd="slow" advClick="0" advTm="7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Date Placeholder 2"/>
          <p:cNvSpPr>
            <a:spLocks noGrp="1"/>
          </p:cNvSpPr>
          <p:nvPr>
            <p:ph type="dt" sz="half" idx="10"/>
          </p:nvPr>
        </p:nvSpPr>
        <p:spPr/>
        <p:txBody>
          <a:bodyPr/>
          <a:lstStyle/>
          <a:p>
            <a:fld id="{B61BEF0D-F0BB-DE4B-95CE-6DB70DBA9567}" type="datetimeFigureOut">
              <a:rPr lang="en-US" dirty="0"/>
              <a:pPr/>
              <a:t>10/5/2026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400" advClick="0" advTm="7000">
        <p14:reveal/>
      </p:transition>
    </mc:Choice>
    <mc:Fallback xmlns="">
      <p:transition spd="slow" advClick="0" advTm="7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10/5/2026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400" advClick="0" advTm="7000">
        <p14:reveal/>
      </p:transition>
    </mc:Choice>
    <mc:Fallback xmlns="">
      <p:transition spd="slow" advClick="0" advTm="7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10/5/2026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mc:AlternateContent xmlns:mc="http://schemas.openxmlformats.org/markup-compatibility/2006" xmlns:p14="http://schemas.microsoft.com/office/powerpoint/2010/main">
    <mc:Choice Requires="p14">
      <p:transition spd="slow" p14:dur="3400" advClick="0" advTm="7000">
        <p14:reveal/>
      </p:transition>
    </mc:Choice>
    <mc:Fallback xmlns="">
      <p:transition spd="slow" advClick="0" advTm="7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10/5/2026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400" advClick="0" advTm="7000">
        <p14:reveal/>
      </p:transition>
    </mc:Choice>
    <mc:Fallback xmlns="">
      <p:transition spd="slow" advClick="0" advTm="7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10/5/2026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mc:AlternateContent xmlns:mc="http://schemas.openxmlformats.org/markup-compatibility/2006" xmlns:p14="http://schemas.microsoft.com/office/powerpoint/2010/main">
    <mc:Choice Requires="p14">
      <p:transition spd="slow" p14:dur="3400" advClick="0" advTm="7000">
        <p14:reveal/>
      </p:transition>
    </mc:Choice>
    <mc:Fallback xmlns="">
      <p:transition spd="slow" advClick="0" advTm="700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ru-RU" smtClean="0"/>
              <a:t>Образец заголовка</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10/5/2026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400" advClick="0" advTm="7000">
        <p14:reveal/>
      </p:transition>
    </mc:Choice>
    <mc:Fallback xmlns="">
      <p:transition spd="slow" advClick="0" advTm="700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400" advClick="0" advTm="7000">
        <p14:reveal/>
      </p:transition>
    </mc:Choice>
    <mc:Fallback xmlns="">
      <p:transition spd="slow" advClick="0" advTm="700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400" advClick="0" advTm="7000">
        <p14:reveal/>
      </p:transition>
    </mc:Choice>
    <mc:Fallback xmlns="">
      <p:transition spd="slow" advClick="0" advTm="7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10/5/2026</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mc:AlternateContent xmlns:mc="http://schemas.openxmlformats.org/markup-compatibility/2006" xmlns:p14="http://schemas.microsoft.com/office/powerpoint/2010/main">
    <mc:Choice Requires="p14">
      <p:transition spd="slow" p14:dur="3400" advClick="0" advTm="7000">
        <p14:reveal/>
      </p:transition>
    </mc:Choice>
    <mc:Fallback xmlns="">
      <p:transition spd="slow" advClick="0" advTm="7000">
        <p:fade/>
      </p:transition>
    </mc:Fallback>
  </mc:AlternateConten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4211" y="114300"/>
            <a:ext cx="11055843" cy="2471246"/>
          </a:xfrm>
        </p:spPr>
        <p:txBody>
          <a:bodyPr>
            <a:normAutofit/>
          </a:bodyPr>
          <a:lstStyle/>
          <a:p>
            <a:pPr algn="ctr"/>
            <a:r>
              <a:rPr lang="ru-RU" sz="2700" b="1" i="1" dirty="0" smtClean="0">
                <a:solidFill>
                  <a:schemeClr val="accent1">
                    <a:lumMod val="60000"/>
                    <a:lumOff val="40000"/>
                  </a:schemeClr>
                </a:solidFill>
              </a:rPr>
              <a:t>МБУ ДО «</a:t>
            </a:r>
            <a:r>
              <a:rPr lang="ru-RU" sz="2700" b="1" dirty="0" err="1" smtClean="0">
                <a:solidFill>
                  <a:schemeClr val="accent1">
                    <a:lumMod val="60000"/>
                    <a:lumOff val="40000"/>
                  </a:schemeClr>
                </a:solidFill>
              </a:rPr>
              <a:t>Снежинская</a:t>
            </a:r>
            <a:r>
              <a:rPr lang="ru-RU" sz="2700" b="1" dirty="0" smtClean="0">
                <a:solidFill>
                  <a:schemeClr val="accent1">
                    <a:lumMod val="60000"/>
                    <a:lumOff val="40000"/>
                  </a:schemeClr>
                </a:solidFill>
              </a:rPr>
              <a:t> СШ по плаванию»</a:t>
            </a:r>
            <a:br>
              <a:rPr lang="ru-RU" sz="2700" b="1" dirty="0" smtClean="0">
                <a:solidFill>
                  <a:schemeClr val="accent1">
                    <a:lumMod val="60000"/>
                    <a:lumOff val="40000"/>
                  </a:schemeClr>
                </a:solidFill>
              </a:rPr>
            </a:br>
            <a:r>
              <a:rPr lang="ru-RU" sz="2700" b="1" dirty="0" smtClean="0">
                <a:solidFill>
                  <a:schemeClr val="accent1">
                    <a:lumMod val="60000"/>
                    <a:lumOff val="40000"/>
                  </a:schemeClr>
                </a:solidFill>
              </a:rPr>
              <a:t/>
            </a:r>
            <a:br>
              <a:rPr lang="ru-RU" sz="2700" b="1" dirty="0" smtClean="0">
                <a:solidFill>
                  <a:schemeClr val="accent1">
                    <a:lumMod val="60000"/>
                    <a:lumOff val="40000"/>
                  </a:schemeClr>
                </a:solidFill>
              </a:rPr>
            </a:br>
            <a:r>
              <a:rPr lang="ru-RU" b="1" dirty="0" smtClean="0">
                <a:solidFill>
                  <a:srgbClr val="002060"/>
                </a:solidFill>
              </a:rPr>
              <a:t>УФ-установка</a:t>
            </a:r>
            <a:r>
              <a:rPr lang="ru-RU" b="1" i="1" dirty="0" smtClean="0">
                <a:solidFill>
                  <a:srgbClr val="002060"/>
                </a:solidFill>
              </a:rPr>
              <a:t> </a:t>
            </a:r>
            <a:r>
              <a:rPr lang="ru-RU" b="1" i="1" dirty="0">
                <a:solidFill>
                  <a:srgbClr val="002060"/>
                </a:solidFill>
              </a:rPr>
              <a:t>ЛИТ </a:t>
            </a:r>
            <a:r>
              <a:rPr lang="en-US" b="1" i="1" dirty="0">
                <a:solidFill>
                  <a:srgbClr val="002060"/>
                </a:solidFill>
              </a:rPr>
              <a:t>MASTER DUV-2A500-N MST</a:t>
            </a:r>
            <a:endParaRPr lang="ru-RU" b="1" i="1" dirty="0">
              <a:solidFill>
                <a:srgbClr val="002060"/>
              </a:solidFill>
            </a:endParaRPr>
          </a:p>
        </p:txBody>
      </p:sp>
      <p:sp>
        <p:nvSpPr>
          <p:cNvPr id="3" name="Подзаголовок 2"/>
          <p:cNvSpPr>
            <a:spLocks noGrp="1"/>
          </p:cNvSpPr>
          <p:nvPr>
            <p:ph type="subTitle" idx="1"/>
          </p:nvPr>
        </p:nvSpPr>
        <p:spPr>
          <a:xfrm>
            <a:off x="684212" y="3843867"/>
            <a:ext cx="11318602" cy="2462339"/>
          </a:xfrm>
        </p:spPr>
        <p:txBody>
          <a:bodyPr>
            <a:normAutofit/>
          </a:bodyPr>
          <a:lstStyle/>
          <a:p>
            <a:pPr algn="ctr"/>
            <a:r>
              <a:rPr lang="ru-RU" sz="3200" dirty="0">
                <a:solidFill>
                  <a:srgbClr val="002060"/>
                </a:solidFill>
                <a:latin typeface="Arial Black" panose="020B0A04020102020204" pitchFamily="34" charset="0"/>
              </a:rPr>
              <a:t>Эффективная дезинфекция и кристальная чистота воды в </a:t>
            </a:r>
            <a:r>
              <a:rPr lang="ru-RU" sz="3200" dirty="0" smtClean="0">
                <a:solidFill>
                  <a:srgbClr val="002060"/>
                </a:solidFill>
                <a:latin typeface="Arial Black" panose="020B0A04020102020204" pitchFamily="34" charset="0"/>
              </a:rPr>
              <a:t>бассейне «Урал»</a:t>
            </a:r>
          </a:p>
          <a:p>
            <a:pPr algn="ctr"/>
            <a:endParaRPr lang="ru-RU" sz="3200" dirty="0">
              <a:solidFill>
                <a:srgbClr val="002060"/>
              </a:solidFill>
              <a:latin typeface="Arial Black" panose="020B0A04020102020204" pitchFamily="34" charset="0"/>
            </a:endParaRPr>
          </a:p>
          <a:p>
            <a:pPr algn="r"/>
            <a:r>
              <a:rPr lang="ru-RU" sz="3200" dirty="0" smtClean="0">
                <a:solidFill>
                  <a:srgbClr val="002060"/>
                </a:solidFill>
                <a:latin typeface="Bahnschrift Condensed" panose="020B0502040204020203" pitchFamily="34" charset="0"/>
              </a:rPr>
              <a:t>г. </a:t>
            </a:r>
            <a:r>
              <a:rPr lang="ru-RU" sz="3200" dirty="0" err="1" smtClean="0">
                <a:solidFill>
                  <a:srgbClr val="002060"/>
                </a:solidFill>
                <a:latin typeface="Bahnschrift Condensed" panose="020B0502040204020203" pitchFamily="34" charset="0"/>
              </a:rPr>
              <a:t>Снежинск</a:t>
            </a:r>
            <a:r>
              <a:rPr lang="ru-RU" sz="3200" dirty="0" smtClean="0">
                <a:solidFill>
                  <a:srgbClr val="002060"/>
                </a:solidFill>
                <a:latin typeface="Bahnschrift Condensed" panose="020B0502040204020203" pitchFamily="34" charset="0"/>
              </a:rPr>
              <a:t> 2026г.</a:t>
            </a:r>
            <a:endParaRPr lang="ru-RU" sz="3200" dirty="0">
              <a:solidFill>
                <a:srgbClr val="002060"/>
              </a:solidFill>
              <a:latin typeface="Bahnschrift Condensed" panose="020B0502040204020203" pitchFamily="34" charset="0"/>
            </a:endParaRPr>
          </a:p>
        </p:txBody>
      </p:sp>
    </p:spTree>
    <p:extLst>
      <p:ext uri="{BB962C8B-B14F-4D97-AF65-F5344CB8AC3E}">
        <p14:creationId xmlns:p14="http://schemas.microsoft.com/office/powerpoint/2010/main" val="3763457060"/>
      </p:ext>
    </p:extLst>
  </p:cSld>
  <p:clrMapOvr>
    <a:masterClrMapping/>
  </p:clrMapOvr>
  <mc:AlternateContent xmlns:mc="http://schemas.openxmlformats.org/markup-compatibility/2006" xmlns:p14="http://schemas.microsoft.com/office/powerpoint/2010/main">
    <mc:Choice Requires="p14">
      <p:transition spd="slow" p14:dur="3400" advClick="0" advTm="7000">
        <p14:reveal/>
      </p:transition>
    </mc:Choice>
    <mc:Fallback xmlns="">
      <p:transition spd="slow" advClick="0" advTm="7000">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54869" y="0"/>
            <a:ext cx="6495392" cy="6547945"/>
          </a:xfrm>
        </p:spPr>
        <p:txBody>
          <a:bodyPr>
            <a:normAutofit/>
          </a:bodyPr>
          <a:lstStyle/>
          <a:p>
            <a:r>
              <a:rPr lang="ru-RU" sz="2800" dirty="0" smtClean="0">
                <a:solidFill>
                  <a:schemeClr val="accent2">
                    <a:lumMod val="75000"/>
                  </a:schemeClr>
                </a:solidFill>
                <a:latin typeface="Cambria" panose="02040503050406030204" pitchFamily="18" charset="0"/>
                <a:ea typeface="Cambria" panose="02040503050406030204" pitchFamily="18" charset="0"/>
              </a:rPr>
              <a:t>ультрафиолетовая установка </a:t>
            </a:r>
            <a:r>
              <a:rPr lang="ru-RU" sz="2800" dirty="0">
                <a:solidFill>
                  <a:schemeClr val="accent2">
                    <a:lumMod val="75000"/>
                  </a:schemeClr>
                </a:solidFill>
                <a:latin typeface="Cambria" panose="02040503050406030204" pitchFamily="18" charset="0"/>
                <a:ea typeface="Cambria" panose="02040503050406030204" pitchFamily="18" charset="0"/>
              </a:rPr>
              <a:t>НПО ЛИТ MASTER DUV-2A500-N </a:t>
            </a:r>
            <a:r>
              <a:rPr lang="ru-RU" sz="2800" dirty="0" smtClean="0">
                <a:solidFill>
                  <a:schemeClr val="accent2">
                    <a:lumMod val="75000"/>
                  </a:schemeClr>
                </a:solidFill>
                <a:latin typeface="Cambria" panose="02040503050406030204" pitchFamily="18" charset="0"/>
                <a:ea typeface="Cambria" panose="02040503050406030204" pitchFamily="18" charset="0"/>
              </a:rPr>
              <a:t>MST - </a:t>
            </a:r>
            <a:r>
              <a:rPr lang="ru-RU" sz="2800" dirty="0">
                <a:solidFill>
                  <a:schemeClr val="accent2">
                    <a:lumMod val="75000"/>
                  </a:schemeClr>
                </a:solidFill>
                <a:latin typeface="Cambria" panose="02040503050406030204" pitchFamily="18" charset="0"/>
                <a:ea typeface="Cambria" panose="02040503050406030204" pitchFamily="18" charset="0"/>
              </a:rPr>
              <a:t>является стандартом промышленного </a:t>
            </a:r>
            <a:r>
              <a:rPr lang="ru-RU" sz="2800" dirty="0" smtClean="0">
                <a:solidFill>
                  <a:schemeClr val="accent2">
                    <a:lumMod val="75000"/>
                  </a:schemeClr>
                </a:solidFill>
                <a:latin typeface="Cambria" panose="02040503050406030204" pitchFamily="18" charset="0"/>
                <a:ea typeface="Cambria" panose="02040503050406030204" pitchFamily="18" charset="0"/>
              </a:rPr>
              <a:t>обеззараживания </a:t>
            </a:r>
            <a:r>
              <a:rPr lang="ru-RU" sz="2800" dirty="0">
                <a:solidFill>
                  <a:schemeClr val="accent2">
                    <a:lumMod val="75000"/>
                  </a:schemeClr>
                </a:solidFill>
                <a:latin typeface="Cambria" panose="02040503050406030204" pitchFamily="18" charset="0"/>
                <a:ea typeface="Cambria" panose="02040503050406030204" pitchFamily="18" charset="0"/>
              </a:rPr>
              <a:t>воды в бассейнах.</a:t>
            </a:r>
            <a:br>
              <a:rPr lang="ru-RU" sz="2800" dirty="0">
                <a:solidFill>
                  <a:schemeClr val="accent2">
                    <a:lumMod val="75000"/>
                  </a:schemeClr>
                </a:solidFill>
                <a:latin typeface="Cambria" panose="02040503050406030204" pitchFamily="18" charset="0"/>
                <a:ea typeface="Cambria" panose="02040503050406030204" pitchFamily="18" charset="0"/>
              </a:rPr>
            </a:br>
            <a:r>
              <a:rPr lang="ru-RU" sz="2800" dirty="0" smtClean="0">
                <a:solidFill>
                  <a:schemeClr val="accent2">
                    <a:lumMod val="75000"/>
                  </a:schemeClr>
                </a:solidFill>
                <a:latin typeface="Cambria" panose="02040503050406030204" pitchFamily="18" charset="0"/>
                <a:ea typeface="Cambria" panose="02040503050406030204" pitchFamily="18" charset="0"/>
              </a:rPr>
              <a:t>Приобретение и установка современного оборудования - Профессиональное </a:t>
            </a:r>
            <a:r>
              <a:rPr lang="ru-RU" sz="2800" dirty="0">
                <a:solidFill>
                  <a:schemeClr val="accent2">
                    <a:lumMod val="75000"/>
                  </a:schemeClr>
                </a:solidFill>
                <a:latin typeface="Cambria" panose="02040503050406030204" pitchFamily="18" charset="0"/>
                <a:ea typeface="Cambria" panose="02040503050406030204" pitchFamily="18" charset="0"/>
              </a:rPr>
              <a:t>решение для автоматического обеззараживания и снижения уровня связанных хлораминов в плавательных бассейнах.</a:t>
            </a:r>
          </a:p>
        </p:txBody>
      </p:sp>
      <p:pic>
        <p:nvPicPr>
          <p:cNvPr id="3" name="Рисунок 2"/>
          <p:cNvPicPr>
            <a:picLocks noChangeAspect="1"/>
          </p:cNvPicPr>
          <p:nvPr/>
        </p:nvPicPr>
        <p:blipFill>
          <a:blip r:embed="rId2"/>
          <a:stretch>
            <a:fillRect/>
          </a:stretch>
        </p:blipFill>
        <p:spPr>
          <a:xfrm>
            <a:off x="304800" y="599090"/>
            <a:ext cx="4950372" cy="5423338"/>
          </a:xfrm>
          <a:prstGeom prst="rect">
            <a:avLst/>
          </a:prstGeom>
        </p:spPr>
      </p:pic>
    </p:spTree>
    <p:extLst>
      <p:ext uri="{BB962C8B-B14F-4D97-AF65-F5344CB8AC3E}">
        <p14:creationId xmlns:p14="http://schemas.microsoft.com/office/powerpoint/2010/main" val="3384552058"/>
      </p:ext>
    </p:extLst>
  </p:cSld>
  <p:clrMapOvr>
    <a:masterClrMapping/>
  </p:clrMapOvr>
  <mc:AlternateContent xmlns:mc="http://schemas.openxmlformats.org/markup-compatibility/2006" xmlns:p14="http://schemas.microsoft.com/office/powerpoint/2010/main">
    <mc:Choice Requires="p14">
      <p:transition spd="slow" p14:dur="3400" advClick="0" advTm="7000">
        <p14:reveal/>
      </p:transition>
    </mc:Choice>
    <mc:Fallback xmlns="">
      <p:transition spd="slow" advClick="0" advTm="700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15310" y="105103"/>
            <a:ext cx="7588469" cy="6579476"/>
          </a:xfrm>
        </p:spPr>
        <p:txBody>
          <a:bodyPr>
            <a:normAutofit fontScale="90000"/>
          </a:bodyPr>
          <a:lstStyle/>
          <a:p>
            <a:r>
              <a:rPr lang="ru-RU" sz="2400" b="1" dirty="0">
                <a:solidFill>
                  <a:schemeClr val="accent6">
                    <a:lumMod val="75000"/>
                  </a:schemeClr>
                </a:solidFill>
                <a:latin typeface="Cambria" panose="02040503050406030204" pitchFamily="18" charset="0"/>
                <a:ea typeface="Cambria" panose="02040503050406030204" pitchFamily="18" charset="0"/>
              </a:rPr>
              <a:t>Назначение оборудования</a:t>
            </a:r>
            <a:br>
              <a:rPr lang="ru-RU" sz="2400" b="1" dirty="0">
                <a:solidFill>
                  <a:schemeClr val="accent6">
                    <a:lumMod val="75000"/>
                  </a:schemeClr>
                </a:solidFill>
                <a:latin typeface="Cambria" panose="02040503050406030204" pitchFamily="18" charset="0"/>
                <a:ea typeface="Cambria" panose="02040503050406030204" pitchFamily="18" charset="0"/>
              </a:rPr>
            </a:br>
            <a:r>
              <a:rPr lang="ru-RU" sz="2400" dirty="0">
                <a:latin typeface="Cambria" panose="02040503050406030204" pitchFamily="18" charset="0"/>
                <a:ea typeface="Cambria" panose="02040503050406030204" pitchFamily="18" charset="0"/>
              </a:rPr>
              <a:t>Основная цель интеграции установки — создание безопасной, здоровой и комфортной среды для плавания за счет синергии физического УФ-излучения и химической очистки. </a:t>
            </a:r>
            <a:br>
              <a:rPr lang="ru-RU" sz="2400" dirty="0">
                <a:latin typeface="Cambria" panose="02040503050406030204" pitchFamily="18" charset="0"/>
                <a:ea typeface="Cambria" panose="02040503050406030204" pitchFamily="18" charset="0"/>
              </a:rPr>
            </a:br>
            <a:r>
              <a:rPr lang="ru-RU" sz="2400" b="1" dirty="0">
                <a:solidFill>
                  <a:schemeClr val="accent6">
                    <a:lumMod val="75000"/>
                  </a:schemeClr>
                </a:solidFill>
                <a:latin typeface="Cambria" panose="02040503050406030204" pitchFamily="18" charset="0"/>
                <a:ea typeface="Cambria" panose="02040503050406030204" pitchFamily="18" charset="0"/>
              </a:rPr>
              <a:t>Уничтожение патогенов</a:t>
            </a:r>
            <a:r>
              <a:rPr lang="ru-RU" sz="2400" b="1" dirty="0" smtClean="0">
                <a:solidFill>
                  <a:schemeClr val="accent6">
                    <a:lumMod val="75000"/>
                  </a:schemeClr>
                </a:solidFill>
                <a:latin typeface="Cambria" panose="02040503050406030204" pitchFamily="18" charset="0"/>
                <a:ea typeface="Cambria" panose="02040503050406030204" pitchFamily="18" charset="0"/>
              </a:rPr>
              <a:t>:</a:t>
            </a:r>
            <a:br>
              <a:rPr lang="ru-RU" sz="2400" b="1" dirty="0" smtClean="0">
                <a:solidFill>
                  <a:schemeClr val="accent6">
                    <a:lumMod val="75000"/>
                  </a:schemeClr>
                </a:solidFill>
                <a:latin typeface="Cambria" panose="02040503050406030204" pitchFamily="18" charset="0"/>
                <a:ea typeface="Cambria" panose="02040503050406030204" pitchFamily="18" charset="0"/>
              </a:rPr>
            </a:br>
            <a:r>
              <a:rPr lang="ru-RU" sz="2400" dirty="0" smtClean="0">
                <a:latin typeface="Cambria" panose="02040503050406030204" pitchFamily="18" charset="0"/>
                <a:ea typeface="Cambria" panose="02040503050406030204" pitchFamily="18" charset="0"/>
              </a:rPr>
              <a:t>100</a:t>
            </a:r>
            <a:r>
              <a:rPr lang="ru-RU" sz="2400" dirty="0">
                <a:latin typeface="Cambria" panose="02040503050406030204" pitchFamily="18" charset="0"/>
                <a:ea typeface="Cambria" panose="02040503050406030204" pitchFamily="18" charset="0"/>
              </a:rPr>
              <a:t>% ликвидация бактерий, вирусов, микробов и жизнеспособных цист (включая устойчивые к хлору микроорганизмы </a:t>
            </a:r>
            <a:r>
              <a:rPr lang="ru-RU" sz="2400" dirty="0" err="1">
                <a:latin typeface="Cambria" panose="02040503050406030204" pitchFamily="18" charset="0"/>
                <a:ea typeface="Cambria" panose="02040503050406030204" pitchFamily="18" charset="0"/>
              </a:rPr>
              <a:t>Giardia</a:t>
            </a:r>
            <a:r>
              <a:rPr lang="ru-RU" sz="2400" dirty="0">
                <a:latin typeface="Cambria" panose="02040503050406030204" pitchFamily="18" charset="0"/>
                <a:ea typeface="Cambria" panose="02040503050406030204" pitchFamily="18" charset="0"/>
              </a:rPr>
              <a:t> и </a:t>
            </a:r>
            <a:r>
              <a:rPr lang="ru-RU" sz="2400" dirty="0" err="1">
                <a:latin typeface="Cambria" panose="02040503050406030204" pitchFamily="18" charset="0"/>
                <a:ea typeface="Cambria" panose="02040503050406030204" pitchFamily="18" charset="0"/>
              </a:rPr>
              <a:t>Cryptosporidium</a:t>
            </a:r>
            <a:r>
              <a:rPr lang="ru-RU" sz="2400" dirty="0">
                <a:latin typeface="Cambria" panose="02040503050406030204" pitchFamily="18" charset="0"/>
                <a:ea typeface="Cambria" panose="02040503050406030204" pitchFamily="18" charset="0"/>
              </a:rPr>
              <a:t>). </a:t>
            </a:r>
            <a:br>
              <a:rPr lang="ru-RU" sz="2400" dirty="0">
                <a:latin typeface="Cambria" panose="02040503050406030204" pitchFamily="18" charset="0"/>
                <a:ea typeface="Cambria" panose="02040503050406030204" pitchFamily="18" charset="0"/>
              </a:rPr>
            </a:br>
            <a:r>
              <a:rPr lang="ru-RU" sz="2400" b="1" dirty="0">
                <a:solidFill>
                  <a:schemeClr val="accent6">
                    <a:lumMod val="75000"/>
                  </a:schemeClr>
                </a:solidFill>
                <a:latin typeface="Cambria" panose="02040503050406030204" pitchFamily="18" charset="0"/>
                <a:ea typeface="Cambria" panose="02040503050406030204" pitchFamily="18" charset="0"/>
              </a:rPr>
              <a:t>Борьба с хлораминами</a:t>
            </a:r>
            <a:r>
              <a:rPr lang="ru-RU" sz="2400" b="1" dirty="0">
                <a:solidFill>
                  <a:schemeClr val="tx1">
                    <a:lumMod val="50000"/>
                  </a:schemeClr>
                </a:solidFill>
                <a:latin typeface="Cambria" panose="02040503050406030204" pitchFamily="18" charset="0"/>
                <a:ea typeface="Cambria" panose="02040503050406030204" pitchFamily="18" charset="0"/>
              </a:rPr>
              <a:t>:</a:t>
            </a:r>
            <a:r>
              <a:rPr lang="ru-RU" sz="2400" dirty="0">
                <a:solidFill>
                  <a:schemeClr val="tx1">
                    <a:lumMod val="50000"/>
                  </a:schemeClr>
                </a:solidFill>
                <a:latin typeface="Cambria" panose="02040503050406030204" pitchFamily="18" charset="0"/>
                <a:ea typeface="Cambria" panose="02040503050406030204" pitchFamily="18" charset="0"/>
              </a:rPr>
              <a:t> </a:t>
            </a:r>
            <a:r>
              <a:rPr lang="ru-RU" sz="2400" dirty="0" smtClean="0">
                <a:solidFill>
                  <a:schemeClr val="tx1">
                    <a:lumMod val="50000"/>
                  </a:schemeClr>
                </a:solidFill>
                <a:latin typeface="Cambria" panose="02040503050406030204" pitchFamily="18" charset="0"/>
                <a:ea typeface="Cambria" panose="02040503050406030204" pitchFamily="18" charset="0"/>
              </a:rPr>
              <a:t/>
            </a:r>
            <a:br>
              <a:rPr lang="ru-RU" sz="2400" dirty="0" smtClean="0">
                <a:solidFill>
                  <a:schemeClr val="tx1">
                    <a:lumMod val="50000"/>
                  </a:schemeClr>
                </a:solidFill>
                <a:latin typeface="Cambria" panose="02040503050406030204" pitchFamily="18" charset="0"/>
                <a:ea typeface="Cambria" panose="02040503050406030204" pitchFamily="18" charset="0"/>
              </a:rPr>
            </a:br>
            <a:r>
              <a:rPr lang="ru-RU" sz="2400" dirty="0" smtClean="0">
                <a:latin typeface="Cambria" panose="02040503050406030204" pitchFamily="18" charset="0"/>
                <a:ea typeface="Cambria" panose="02040503050406030204" pitchFamily="18" charset="0"/>
              </a:rPr>
              <a:t>Разрушение </a:t>
            </a:r>
            <a:r>
              <a:rPr lang="ru-RU" sz="2400" dirty="0">
                <a:latin typeface="Cambria" panose="02040503050406030204" pitchFamily="18" charset="0"/>
                <a:ea typeface="Cambria" panose="02040503050406030204" pitchFamily="18" charset="0"/>
              </a:rPr>
              <a:t>связанного хлора, который является причиной резкого запаха в бассейне, раздражения глаз и сухости кожи. </a:t>
            </a:r>
            <a:br>
              <a:rPr lang="ru-RU" sz="2400" dirty="0">
                <a:latin typeface="Cambria" panose="02040503050406030204" pitchFamily="18" charset="0"/>
                <a:ea typeface="Cambria" panose="02040503050406030204" pitchFamily="18" charset="0"/>
              </a:rPr>
            </a:br>
            <a:r>
              <a:rPr lang="ru-RU" sz="2400" b="1" dirty="0">
                <a:solidFill>
                  <a:schemeClr val="accent6">
                    <a:lumMod val="75000"/>
                  </a:schemeClr>
                </a:solidFill>
                <a:latin typeface="Cambria" panose="02040503050406030204" pitchFamily="18" charset="0"/>
                <a:ea typeface="Cambria" panose="02040503050406030204" pitchFamily="18" charset="0"/>
              </a:rPr>
              <a:t>Защита от цветения:</a:t>
            </a:r>
            <a:r>
              <a:rPr lang="ru-RU" sz="2400" dirty="0">
                <a:solidFill>
                  <a:schemeClr val="accent6">
                    <a:lumMod val="75000"/>
                  </a:schemeClr>
                </a:solidFill>
                <a:latin typeface="Cambria" panose="02040503050406030204" pitchFamily="18" charset="0"/>
                <a:ea typeface="Cambria" panose="02040503050406030204" pitchFamily="18" charset="0"/>
              </a:rPr>
              <a:t> </a:t>
            </a:r>
            <a:r>
              <a:rPr lang="ru-RU" sz="2400" dirty="0" smtClean="0">
                <a:solidFill>
                  <a:schemeClr val="accent6">
                    <a:lumMod val="75000"/>
                  </a:schemeClr>
                </a:solidFill>
                <a:latin typeface="Cambria" panose="02040503050406030204" pitchFamily="18" charset="0"/>
                <a:ea typeface="Cambria" panose="02040503050406030204" pitchFamily="18" charset="0"/>
              </a:rPr>
              <a:t/>
            </a:r>
            <a:br>
              <a:rPr lang="ru-RU" sz="2400" dirty="0" smtClean="0">
                <a:solidFill>
                  <a:schemeClr val="accent6">
                    <a:lumMod val="75000"/>
                  </a:schemeClr>
                </a:solidFill>
                <a:latin typeface="Cambria" panose="02040503050406030204" pitchFamily="18" charset="0"/>
                <a:ea typeface="Cambria" panose="02040503050406030204" pitchFamily="18" charset="0"/>
              </a:rPr>
            </a:br>
            <a:r>
              <a:rPr lang="ru-RU" sz="2400" dirty="0" smtClean="0">
                <a:latin typeface="Cambria" panose="02040503050406030204" pitchFamily="18" charset="0"/>
                <a:ea typeface="Cambria" panose="02040503050406030204" pitchFamily="18" charset="0"/>
              </a:rPr>
              <a:t>Эффективная </a:t>
            </a:r>
            <a:r>
              <a:rPr lang="ru-RU" sz="2400" dirty="0">
                <a:latin typeface="Cambria" panose="02040503050406030204" pitchFamily="18" charset="0"/>
                <a:ea typeface="Cambria" panose="02040503050406030204" pitchFamily="18" charset="0"/>
              </a:rPr>
              <a:t>профилактика образования и развития биопленок и водорослей на стенках чаши бассейна. </a:t>
            </a:r>
            <a:br>
              <a:rPr lang="ru-RU" sz="2400" dirty="0">
                <a:latin typeface="Cambria" panose="02040503050406030204" pitchFamily="18" charset="0"/>
                <a:ea typeface="Cambria" panose="02040503050406030204" pitchFamily="18" charset="0"/>
              </a:rPr>
            </a:br>
            <a:endParaRPr lang="ru-RU" sz="2400" dirty="0">
              <a:latin typeface="Cambria" panose="02040503050406030204" pitchFamily="18" charset="0"/>
              <a:ea typeface="Cambria" panose="02040503050406030204" pitchFamily="18" charset="0"/>
            </a:endParaRPr>
          </a:p>
        </p:txBody>
      </p:sp>
      <p:pic>
        <p:nvPicPr>
          <p:cNvPr id="3" name="Рисунок 2"/>
          <p:cNvPicPr>
            <a:picLocks noChangeAspect="1"/>
          </p:cNvPicPr>
          <p:nvPr/>
        </p:nvPicPr>
        <p:blipFill>
          <a:blip r:embed="rId2"/>
          <a:stretch>
            <a:fillRect/>
          </a:stretch>
        </p:blipFill>
        <p:spPr>
          <a:xfrm>
            <a:off x="7903779" y="872358"/>
            <a:ext cx="4088525" cy="4887312"/>
          </a:xfrm>
          <a:prstGeom prst="rect">
            <a:avLst/>
          </a:prstGeom>
        </p:spPr>
      </p:pic>
    </p:spTree>
    <p:extLst>
      <p:ext uri="{BB962C8B-B14F-4D97-AF65-F5344CB8AC3E}">
        <p14:creationId xmlns:p14="http://schemas.microsoft.com/office/powerpoint/2010/main" val="3582850060"/>
      </p:ext>
    </p:extLst>
  </p:cSld>
  <p:clrMapOvr>
    <a:masterClrMapping/>
  </p:clrMapOvr>
  <mc:AlternateContent xmlns:mc="http://schemas.openxmlformats.org/markup-compatibility/2006" xmlns:p14="http://schemas.microsoft.com/office/powerpoint/2010/main">
    <mc:Choice Requires="p14">
      <p:transition spd="slow" p14:dur="3400" advClick="0" advTm="7000">
        <p14:reveal/>
      </p:transition>
    </mc:Choice>
    <mc:Fallback xmlns="">
      <p:transition spd="slow" advClick="0" advTm="700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5822" y="0"/>
            <a:ext cx="6526923" cy="6858000"/>
          </a:xfrm>
        </p:spPr>
        <p:txBody>
          <a:bodyPr>
            <a:normAutofit fontScale="90000"/>
          </a:bodyPr>
          <a:lstStyle/>
          <a:p>
            <a:pPr algn="ctr"/>
            <a:r>
              <a:rPr lang="ru-RU" dirty="0"/>
              <a:t> </a:t>
            </a:r>
            <a:r>
              <a:rPr lang="ru-RU" sz="3100" dirty="0">
                <a:solidFill>
                  <a:schemeClr val="accent2">
                    <a:lumMod val="50000"/>
                  </a:schemeClr>
                </a:solidFill>
                <a:latin typeface="Franklin Gothic Medium Cond" panose="020B0606030402020204" pitchFamily="34" charset="0"/>
              </a:rPr>
              <a:t>Ключевые технические </a:t>
            </a:r>
            <a:r>
              <a:rPr lang="ru-RU" sz="3100" dirty="0" smtClean="0">
                <a:solidFill>
                  <a:schemeClr val="accent2">
                    <a:lumMod val="50000"/>
                  </a:schemeClr>
                </a:solidFill>
                <a:latin typeface="Franklin Gothic Medium Cond" panose="020B0606030402020204" pitchFamily="34" charset="0"/>
              </a:rPr>
              <a:t>характеристики</a:t>
            </a:r>
            <a:br>
              <a:rPr lang="ru-RU" sz="3100" dirty="0" smtClean="0">
                <a:solidFill>
                  <a:schemeClr val="accent2">
                    <a:lumMod val="50000"/>
                  </a:schemeClr>
                </a:solidFill>
                <a:latin typeface="Franklin Gothic Medium Cond" panose="020B0606030402020204" pitchFamily="34" charset="0"/>
              </a:rPr>
            </a:br>
            <a:r>
              <a:rPr lang="ru-RU" sz="3100" dirty="0" smtClean="0">
                <a:solidFill>
                  <a:srgbClr val="FFFF00"/>
                </a:solidFill>
                <a:latin typeface="Franklin Gothic Medium Cond" panose="020B0606030402020204" pitchFamily="34" charset="0"/>
              </a:rPr>
              <a:t>Установка </a:t>
            </a:r>
            <a:r>
              <a:rPr lang="ru-RU" sz="3100" dirty="0">
                <a:solidFill>
                  <a:srgbClr val="FFFF00"/>
                </a:solidFill>
                <a:latin typeface="Franklin Gothic Medium Cond" panose="020B0606030402020204" pitchFamily="34" charset="0"/>
              </a:rPr>
              <a:t>обладает высокой пропускной способностью и рассчитана на непрерывную эксплуатацию под нагрузкой</a:t>
            </a:r>
            <a:r>
              <a:rPr lang="ru-RU" sz="3100" dirty="0" smtClean="0">
                <a:solidFill>
                  <a:srgbClr val="FFFF00"/>
                </a:solidFill>
                <a:latin typeface="Franklin Gothic Medium Cond" panose="020B0606030402020204" pitchFamily="34" charset="0"/>
              </a:rPr>
              <a:t>.</a:t>
            </a:r>
            <a:br>
              <a:rPr lang="ru-RU" sz="3100" dirty="0" smtClean="0">
                <a:solidFill>
                  <a:srgbClr val="FFFF00"/>
                </a:solidFill>
                <a:latin typeface="Franklin Gothic Medium Cond" panose="020B0606030402020204" pitchFamily="34" charset="0"/>
              </a:rPr>
            </a:br>
            <a:r>
              <a:rPr lang="ru-RU" sz="3100" u="sng" dirty="0" smtClean="0">
                <a:solidFill>
                  <a:srgbClr val="FFFF00"/>
                </a:solidFill>
                <a:latin typeface="Franklin Gothic Medium Cond" panose="020B0606030402020204" pitchFamily="34" charset="0"/>
              </a:rPr>
              <a:t>Производительность</a:t>
            </a:r>
            <a:r>
              <a:rPr lang="ru-RU" sz="3100" dirty="0" smtClean="0">
                <a:solidFill>
                  <a:srgbClr val="FFFF00"/>
                </a:solidFill>
                <a:latin typeface="Franklin Gothic Medium Cond" panose="020B0606030402020204" pitchFamily="34" charset="0"/>
              </a:rPr>
              <a:t> - до </a:t>
            </a:r>
            <a:r>
              <a:rPr lang="ru-RU" sz="3100" dirty="0">
                <a:solidFill>
                  <a:srgbClr val="FFFF00"/>
                </a:solidFill>
                <a:latin typeface="Franklin Gothic Medium Cond" panose="020B0606030402020204" pitchFamily="34" charset="0"/>
              </a:rPr>
              <a:t>100–150 м³/час (зависит от дозы излучения</a:t>
            </a:r>
            <a:r>
              <a:rPr lang="ru-RU" sz="3100" dirty="0" smtClean="0">
                <a:solidFill>
                  <a:srgbClr val="FFFF00"/>
                </a:solidFill>
                <a:latin typeface="Franklin Gothic Medium Cond" panose="020B0606030402020204" pitchFamily="34" charset="0"/>
              </a:rPr>
              <a:t>);</a:t>
            </a:r>
            <a:br>
              <a:rPr lang="ru-RU" sz="3100" dirty="0" smtClean="0">
                <a:solidFill>
                  <a:srgbClr val="FFFF00"/>
                </a:solidFill>
                <a:latin typeface="Franklin Gothic Medium Cond" panose="020B0606030402020204" pitchFamily="34" charset="0"/>
              </a:rPr>
            </a:br>
            <a:r>
              <a:rPr lang="ru-RU" sz="3100" u="sng" dirty="0" smtClean="0">
                <a:solidFill>
                  <a:srgbClr val="FFFF00"/>
                </a:solidFill>
                <a:latin typeface="Franklin Gothic Medium Cond" panose="020B0606030402020204" pitchFamily="34" charset="0"/>
              </a:rPr>
              <a:t>Количество </a:t>
            </a:r>
            <a:r>
              <a:rPr lang="ru-RU" sz="3100" u="sng" dirty="0">
                <a:solidFill>
                  <a:srgbClr val="FFFF00"/>
                </a:solidFill>
                <a:latin typeface="Franklin Gothic Medium Cond" panose="020B0606030402020204" pitchFamily="34" charset="0"/>
              </a:rPr>
              <a:t>ламп</a:t>
            </a:r>
            <a:r>
              <a:rPr lang="ru-RU" sz="3100" dirty="0">
                <a:solidFill>
                  <a:srgbClr val="FFFF00"/>
                </a:solidFill>
                <a:latin typeface="Franklin Gothic Medium Cond" panose="020B0606030402020204" pitchFamily="34" charset="0"/>
              </a:rPr>
              <a:t>	</a:t>
            </a:r>
            <a:r>
              <a:rPr lang="ru-RU" sz="3100" dirty="0" smtClean="0">
                <a:solidFill>
                  <a:srgbClr val="FFFF00"/>
                </a:solidFill>
                <a:latin typeface="Franklin Gothic Medium Cond" panose="020B0606030402020204" pitchFamily="34" charset="0"/>
              </a:rPr>
              <a:t>- 2 </a:t>
            </a:r>
            <a:r>
              <a:rPr lang="ru-RU" sz="3100" dirty="0">
                <a:solidFill>
                  <a:srgbClr val="FFFF00"/>
                </a:solidFill>
                <a:latin typeface="Franklin Gothic Medium Cond" panose="020B0606030402020204" pitchFamily="34" charset="0"/>
              </a:rPr>
              <a:t>мощные амальгамные </a:t>
            </a:r>
            <a:r>
              <a:rPr lang="ru-RU" sz="3100" dirty="0" smtClean="0">
                <a:solidFill>
                  <a:srgbClr val="FFFF00"/>
                </a:solidFill>
                <a:latin typeface="Franklin Gothic Medium Cond" panose="020B0606030402020204" pitchFamily="34" charset="0"/>
              </a:rPr>
              <a:t>лампы;</a:t>
            </a:r>
            <a:br>
              <a:rPr lang="ru-RU" sz="3100" dirty="0" smtClean="0">
                <a:solidFill>
                  <a:srgbClr val="FFFF00"/>
                </a:solidFill>
                <a:latin typeface="Franklin Gothic Medium Cond" panose="020B0606030402020204" pitchFamily="34" charset="0"/>
              </a:rPr>
            </a:br>
            <a:r>
              <a:rPr lang="ru-RU" sz="3100" u="sng" dirty="0" smtClean="0">
                <a:solidFill>
                  <a:srgbClr val="FFFF00"/>
                </a:solidFill>
                <a:latin typeface="Franklin Gothic Medium Cond" panose="020B0606030402020204" pitchFamily="34" charset="0"/>
              </a:rPr>
              <a:t>Потребляемая мощность </a:t>
            </a:r>
            <a:r>
              <a:rPr lang="ru-RU" sz="3100" dirty="0" smtClean="0">
                <a:solidFill>
                  <a:srgbClr val="FFFF00"/>
                </a:solidFill>
                <a:latin typeface="Franklin Gothic Medium Cond" panose="020B0606030402020204" pitchFamily="34" charset="0"/>
              </a:rPr>
              <a:t>-</a:t>
            </a:r>
            <a:r>
              <a:rPr lang="ru-RU" sz="3100" dirty="0">
                <a:solidFill>
                  <a:srgbClr val="FFFF00"/>
                </a:solidFill>
                <a:latin typeface="Franklin Gothic Medium Cond" panose="020B0606030402020204" pitchFamily="34" charset="0"/>
              </a:rPr>
              <a:t>	1,1 кВт (1100 Вт</a:t>
            </a:r>
            <a:r>
              <a:rPr lang="ru-RU" sz="3100" dirty="0" smtClean="0">
                <a:solidFill>
                  <a:srgbClr val="FFFF00"/>
                </a:solidFill>
                <a:latin typeface="Franklin Gothic Medium Cond" panose="020B0606030402020204" pitchFamily="34" charset="0"/>
              </a:rPr>
              <a:t>);</a:t>
            </a:r>
            <a:br>
              <a:rPr lang="ru-RU" sz="3100" dirty="0" smtClean="0">
                <a:solidFill>
                  <a:srgbClr val="FFFF00"/>
                </a:solidFill>
                <a:latin typeface="Franklin Gothic Medium Cond" panose="020B0606030402020204" pitchFamily="34" charset="0"/>
              </a:rPr>
            </a:br>
            <a:r>
              <a:rPr lang="ru-RU" sz="3100" u="sng" dirty="0" smtClean="0">
                <a:solidFill>
                  <a:srgbClr val="FFFF00"/>
                </a:solidFill>
                <a:latin typeface="Franklin Gothic Medium Cond" panose="020B0606030402020204" pitchFamily="34" charset="0"/>
              </a:rPr>
              <a:t>Рабочее давление </a:t>
            </a:r>
            <a:r>
              <a:rPr lang="ru-RU" sz="3100" dirty="0" smtClean="0">
                <a:solidFill>
                  <a:srgbClr val="FFFF00"/>
                </a:solidFill>
                <a:latin typeface="Franklin Gothic Medium Cond" panose="020B0606030402020204" pitchFamily="34" charset="0"/>
              </a:rPr>
              <a:t>- до </a:t>
            </a:r>
            <a:r>
              <a:rPr lang="ru-RU" sz="3100" dirty="0">
                <a:solidFill>
                  <a:srgbClr val="FFFF00"/>
                </a:solidFill>
                <a:latin typeface="Franklin Gothic Medium Cond" panose="020B0606030402020204" pitchFamily="34" charset="0"/>
              </a:rPr>
              <a:t>10 </a:t>
            </a:r>
            <a:r>
              <a:rPr lang="ru-RU" sz="3100" dirty="0" smtClean="0">
                <a:solidFill>
                  <a:srgbClr val="FFFF00"/>
                </a:solidFill>
                <a:latin typeface="Franklin Gothic Medium Cond" panose="020B0606030402020204" pitchFamily="34" charset="0"/>
              </a:rPr>
              <a:t>бар;</a:t>
            </a:r>
            <a:br>
              <a:rPr lang="ru-RU" sz="3100" dirty="0" smtClean="0">
                <a:solidFill>
                  <a:srgbClr val="FFFF00"/>
                </a:solidFill>
                <a:latin typeface="Franklin Gothic Medium Cond" panose="020B0606030402020204" pitchFamily="34" charset="0"/>
              </a:rPr>
            </a:br>
            <a:r>
              <a:rPr lang="ru-RU" sz="3100" u="sng" dirty="0" smtClean="0">
                <a:solidFill>
                  <a:srgbClr val="FFFF00"/>
                </a:solidFill>
                <a:latin typeface="Franklin Gothic Medium Cond" panose="020B0606030402020204" pitchFamily="34" charset="0"/>
              </a:rPr>
              <a:t>Диаметр подключения </a:t>
            </a:r>
            <a:r>
              <a:rPr lang="ru-RU" sz="3100" dirty="0" smtClean="0">
                <a:solidFill>
                  <a:srgbClr val="FFFF00"/>
                </a:solidFill>
                <a:latin typeface="Franklin Gothic Medium Cond" panose="020B0606030402020204" pitchFamily="34" charset="0"/>
              </a:rPr>
              <a:t>- DN </a:t>
            </a:r>
            <a:r>
              <a:rPr lang="ru-RU" sz="3100" dirty="0">
                <a:solidFill>
                  <a:srgbClr val="FFFF00"/>
                </a:solidFill>
                <a:latin typeface="Franklin Gothic Medium Cond" panose="020B0606030402020204" pitchFamily="34" charset="0"/>
              </a:rPr>
              <a:t>100 (4</a:t>
            </a:r>
            <a:r>
              <a:rPr lang="ru-RU" sz="3100" dirty="0" smtClean="0">
                <a:solidFill>
                  <a:srgbClr val="FFFF00"/>
                </a:solidFill>
                <a:latin typeface="Franklin Gothic Medium Cond" panose="020B0606030402020204" pitchFamily="34" charset="0"/>
              </a:rPr>
              <a:t>");</a:t>
            </a:r>
            <a:br>
              <a:rPr lang="ru-RU" sz="3100" dirty="0" smtClean="0">
                <a:solidFill>
                  <a:srgbClr val="FFFF00"/>
                </a:solidFill>
                <a:latin typeface="Franklin Gothic Medium Cond" panose="020B0606030402020204" pitchFamily="34" charset="0"/>
              </a:rPr>
            </a:br>
            <a:r>
              <a:rPr lang="ru-RU" sz="3100" u="sng" dirty="0" smtClean="0">
                <a:solidFill>
                  <a:srgbClr val="FFFF00"/>
                </a:solidFill>
                <a:latin typeface="Franklin Gothic Medium Cond" panose="020B0606030402020204" pitchFamily="34" charset="0"/>
              </a:rPr>
              <a:t>Материал корпуса - </a:t>
            </a:r>
            <a:r>
              <a:rPr lang="ru-RU" sz="3100" dirty="0" smtClean="0">
                <a:solidFill>
                  <a:srgbClr val="FFFF00"/>
                </a:solidFill>
                <a:latin typeface="Franklin Gothic Medium Cond" panose="020B0606030402020204" pitchFamily="34" charset="0"/>
              </a:rPr>
              <a:t>Нержавеющая </a:t>
            </a:r>
            <a:r>
              <a:rPr lang="ru-RU" sz="3100" dirty="0">
                <a:solidFill>
                  <a:srgbClr val="FFFF00"/>
                </a:solidFill>
                <a:latin typeface="Franklin Gothic Medium Cond" panose="020B0606030402020204" pitchFamily="34" charset="0"/>
              </a:rPr>
              <a:t>легированная сталь AISI </a:t>
            </a:r>
            <a:r>
              <a:rPr lang="ru-RU" sz="3100" dirty="0" smtClean="0">
                <a:solidFill>
                  <a:srgbClr val="FFFF00"/>
                </a:solidFill>
                <a:latin typeface="Franklin Gothic Medium Cond" panose="020B0606030402020204" pitchFamily="34" charset="0"/>
              </a:rPr>
              <a:t>.</a:t>
            </a:r>
            <a:endParaRPr lang="ru-RU" sz="3100" dirty="0">
              <a:solidFill>
                <a:srgbClr val="FFFF00"/>
              </a:solidFill>
              <a:latin typeface="Franklin Gothic Medium Cond" panose="020B0606030402020204" pitchFamily="34" charset="0"/>
            </a:endParaRPr>
          </a:p>
        </p:txBody>
      </p:sp>
      <p:pic>
        <p:nvPicPr>
          <p:cNvPr id="12" name="Рисунок 11"/>
          <p:cNvPicPr>
            <a:picLocks noChangeAspect="1"/>
          </p:cNvPicPr>
          <p:nvPr/>
        </p:nvPicPr>
        <p:blipFill>
          <a:blip r:embed="rId2"/>
          <a:stretch>
            <a:fillRect/>
          </a:stretch>
        </p:blipFill>
        <p:spPr>
          <a:xfrm>
            <a:off x="7094482" y="115613"/>
            <a:ext cx="4771697" cy="6621518"/>
          </a:xfrm>
          <a:prstGeom prst="rect">
            <a:avLst/>
          </a:prstGeom>
        </p:spPr>
      </p:pic>
    </p:spTree>
    <p:extLst>
      <p:ext uri="{BB962C8B-B14F-4D97-AF65-F5344CB8AC3E}">
        <p14:creationId xmlns:p14="http://schemas.microsoft.com/office/powerpoint/2010/main" val="1568940440"/>
      </p:ext>
    </p:extLst>
  </p:cSld>
  <p:clrMapOvr>
    <a:masterClrMapping/>
  </p:clrMapOvr>
  <mc:AlternateContent xmlns:mc="http://schemas.openxmlformats.org/markup-compatibility/2006" xmlns:p14="http://schemas.microsoft.com/office/powerpoint/2010/main">
    <mc:Choice Requires="p14">
      <p:transition spd="slow" p14:dur="3400" advClick="0" advTm="7000">
        <p14:reveal/>
      </p:transition>
    </mc:Choice>
    <mc:Fallback xmlns="">
      <p:transition spd="slow" advClick="0" advTm="700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000501" y="94593"/>
            <a:ext cx="8029574" cy="7020910"/>
          </a:xfrm>
        </p:spPr>
        <p:txBody>
          <a:bodyPr>
            <a:noAutofit/>
          </a:bodyPr>
          <a:lstStyle/>
          <a:p>
            <a:pPr algn="ctr"/>
            <a:r>
              <a:rPr lang="ru-RU" sz="2400" b="1" u="sng" dirty="0">
                <a:solidFill>
                  <a:srgbClr val="7030A0"/>
                </a:solidFill>
                <a:latin typeface="Arial Black" panose="020B0A04020102020204" pitchFamily="34" charset="0"/>
              </a:rPr>
              <a:t>Передовые технологии ламп</a:t>
            </a:r>
            <a:br>
              <a:rPr lang="ru-RU" sz="2400" b="1" u="sng" dirty="0">
                <a:solidFill>
                  <a:srgbClr val="7030A0"/>
                </a:solidFill>
                <a:latin typeface="Arial Black" panose="020B0A04020102020204" pitchFamily="34" charset="0"/>
              </a:rPr>
            </a:br>
            <a:r>
              <a:rPr lang="ru-RU" sz="2400" dirty="0">
                <a:latin typeface="Arial Black" panose="020B0A04020102020204" pitchFamily="34" charset="0"/>
              </a:rPr>
              <a:t>Сердце системы — современные амальгамные лампы низкого давления, превосходящие стандартные ртутные аналоги. </a:t>
            </a:r>
            <a:br>
              <a:rPr lang="ru-RU" sz="2400" dirty="0">
                <a:latin typeface="Arial Black" panose="020B0A04020102020204" pitchFamily="34" charset="0"/>
              </a:rPr>
            </a:br>
            <a:r>
              <a:rPr lang="ru-RU" sz="2400" b="1" dirty="0">
                <a:solidFill>
                  <a:srgbClr val="FF0000"/>
                </a:solidFill>
                <a:latin typeface="Arial Black" panose="020B0A04020102020204" pitchFamily="34" charset="0"/>
              </a:rPr>
              <a:t>Высокий ресурс:</a:t>
            </a:r>
            <a:r>
              <a:rPr lang="ru-RU" sz="2400" dirty="0">
                <a:solidFill>
                  <a:srgbClr val="FF0000"/>
                </a:solidFill>
                <a:latin typeface="Arial Black" panose="020B0A04020102020204" pitchFamily="34" charset="0"/>
              </a:rPr>
              <a:t> </a:t>
            </a:r>
            <a:r>
              <a:rPr lang="ru-RU" sz="2400" dirty="0">
                <a:latin typeface="Arial Black" panose="020B0A04020102020204" pitchFamily="34" charset="0"/>
              </a:rPr>
              <a:t>Срок службы излучателей составляет от </a:t>
            </a:r>
            <a:r>
              <a:rPr lang="ru-RU" sz="2400" b="1" dirty="0">
                <a:latin typeface="Arial Black" panose="020B0A04020102020204" pitchFamily="34" charset="0"/>
              </a:rPr>
              <a:t>12 000 до 16 000 часов</a:t>
            </a:r>
            <a:r>
              <a:rPr lang="ru-RU" sz="2400" dirty="0">
                <a:latin typeface="Arial Black" panose="020B0A04020102020204" pitchFamily="34" charset="0"/>
              </a:rPr>
              <a:t> непрерывной работы.</a:t>
            </a:r>
            <a:br>
              <a:rPr lang="ru-RU" sz="2400" dirty="0">
                <a:latin typeface="Arial Black" panose="020B0A04020102020204" pitchFamily="34" charset="0"/>
              </a:rPr>
            </a:br>
            <a:r>
              <a:rPr lang="ru-RU" sz="2400" b="1" dirty="0" err="1">
                <a:solidFill>
                  <a:srgbClr val="FF0000"/>
                </a:solidFill>
                <a:latin typeface="Arial Black" panose="020B0A04020102020204" pitchFamily="34" charset="0"/>
              </a:rPr>
              <a:t>Энергоэффективность</a:t>
            </a:r>
            <a:r>
              <a:rPr lang="ru-RU" sz="2400" b="1" dirty="0">
                <a:solidFill>
                  <a:srgbClr val="FF0000"/>
                </a:solidFill>
                <a:latin typeface="Arial Black" panose="020B0A04020102020204" pitchFamily="34" charset="0"/>
              </a:rPr>
              <a:t>:</a:t>
            </a:r>
            <a:r>
              <a:rPr lang="ru-RU" sz="2400" dirty="0">
                <a:solidFill>
                  <a:srgbClr val="FF0000"/>
                </a:solidFill>
                <a:latin typeface="Arial Black" panose="020B0A04020102020204" pitchFamily="34" charset="0"/>
              </a:rPr>
              <a:t> </a:t>
            </a:r>
            <a:r>
              <a:rPr lang="ru-RU" sz="2400" dirty="0">
                <a:latin typeface="Arial Black" panose="020B0A04020102020204" pitchFamily="34" charset="0"/>
              </a:rPr>
              <a:t>Максимальный выход бактерицидного УФ-излучения (длина волны 254 </a:t>
            </a:r>
            <a:r>
              <a:rPr lang="ru-RU" sz="2400" dirty="0" err="1">
                <a:latin typeface="Arial Black" panose="020B0A04020102020204" pitchFamily="34" charset="0"/>
              </a:rPr>
              <a:t>нм</a:t>
            </a:r>
            <a:r>
              <a:rPr lang="ru-RU" sz="2400" dirty="0">
                <a:latin typeface="Arial Black" panose="020B0A04020102020204" pitchFamily="34" charset="0"/>
              </a:rPr>
              <a:t>) при минимальном потреблении энергии.</a:t>
            </a:r>
            <a:br>
              <a:rPr lang="ru-RU" sz="2400" dirty="0">
                <a:latin typeface="Arial Black" panose="020B0A04020102020204" pitchFamily="34" charset="0"/>
              </a:rPr>
            </a:br>
            <a:r>
              <a:rPr lang="ru-RU" sz="2400" b="1" dirty="0">
                <a:solidFill>
                  <a:srgbClr val="FF0000"/>
                </a:solidFill>
                <a:latin typeface="Arial Black" panose="020B0A04020102020204" pitchFamily="34" charset="0"/>
              </a:rPr>
              <a:t>Экологическая безопасность</a:t>
            </a:r>
            <a:r>
              <a:rPr lang="ru-RU" sz="2400" b="1" dirty="0">
                <a:latin typeface="Arial Black" panose="020B0A04020102020204" pitchFamily="34" charset="0"/>
              </a:rPr>
              <a:t>:</a:t>
            </a:r>
            <a:r>
              <a:rPr lang="ru-RU" sz="2400" dirty="0">
                <a:latin typeface="Arial Black" panose="020B0A04020102020204" pitchFamily="34" charset="0"/>
              </a:rPr>
              <a:t> Конструкция ламп исключает попадание жидкой ртути в воду в случае повреждения</a:t>
            </a:r>
            <a:r>
              <a:rPr lang="ru-RU" sz="2800" dirty="0">
                <a:latin typeface="Arial Black" panose="020B0A04020102020204" pitchFamily="34" charset="0"/>
              </a:rPr>
              <a:t>. </a:t>
            </a:r>
          </a:p>
        </p:txBody>
      </p:sp>
      <p:pic>
        <p:nvPicPr>
          <p:cNvPr id="5" name="Рисунок 4"/>
          <p:cNvPicPr>
            <a:picLocks noChangeAspect="1"/>
          </p:cNvPicPr>
          <p:nvPr/>
        </p:nvPicPr>
        <p:blipFill>
          <a:blip r:embed="rId3"/>
          <a:stretch>
            <a:fillRect/>
          </a:stretch>
        </p:blipFill>
        <p:spPr>
          <a:xfrm>
            <a:off x="152400" y="904875"/>
            <a:ext cx="3933825" cy="5181599"/>
          </a:xfrm>
          <a:prstGeom prst="rect">
            <a:avLst/>
          </a:prstGeom>
        </p:spPr>
      </p:pic>
    </p:spTree>
    <p:extLst>
      <p:ext uri="{BB962C8B-B14F-4D97-AF65-F5344CB8AC3E}">
        <p14:creationId xmlns:p14="http://schemas.microsoft.com/office/powerpoint/2010/main" val="720400120"/>
      </p:ext>
    </p:extLst>
  </p:cSld>
  <p:clrMapOvr>
    <a:masterClrMapping/>
  </p:clrMapOvr>
  <mc:AlternateContent xmlns:mc="http://schemas.openxmlformats.org/markup-compatibility/2006" xmlns:p14="http://schemas.microsoft.com/office/powerpoint/2010/main">
    <mc:Choice Requires="p14">
      <p:transition spd="slow" p14:dur="3400" advClick="0" advTm="7000">
        <p14:reveal/>
      </p:transition>
    </mc:Choice>
    <mc:Fallback xmlns="">
      <p:transition spd="slow" advClick="0" advTm="700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4211" y="105103"/>
            <a:ext cx="11055843" cy="6642537"/>
          </a:xfrm>
        </p:spPr>
        <p:txBody>
          <a:bodyPr>
            <a:normAutofit fontScale="90000"/>
          </a:bodyPr>
          <a:lstStyle/>
          <a:p>
            <a:r>
              <a:rPr lang="ru-RU" b="1" dirty="0">
                <a:solidFill>
                  <a:schemeClr val="accent3">
                    <a:lumMod val="50000"/>
                  </a:schemeClr>
                </a:solidFill>
              </a:rPr>
              <a:t>Умная система контроля и автоматизации</a:t>
            </a:r>
            <a:r>
              <a:rPr lang="ru-RU" b="1" dirty="0"/>
              <a:t/>
            </a:r>
            <a:br>
              <a:rPr lang="ru-RU" b="1" dirty="0"/>
            </a:br>
            <a:r>
              <a:rPr lang="ru-RU" sz="3100" dirty="0">
                <a:latin typeface="Sitka Heading" panose="02000505000000020004" pitchFamily="2" charset="0"/>
              </a:rPr>
              <a:t>Установка серии MASTER полностью автономна и легко интегрируется в общую инженерную систему объекта. </a:t>
            </a:r>
            <a:br>
              <a:rPr lang="ru-RU" sz="3100" dirty="0">
                <a:latin typeface="Sitka Heading" panose="02000505000000020004" pitchFamily="2" charset="0"/>
              </a:rPr>
            </a:br>
            <a:r>
              <a:rPr lang="ru-RU" sz="3100" b="1" dirty="0">
                <a:solidFill>
                  <a:srgbClr val="FFC000"/>
                </a:solidFill>
                <a:latin typeface="Sitka Heading" panose="02000505000000020004" pitchFamily="2" charset="0"/>
              </a:rPr>
              <a:t>Сенсорный </a:t>
            </a:r>
            <a:r>
              <a:rPr lang="ru-RU" sz="3100" b="1" dirty="0" smtClean="0">
                <a:solidFill>
                  <a:srgbClr val="FFC000"/>
                </a:solidFill>
                <a:latin typeface="Sitka Heading" panose="02000505000000020004" pitchFamily="2" charset="0"/>
              </a:rPr>
              <a:t>УФ-датчик:</a:t>
            </a:r>
            <a:r>
              <a:rPr lang="ru-RU" sz="3100" dirty="0" smtClean="0">
                <a:solidFill>
                  <a:srgbClr val="FFC000"/>
                </a:solidFill>
                <a:latin typeface="Sitka Heading" panose="02000505000000020004" pitchFamily="2" charset="0"/>
              </a:rPr>
              <a:t> </a:t>
            </a:r>
            <a:r>
              <a:rPr lang="ru-RU" sz="3100" dirty="0">
                <a:latin typeface="Sitka Heading" panose="02000505000000020004" pitchFamily="2" charset="0"/>
              </a:rPr>
              <a:t>Непрерывно измеряет фактическую интенсивность облучения воды в режиме реального времени.</a:t>
            </a:r>
            <a:br>
              <a:rPr lang="ru-RU" sz="3100" dirty="0">
                <a:latin typeface="Sitka Heading" panose="02000505000000020004" pitchFamily="2" charset="0"/>
              </a:rPr>
            </a:br>
            <a:r>
              <a:rPr lang="ru-RU" sz="3100" b="1" dirty="0">
                <a:solidFill>
                  <a:srgbClr val="FFC000"/>
                </a:solidFill>
                <a:latin typeface="Sitka Heading" panose="02000505000000020004" pitchFamily="2" charset="0"/>
              </a:rPr>
              <a:t>Интеллектуальный пульт управления:</a:t>
            </a:r>
            <a:r>
              <a:rPr lang="ru-RU" sz="3100" dirty="0">
                <a:solidFill>
                  <a:srgbClr val="FFC000"/>
                </a:solidFill>
                <a:latin typeface="Sitka Heading" panose="02000505000000020004" pitchFamily="2" charset="0"/>
              </a:rPr>
              <a:t> </a:t>
            </a:r>
            <a:r>
              <a:rPr lang="ru-RU" sz="3100" dirty="0">
                <a:latin typeface="Sitka Heading" panose="02000505000000020004" pitchFamily="2" charset="0"/>
              </a:rPr>
              <a:t>Русифицированный ЖК-дисплей отображает счетчик времени наработки ламп и количество включений.</a:t>
            </a:r>
            <a:br>
              <a:rPr lang="ru-RU" sz="3100" dirty="0">
                <a:latin typeface="Sitka Heading" panose="02000505000000020004" pitchFamily="2" charset="0"/>
              </a:rPr>
            </a:br>
            <a:r>
              <a:rPr lang="ru-RU" sz="3100" b="1" dirty="0">
                <a:solidFill>
                  <a:srgbClr val="FFC000"/>
                </a:solidFill>
                <a:latin typeface="Sitka Heading" panose="02000505000000020004" pitchFamily="2" charset="0"/>
              </a:rPr>
              <a:t>Дистанционная диспетчеризация:</a:t>
            </a:r>
            <a:r>
              <a:rPr lang="ru-RU" sz="3100" dirty="0">
                <a:solidFill>
                  <a:srgbClr val="FFC000"/>
                </a:solidFill>
                <a:latin typeface="Sitka Heading" panose="02000505000000020004" pitchFamily="2" charset="0"/>
              </a:rPr>
              <a:t> </a:t>
            </a:r>
            <a:r>
              <a:rPr lang="ru-RU" sz="3100" dirty="0">
                <a:latin typeface="Sitka Heading" panose="02000505000000020004" pitchFamily="2" charset="0"/>
              </a:rPr>
              <a:t>Поддержка промышленного протокола </a:t>
            </a:r>
            <a:r>
              <a:rPr lang="ru-RU" sz="3100" b="1" dirty="0" err="1">
                <a:latin typeface="Sitka Heading" panose="02000505000000020004" pitchFamily="2" charset="0"/>
              </a:rPr>
              <a:t>Modbus</a:t>
            </a:r>
            <a:r>
              <a:rPr lang="ru-RU" sz="3100" b="1" dirty="0">
                <a:latin typeface="Sitka Heading" panose="02000505000000020004" pitchFamily="2" charset="0"/>
              </a:rPr>
              <a:t> RTU (RS-485)</a:t>
            </a:r>
            <a:r>
              <a:rPr lang="ru-RU" sz="3100" dirty="0">
                <a:latin typeface="Sitka Heading" panose="02000505000000020004" pitchFamily="2" charset="0"/>
              </a:rPr>
              <a:t> для удаленного мониторинга и интеграции в АСУ ТП. </a:t>
            </a:r>
            <a:br>
              <a:rPr lang="ru-RU" sz="3100" dirty="0">
                <a:latin typeface="Sitka Heading" panose="02000505000000020004" pitchFamily="2" charset="0"/>
              </a:rPr>
            </a:br>
            <a:endParaRPr lang="ru-RU" sz="3100" dirty="0">
              <a:latin typeface="Sitka Heading" panose="02000505000000020004" pitchFamily="2" charset="0"/>
            </a:endParaRPr>
          </a:p>
        </p:txBody>
      </p:sp>
    </p:spTree>
    <p:extLst>
      <p:ext uri="{BB962C8B-B14F-4D97-AF65-F5344CB8AC3E}">
        <p14:creationId xmlns:p14="http://schemas.microsoft.com/office/powerpoint/2010/main" val="1147790388"/>
      </p:ext>
    </p:extLst>
  </p:cSld>
  <p:clrMapOvr>
    <a:masterClrMapping/>
  </p:clrMapOvr>
  <mc:AlternateContent xmlns:mc="http://schemas.openxmlformats.org/markup-compatibility/2006" xmlns:p14="http://schemas.microsoft.com/office/powerpoint/2010/main">
    <mc:Choice Requires="p14">
      <p:transition spd="slow" p14:dur="3400" advClick="0" advTm="7000">
        <p14:reveal/>
      </p:transition>
    </mc:Choice>
    <mc:Fallback xmlns="">
      <p:transition spd="slow" advClick="0" advTm="7000">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0975" y="-352426"/>
            <a:ext cx="6410325" cy="7019925"/>
          </a:xfrm>
        </p:spPr>
        <p:txBody>
          <a:bodyPr>
            <a:noAutofit/>
          </a:bodyPr>
          <a:lstStyle/>
          <a:p>
            <a:pPr lvl="0" algn="ctr" defTabSz="914400" eaLnBrk="0" fontAlgn="base" hangingPunct="0">
              <a:spcAft>
                <a:spcPct val="0"/>
              </a:spcAft>
            </a:pPr>
            <a:r>
              <a:rPr lang="ru-RU" altLang="ru-RU" sz="2800" b="1" u="sng" cap="none" dirty="0" smtClean="0">
                <a:ln>
                  <a:noFill/>
                </a:ln>
                <a:solidFill>
                  <a:srgbClr val="00B050"/>
                </a:solidFill>
                <a:latin typeface="Google Sans"/>
              </a:rPr>
              <a:t/>
            </a:r>
            <a:br>
              <a:rPr lang="ru-RU" altLang="ru-RU" sz="2800" b="1" u="sng" cap="none" dirty="0" smtClean="0">
                <a:ln>
                  <a:noFill/>
                </a:ln>
                <a:solidFill>
                  <a:srgbClr val="00B050"/>
                </a:solidFill>
                <a:latin typeface="Google Sans"/>
              </a:rPr>
            </a:br>
            <a:r>
              <a:rPr lang="ru-RU" altLang="ru-RU" sz="2400" b="1" u="sng" cap="none" dirty="0" smtClean="0">
                <a:ln>
                  <a:noFill/>
                </a:ln>
                <a:solidFill>
                  <a:srgbClr val="00B050"/>
                </a:solidFill>
                <a:latin typeface="Google Sans"/>
              </a:rPr>
              <a:t>Надежность </a:t>
            </a:r>
            <a:r>
              <a:rPr lang="ru-RU" altLang="ru-RU" sz="2400" b="1" u="sng" cap="none" dirty="0">
                <a:ln>
                  <a:noFill/>
                </a:ln>
                <a:solidFill>
                  <a:srgbClr val="00B050"/>
                </a:solidFill>
                <a:latin typeface="Google Sans"/>
              </a:rPr>
              <a:t>и безопасность </a:t>
            </a:r>
            <a:r>
              <a:rPr lang="ru-RU" altLang="ru-RU" sz="2400" b="1" u="sng" cap="none" dirty="0" smtClean="0">
                <a:ln>
                  <a:noFill/>
                </a:ln>
                <a:solidFill>
                  <a:srgbClr val="00B050"/>
                </a:solidFill>
                <a:latin typeface="Google Sans"/>
              </a:rPr>
              <a:t>эксплуатации</a:t>
            </a:r>
            <a:br>
              <a:rPr lang="ru-RU" altLang="ru-RU" sz="2400" b="1" u="sng" cap="none" dirty="0" smtClean="0">
                <a:ln>
                  <a:noFill/>
                </a:ln>
                <a:solidFill>
                  <a:srgbClr val="00B050"/>
                </a:solidFill>
                <a:latin typeface="Google Sans"/>
              </a:rPr>
            </a:br>
            <a:r>
              <a:rPr lang="ru-RU" altLang="ru-RU" sz="2400" u="sng" cap="none" dirty="0">
                <a:ln>
                  <a:noFill/>
                </a:ln>
                <a:solidFill>
                  <a:srgbClr val="00B050"/>
                </a:solidFill>
              </a:rPr>
              <a:t/>
            </a:r>
            <a:br>
              <a:rPr lang="ru-RU" altLang="ru-RU" sz="2400" u="sng" cap="none" dirty="0">
                <a:ln>
                  <a:noFill/>
                </a:ln>
                <a:solidFill>
                  <a:srgbClr val="00B050"/>
                </a:solidFill>
              </a:rPr>
            </a:br>
            <a:r>
              <a:rPr lang="ru-RU" altLang="ru-RU" sz="2400" cap="none" dirty="0">
                <a:ln>
                  <a:noFill/>
                </a:ln>
                <a:latin typeface="Google Sans"/>
              </a:rPr>
              <a:t>Инженеры </a:t>
            </a:r>
            <a:r>
              <a:rPr lang="ru-RU" altLang="ru-RU" sz="2400" cap="none" dirty="0" smtClean="0">
                <a:ln>
                  <a:noFill/>
                </a:ln>
                <a:latin typeface="Google Sans"/>
              </a:rPr>
              <a:t>«НПО ЛИТ» предусмотрели </a:t>
            </a:r>
            <a:r>
              <a:rPr lang="ru-RU" altLang="ru-RU" sz="2400" cap="none" dirty="0">
                <a:ln>
                  <a:noFill/>
                </a:ln>
                <a:latin typeface="Google Sans"/>
              </a:rPr>
              <a:t>многоуровневую защиту от внештатных ситуаций. </a:t>
            </a:r>
            <a:r>
              <a:rPr lang="ru-RU" altLang="ru-RU" sz="2400" cap="none" dirty="0">
                <a:ln>
                  <a:noFill/>
                </a:ln>
              </a:rPr>
              <a:t/>
            </a:r>
            <a:br>
              <a:rPr lang="ru-RU" altLang="ru-RU" sz="2400" cap="none" dirty="0">
                <a:ln>
                  <a:noFill/>
                </a:ln>
              </a:rPr>
            </a:br>
            <a:r>
              <a:rPr lang="ru-RU" altLang="ru-RU" sz="2400" b="1" u="sng" cap="none" dirty="0">
                <a:ln>
                  <a:noFill/>
                </a:ln>
                <a:solidFill>
                  <a:schemeClr val="accent5">
                    <a:lumMod val="50000"/>
                  </a:schemeClr>
                </a:solidFill>
                <a:latin typeface="Google Sans"/>
              </a:rPr>
              <a:t>Датчик температуры:</a:t>
            </a:r>
            <a:r>
              <a:rPr lang="ru-RU" altLang="ru-RU" sz="2400" u="sng" cap="none" dirty="0">
                <a:ln>
                  <a:noFill/>
                </a:ln>
                <a:solidFill>
                  <a:schemeClr val="accent5">
                    <a:lumMod val="50000"/>
                  </a:schemeClr>
                </a:solidFill>
                <a:latin typeface="Google Sans"/>
              </a:rPr>
              <a:t> </a:t>
            </a:r>
            <a:r>
              <a:rPr lang="ru-RU" altLang="ru-RU" sz="2400" cap="none" dirty="0">
                <a:ln>
                  <a:noFill/>
                </a:ln>
                <a:latin typeface="Google Sans"/>
              </a:rPr>
              <a:t>Интегрирован в корпус камеры дезинфекции; предотвращает перегрев системы при отсутствии протока воды.</a:t>
            </a:r>
            <a:br>
              <a:rPr lang="ru-RU" altLang="ru-RU" sz="2400" cap="none" dirty="0">
                <a:ln>
                  <a:noFill/>
                </a:ln>
                <a:latin typeface="Google Sans"/>
              </a:rPr>
            </a:br>
            <a:r>
              <a:rPr lang="ru-RU" altLang="ru-RU" sz="2400" b="1" u="sng" cap="none" dirty="0">
                <a:ln>
                  <a:noFill/>
                </a:ln>
                <a:solidFill>
                  <a:schemeClr val="accent5">
                    <a:lumMod val="50000"/>
                  </a:schemeClr>
                </a:solidFill>
                <a:latin typeface="Google Sans"/>
              </a:rPr>
              <a:t>Защита ЭПРА:</a:t>
            </a:r>
            <a:r>
              <a:rPr lang="ru-RU" altLang="ru-RU" sz="2400" u="sng" cap="none" dirty="0">
                <a:ln>
                  <a:noFill/>
                </a:ln>
                <a:solidFill>
                  <a:schemeClr val="accent5">
                    <a:lumMod val="50000"/>
                  </a:schemeClr>
                </a:solidFill>
                <a:latin typeface="Google Sans"/>
              </a:rPr>
              <a:t> </a:t>
            </a:r>
            <a:r>
              <a:rPr lang="ru-RU" altLang="ru-RU" sz="2400" cap="none" dirty="0">
                <a:ln>
                  <a:noFill/>
                </a:ln>
                <a:latin typeface="Google Sans"/>
              </a:rPr>
              <a:t>Электронные пускорегулирующие аппараты защищены от короткого замыкания, обрыва кабелей и скачков напряжения.</a:t>
            </a:r>
            <a:br>
              <a:rPr lang="ru-RU" altLang="ru-RU" sz="2400" cap="none" dirty="0">
                <a:ln>
                  <a:noFill/>
                </a:ln>
                <a:latin typeface="Google Sans"/>
              </a:rPr>
            </a:br>
            <a:r>
              <a:rPr lang="ru-RU" altLang="ru-RU" sz="2400" b="1" u="sng" cap="none" dirty="0">
                <a:ln>
                  <a:noFill/>
                </a:ln>
                <a:solidFill>
                  <a:schemeClr val="accent5">
                    <a:lumMod val="50000"/>
                  </a:schemeClr>
                </a:solidFill>
                <a:latin typeface="Google Sans"/>
              </a:rPr>
              <a:t>Защита от коррозии:</a:t>
            </a:r>
            <a:r>
              <a:rPr lang="ru-RU" altLang="ru-RU" sz="2400" u="sng" cap="none" dirty="0">
                <a:ln>
                  <a:noFill/>
                </a:ln>
                <a:solidFill>
                  <a:schemeClr val="accent5">
                    <a:lumMod val="50000"/>
                  </a:schemeClr>
                </a:solidFill>
                <a:latin typeface="Google Sans"/>
              </a:rPr>
              <a:t> </a:t>
            </a:r>
            <a:r>
              <a:rPr lang="ru-RU" altLang="ru-RU" sz="2400" cap="none" dirty="0">
                <a:ln>
                  <a:noFill/>
                </a:ln>
                <a:latin typeface="Google Sans"/>
              </a:rPr>
              <a:t>Высококачественная сталь с внутренней и внешней пассивацией сварных швов. </a:t>
            </a:r>
            <a:r>
              <a:rPr lang="ru-RU" altLang="ru-RU" sz="2400" cap="none" dirty="0">
                <a:ln>
                  <a:noFill/>
                </a:ln>
                <a:latin typeface="Arial" panose="020B0604020202020204" pitchFamily="34" charset="0"/>
              </a:rPr>
              <a:t/>
            </a:r>
            <a:br>
              <a:rPr lang="ru-RU" altLang="ru-RU" sz="2400" cap="none" dirty="0">
                <a:ln>
                  <a:noFill/>
                </a:ln>
                <a:latin typeface="Arial" panose="020B0604020202020204" pitchFamily="34" charset="0"/>
              </a:rPr>
            </a:br>
            <a:endParaRPr lang="ru-RU" sz="2400" dirty="0"/>
          </a:p>
        </p:txBody>
      </p:sp>
      <p:sp>
        <p:nvSpPr>
          <p:cNvPr id="4" name="Rectangle 2"/>
          <p:cNvSpPr>
            <a:spLocks noChangeArrowheads="1"/>
          </p:cNvSpPr>
          <p:nvPr/>
        </p:nvSpPr>
        <p:spPr bwMode="auto">
          <a:xfrm>
            <a:off x="0" y="0"/>
            <a:ext cx="12192000" cy="15875"/>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5" name="Рисунок 4"/>
          <p:cNvPicPr>
            <a:picLocks noChangeAspect="1"/>
          </p:cNvPicPr>
          <p:nvPr/>
        </p:nvPicPr>
        <p:blipFill>
          <a:blip r:embed="rId2"/>
          <a:stretch>
            <a:fillRect/>
          </a:stretch>
        </p:blipFill>
        <p:spPr>
          <a:xfrm>
            <a:off x="6786562" y="2138362"/>
            <a:ext cx="5210175" cy="3476625"/>
          </a:xfrm>
          <a:prstGeom prst="rect">
            <a:avLst/>
          </a:prstGeom>
        </p:spPr>
      </p:pic>
    </p:spTree>
    <p:extLst>
      <p:ext uri="{BB962C8B-B14F-4D97-AF65-F5344CB8AC3E}">
        <p14:creationId xmlns:p14="http://schemas.microsoft.com/office/powerpoint/2010/main" val="2533536496"/>
      </p:ext>
    </p:extLst>
  </p:cSld>
  <p:clrMapOvr>
    <a:masterClrMapping/>
  </p:clrMapOvr>
  <mc:AlternateContent xmlns:mc="http://schemas.openxmlformats.org/markup-compatibility/2006" xmlns:p14="http://schemas.microsoft.com/office/powerpoint/2010/main">
    <mc:Choice Requires="p14">
      <p:transition spd="slow" p14:dur="3400" advClick="0" advTm="7000">
        <p14:reveal/>
      </p:transition>
    </mc:Choice>
    <mc:Fallback xmlns="">
      <p:transition spd="slow" advClick="0" advTm="7000">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3812"/>
            <a:ext cx="6724650" cy="6708775"/>
          </a:xfrm>
        </p:spPr>
        <p:txBody>
          <a:bodyPr>
            <a:normAutofit/>
          </a:bodyPr>
          <a:lstStyle/>
          <a:p>
            <a:pPr lvl="0" algn="ctr" defTabSz="914400" eaLnBrk="0" fontAlgn="base" hangingPunct="0">
              <a:spcAft>
                <a:spcPct val="0"/>
              </a:spcAft>
            </a:pPr>
            <a:r>
              <a:rPr lang="ru-RU" altLang="ru-RU" sz="4400" b="1" cap="none" dirty="0" smtClean="0">
                <a:ln>
                  <a:noFill/>
                </a:ln>
                <a:solidFill>
                  <a:srgbClr val="FF0000"/>
                </a:solidFill>
                <a:latin typeface="Monotype Corsiva" panose="03010101010201010101" pitchFamily="66" charset="0"/>
              </a:rPr>
              <a:t>Простота </a:t>
            </a:r>
            <a:r>
              <a:rPr lang="ru-RU" altLang="ru-RU" sz="4400" b="1" cap="none" dirty="0">
                <a:ln>
                  <a:noFill/>
                </a:ln>
                <a:solidFill>
                  <a:srgbClr val="FF0000"/>
                </a:solidFill>
                <a:latin typeface="Monotype Corsiva" panose="03010101010201010101" pitchFamily="66" charset="0"/>
              </a:rPr>
              <a:t>обслуживания </a:t>
            </a:r>
            <a:r>
              <a:rPr lang="ru-RU" altLang="ru-RU" sz="4400" b="1" cap="none" dirty="0" smtClean="0">
                <a:ln>
                  <a:noFill/>
                </a:ln>
                <a:solidFill>
                  <a:srgbClr val="FF0000"/>
                </a:solidFill>
                <a:latin typeface="Monotype Corsiva" panose="03010101010201010101" pitchFamily="66" charset="0"/>
              </a:rPr>
              <a:t/>
            </a:r>
            <a:br>
              <a:rPr lang="ru-RU" altLang="ru-RU" sz="4400" b="1" cap="none" dirty="0" smtClean="0">
                <a:ln>
                  <a:noFill/>
                </a:ln>
                <a:solidFill>
                  <a:srgbClr val="FF0000"/>
                </a:solidFill>
                <a:latin typeface="Monotype Corsiva" panose="03010101010201010101" pitchFamily="66" charset="0"/>
              </a:rPr>
            </a:br>
            <a:r>
              <a:rPr lang="ru-RU" altLang="ru-RU" sz="4400" b="1" cap="none" dirty="0" smtClean="0">
                <a:ln>
                  <a:noFill/>
                </a:ln>
                <a:solidFill>
                  <a:srgbClr val="FF0000"/>
                </a:solidFill>
                <a:latin typeface="Monotype Corsiva" panose="03010101010201010101" pitchFamily="66" charset="0"/>
              </a:rPr>
              <a:t>(</a:t>
            </a:r>
            <a:r>
              <a:rPr lang="ru-RU" altLang="ru-RU" sz="4400" b="1" cap="none" dirty="0">
                <a:ln>
                  <a:noFill/>
                </a:ln>
                <a:solidFill>
                  <a:srgbClr val="FF0000"/>
                </a:solidFill>
                <a:latin typeface="Monotype Corsiva" panose="03010101010201010101" pitchFamily="66" charset="0"/>
              </a:rPr>
              <a:t>Блок химической промывки)</a:t>
            </a:r>
            <a:r>
              <a:rPr lang="ru-RU" altLang="ru-RU" sz="2000" cap="none" dirty="0">
                <a:ln>
                  <a:noFill/>
                </a:ln>
                <a:solidFill>
                  <a:srgbClr val="FF0000"/>
                </a:solidFill>
                <a:latin typeface="Monotype Corsiva" panose="03010101010201010101" pitchFamily="66" charset="0"/>
              </a:rPr>
              <a:t/>
            </a:r>
            <a:br>
              <a:rPr lang="ru-RU" altLang="ru-RU" sz="2000" cap="none" dirty="0">
                <a:ln>
                  <a:noFill/>
                </a:ln>
                <a:solidFill>
                  <a:srgbClr val="FF0000"/>
                </a:solidFill>
                <a:latin typeface="Monotype Corsiva" panose="03010101010201010101" pitchFamily="66" charset="0"/>
              </a:rPr>
            </a:br>
            <a:r>
              <a:rPr lang="ru-RU" altLang="ru-RU" sz="3100" cap="none" dirty="0">
                <a:ln>
                  <a:noFill/>
                </a:ln>
                <a:latin typeface="Bahnschrift Condensed" panose="020B0502040204020203" pitchFamily="34" charset="0"/>
              </a:rPr>
              <a:t>Регулярный уход за оборудованием автоматизирован, что снижает затраты на сервис. </a:t>
            </a:r>
            <a:br>
              <a:rPr lang="ru-RU" altLang="ru-RU" sz="3100" cap="none" dirty="0">
                <a:ln>
                  <a:noFill/>
                </a:ln>
                <a:latin typeface="Bahnschrift Condensed" panose="020B0502040204020203" pitchFamily="34" charset="0"/>
              </a:rPr>
            </a:br>
            <a:r>
              <a:rPr lang="ru-RU" altLang="ru-RU" sz="3100" cap="none" dirty="0" smtClean="0">
                <a:ln>
                  <a:noFill/>
                </a:ln>
                <a:latin typeface="Bahnschrift Condensed" panose="020B0502040204020203" pitchFamily="34" charset="0"/>
              </a:rPr>
              <a:t>Установка </a:t>
            </a:r>
            <a:r>
              <a:rPr lang="ru-RU" altLang="ru-RU" sz="3100" cap="none" dirty="0">
                <a:ln>
                  <a:noFill/>
                </a:ln>
                <a:latin typeface="Bahnschrift Condensed" panose="020B0502040204020203" pitchFamily="34" charset="0"/>
              </a:rPr>
              <a:t>укомплектована штатным блоком для химической очистки кварцевых чехлов от минеральных отложений.</a:t>
            </a:r>
            <a:br>
              <a:rPr lang="ru-RU" altLang="ru-RU" sz="3100" cap="none" dirty="0">
                <a:ln>
                  <a:noFill/>
                </a:ln>
                <a:latin typeface="Bahnschrift Condensed" panose="020B0502040204020203" pitchFamily="34" charset="0"/>
              </a:rPr>
            </a:br>
            <a:r>
              <a:rPr lang="ru-RU" altLang="ru-RU" sz="3100" cap="none" dirty="0" smtClean="0">
                <a:ln>
                  <a:noFill/>
                </a:ln>
                <a:latin typeface="Bahnschrift Condensed" panose="020B0502040204020203" pitchFamily="34" charset="0"/>
              </a:rPr>
              <a:t>Пульт </a:t>
            </a:r>
            <a:r>
              <a:rPr lang="ru-RU" altLang="ru-RU" sz="3100" cap="none" dirty="0">
                <a:ln>
                  <a:noFill/>
                </a:ln>
                <a:latin typeface="Bahnschrift Condensed" panose="020B0502040204020203" pitchFamily="34" charset="0"/>
              </a:rPr>
              <a:t>управления блокирует запуск промывки при работающих лампах, исключая ошибку оператора.</a:t>
            </a:r>
            <a:br>
              <a:rPr lang="ru-RU" altLang="ru-RU" sz="3100" cap="none" dirty="0">
                <a:ln>
                  <a:noFill/>
                </a:ln>
                <a:latin typeface="Bahnschrift Condensed" panose="020B0502040204020203" pitchFamily="34" charset="0"/>
              </a:rPr>
            </a:br>
            <a:r>
              <a:rPr lang="ru-RU" altLang="ru-RU" sz="3100" cap="none" dirty="0" smtClean="0">
                <a:ln>
                  <a:noFill/>
                </a:ln>
                <a:latin typeface="Bahnschrift Condensed" panose="020B0502040204020203" pitchFamily="34" charset="0"/>
              </a:rPr>
              <a:t>Конструкция </a:t>
            </a:r>
            <a:r>
              <a:rPr lang="ru-RU" altLang="ru-RU" sz="3100" cap="none" dirty="0">
                <a:ln>
                  <a:noFill/>
                </a:ln>
                <a:latin typeface="Bahnschrift Condensed" panose="020B0502040204020203" pitchFamily="34" charset="0"/>
              </a:rPr>
              <a:t>камеры дезинфекции оснащена легкодоступными патрубками для полного слива воды при консервации. </a:t>
            </a:r>
          </a:p>
        </p:txBody>
      </p:sp>
      <p:sp>
        <p:nvSpPr>
          <p:cNvPr id="4" name="Rectangle 2"/>
          <p:cNvSpPr>
            <a:spLocks noChangeArrowheads="1"/>
          </p:cNvSpPr>
          <p:nvPr/>
        </p:nvSpPr>
        <p:spPr bwMode="auto">
          <a:xfrm>
            <a:off x="0" y="0"/>
            <a:ext cx="12192000" cy="15875"/>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5" name="AutoShape 4" descr="C:\Users\pva\Desktop\tb64441_3.webp"/>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7" name="AutoShape 6" descr="C:\Users\pva\Desktop\tb64441_3.webp"/>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8" name="Рисунок 7"/>
          <p:cNvPicPr>
            <a:picLocks noChangeAspect="1"/>
          </p:cNvPicPr>
          <p:nvPr/>
        </p:nvPicPr>
        <p:blipFill>
          <a:blip r:embed="rId2"/>
          <a:stretch>
            <a:fillRect/>
          </a:stretch>
        </p:blipFill>
        <p:spPr>
          <a:xfrm>
            <a:off x="6877050" y="160337"/>
            <a:ext cx="5238750" cy="6572250"/>
          </a:xfrm>
          <a:prstGeom prst="rect">
            <a:avLst/>
          </a:prstGeom>
        </p:spPr>
      </p:pic>
    </p:spTree>
    <p:extLst>
      <p:ext uri="{BB962C8B-B14F-4D97-AF65-F5344CB8AC3E}">
        <p14:creationId xmlns:p14="http://schemas.microsoft.com/office/powerpoint/2010/main" val="3570328045"/>
      </p:ext>
    </p:extLst>
  </p:cSld>
  <p:clrMapOvr>
    <a:masterClrMapping/>
  </p:clrMapOvr>
  <mc:AlternateContent xmlns:mc="http://schemas.openxmlformats.org/markup-compatibility/2006" xmlns:p14="http://schemas.microsoft.com/office/powerpoint/2010/main">
    <mc:Choice Requires="p14">
      <p:transition spd="slow" p14:dur="3400" advClick="0" advTm="7000">
        <p14:reveal/>
      </p:transition>
    </mc:Choice>
    <mc:Fallback xmlns="">
      <p:transition spd="slow" advClick="0" advTm="700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33825" y="209551"/>
            <a:ext cx="8191500" cy="6562724"/>
          </a:xfrm>
        </p:spPr>
        <p:txBody>
          <a:bodyPr>
            <a:normAutofit fontScale="90000"/>
          </a:bodyPr>
          <a:lstStyle/>
          <a:p>
            <a:pPr lvl="0" algn="ctr" defTabSz="914400" eaLnBrk="0" fontAlgn="base" hangingPunct="0">
              <a:spcAft>
                <a:spcPct val="0"/>
              </a:spcAft>
            </a:pPr>
            <a:r>
              <a:rPr lang="ru-RU" altLang="ru-RU" sz="4400" b="1" cap="none" dirty="0">
                <a:ln>
                  <a:noFill/>
                </a:ln>
                <a:solidFill>
                  <a:schemeClr val="accent1">
                    <a:lumMod val="60000"/>
                    <a:lumOff val="40000"/>
                  </a:schemeClr>
                </a:solidFill>
                <a:latin typeface="Google Sans"/>
              </a:rPr>
              <a:t>Экономический и экологический эффект</a:t>
            </a:r>
            <a:r>
              <a:rPr lang="ru-RU" altLang="ru-RU" sz="2000" cap="none" dirty="0">
                <a:ln>
                  <a:noFill/>
                </a:ln>
              </a:rPr>
              <a:t/>
            </a:r>
            <a:br>
              <a:rPr lang="ru-RU" altLang="ru-RU" sz="2000" cap="none" dirty="0">
                <a:ln>
                  <a:noFill/>
                </a:ln>
              </a:rPr>
            </a:br>
            <a:r>
              <a:rPr lang="ru-RU" altLang="ru-RU" sz="3100" cap="none" dirty="0">
                <a:ln>
                  <a:noFill/>
                </a:ln>
                <a:latin typeface="Google Sans"/>
              </a:rPr>
              <a:t>Внедрение УФ-системы MASTER значительно оптимизирует эксплуатационные </a:t>
            </a:r>
            <a:r>
              <a:rPr lang="ru-RU" altLang="ru-RU" sz="3100" cap="none" dirty="0" smtClean="0">
                <a:ln>
                  <a:noFill/>
                </a:ln>
                <a:latin typeface="Google Sans"/>
              </a:rPr>
              <a:t>расходы.</a:t>
            </a:r>
            <a:r>
              <a:rPr lang="ru-RU" altLang="ru-RU" sz="3100" cap="none" dirty="0">
                <a:ln>
                  <a:noFill/>
                </a:ln>
              </a:rPr>
              <a:t/>
            </a:r>
            <a:br>
              <a:rPr lang="ru-RU" altLang="ru-RU" sz="3100" cap="none" dirty="0">
                <a:ln>
                  <a:noFill/>
                </a:ln>
              </a:rPr>
            </a:br>
            <a:r>
              <a:rPr lang="ru-RU" altLang="ru-RU" sz="3100" b="1" u="sng" cap="none" dirty="0">
                <a:ln>
                  <a:noFill/>
                </a:ln>
                <a:solidFill>
                  <a:srgbClr val="002060"/>
                </a:solidFill>
                <a:latin typeface="Google Sans"/>
              </a:rPr>
              <a:t>Снижение химии:</a:t>
            </a:r>
            <a:r>
              <a:rPr lang="ru-RU" altLang="ru-RU" sz="3100" u="sng" cap="none" dirty="0">
                <a:ln>
                  <a:noFill/>
                </a:ln>
                <a:solidFill>
                  <a:srgbClr val="002060"/>
                </a:solidFill>
                <a:latin typeface="Google Sans"/>
              </a:rPr>
              <a:t> </a:t>
            </a:r>
            <a:r>
              <a:rPr lang="ru-RU" altLang="ru-RU" sz="3100" cap="none" dirty="0">
                <a:ln>
                  <a:noFill/>
                </a:ln>
                <a:latin typeface="Google Sans"/>
              </a:rPr>
              <a:t>Сокращение общего расхода свободного хлора и сопутствующих реагентов до 30–50%.</a:t>
            </a:r>
            <a:br>
              <a:rPr lang="ru-RU" altLang="ru-RU" sz="3100" cap="none" dirty="0">
                <a:ln>
                  <a:noFill/>
                </a:ln>
                <a:latin typeface="Google Sans"/>
              </a:rPr>
            </a:br>
            <a:r>
              <a:rPr lang="ru-RU" altLang="ru-RU" sz="3100" b="1" u="sng" cap="none" dirty="0">
                <a:ln>
                  <a:noFill/>
                </a:ln>
                <a:solidFill>
                  <a:srgbClr val="002060"/>
                </a:solidFill>
                <a:latin typeface="Google Sans"/>
              </a:rPr>
              <a:t>Экономия воды:</a:t>
            </a:r>
            <a:r>
              <a:rPr lang="ru-RU" altLang="ru-RU" sz="3100" u="sng" cap="none" dirty="0">
                <a:ln>
                  <a:noFill/>
                </a:ln>
                <a:solidFill>
                  <a:srgbClr val="002060"/>
                </a:solidFill>
                <a:latin typeface="Google Sans"/>
              </a:rPr>
              <a:t> </a:t>
            </a:r>
            <a:r>
              <a:rPr lang="ru-RU" altLang="ru-RU" sz="3100" cap="none" dirty="0">
                <a:ln>
                  <a:noFill/>
                </a:ln>
                <a:latin typeface="Google Sans"/>
              </a:rPr>
              <a:t>Уменьшение частоты и объема </a:t>
            </a:r>
            <a:r>
              <a:rPr lang="ru-RU" altLang="ru-RU" sz="3100" cap="none" dirty="0" err="1">
                <a:ln>
                  <a:noFill/>
                </a:ln>
                <a:latin typeface="Google Sans"/>
              </a:rPr>
              <a:t>долива</a:t>
            </a:r>
            <a:r>
              <a:rPr lang="ru-RU" altLang="ru-RU" sz="3100" cap="none" dirty="0">
                <a:ln>
                  <a:noFill/>
                </a:ln>
                <a:latin typeface="Google Sans"/>
              </a:rPr>
              <a:t> свежей воды, требуемого для снижения уровня хлораминов.</a:t>
            </a:r>
            <a:br>
              <a:rPr lang="ru-RU" altLang="ru-RU" sz="3100" cap="none" dirty="0">
                <a:ln>
                  <a:noFill/>
                </a:ln>
                <a:latin typeface="Google Sans"/>
              </a:rPr>
            </a:br>
            <a:r>
              <a:rPr lang="ru-RU" altLang="ru-RU" sz="3100" b="1" u="sng" cap="none" dirty="0">
                <a:ln>
                  <a:noFill/>
                </a:ln>
                <a:solidFill>
                  <a:srgbClr val="002060"/>
                </a:solidFill>
                <a:latin typeface="Google Sans"/>
              </a:rPr>
              <a:t>Комфорт посетителей:</a:t>
            </a:r>
            <a:r>
              <a:rPr lang="ru-RU" altLang="ru-RU" sz="3100" u="sng" cap="none" dirty="0">
                <a:ln>
                  <a:noFill/>
                </a:ln>
                <a:solidFill>
                  <a:srgbClr val="002060"/>
                </a:solidFill>
                <a:latin typeface="Google Sans"/>
              </a:rPr>
              <a:t> </a:t>
            </a:r>
            <a:r>
              <a:rPr lang="ru-RU" altLang="ru-RU" sz="3100" cap="none" dirty="0">
                <a:ln>
                  <a:noFill/>
                </a:ln>
                <a:latin typeface="Google Sans"/>
              </a:rPr>
              <a:t>Отсутствие раздражений на коже, запаха хлора, безопасность для детей и аллергиков. </a:t>
            </a:r>
            <a:br>
              <a:rPr lang="ru-RU" altLang="ru-RU" sz="3100" cap="none" dirty="0">
                <a:ln>
                  <a:noFill/>
                </a:ln>
                <a:latin typeface="Google Sans"/>
              </a:rPr>
            </a:br>
            <a:endParaRPr lang="ru-RU" sz="3100" dirty="0"/>
          </a:p>
        </p:txBody>
      </p:sp>
      <p:sp>
        <p:nvSpPr>
          <p:cNvPr id="4" name="Rectangle 2"/>
          <p:cNvSpPr>
            <a:spLocks noChangeArrowheads="1"/>
          </p:cNvSpPr>
          <p:nvPr/>
        </p:nvSpPr>
        <p:spPr bwMode="auto">
          <a:xfrm>
            <a:off x="0" y="0"/>
            <a:ext cx="12192000" cy="15875"/>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7" name="Рисунок 6"/>
          <p:cNvPicPr>
            <a:picLocks noChangeAspect="1"/>
          </p:cNvPicPr>
          <p:nvPr/>
        </p:nvPicPr>
        <p:blipFill>
          <a:blip r:embed="rId2"/>
          <a:stretch>
            <a:fillRect/>
          </a:stretch>
        </p:blipFill>
        <p:spPr>
          <a:xfrm>
            <a:off x="180975" y="728663"/>
            <a:ext cx="3990975" cy="2300287"/>
          </a:xfrm>
          <a:prstGeom prst="rect">
            <a:avLst/>
          </a:prstGeom>
        </p:spPr>
      </p:pic>
      <p:pic>
        <p:nvPicPr>
          <p:cNvPr id="8" name="Рисунок 7"/>
          <p:cNvPicPr>
            <a:picLocks noChangeAspect="1"/>
          </p:cNvPicPr>
          <p:nvPr/>
        </p:nvPicPr>
        <p:blipFill>
          <a:blip r:embed="rId3"/>
          <a:stretch>
            <a:fillRect/>
          </a:stretch>
        </p:blipFill>
        <p:spPr>
          <a:xfrm>
            <a:off x="180975" y="3548062"/>
            <a:ext cx="3990975" cy="3090862"/>
          </a:xfrm>
          <a:prstGeom prst="rect">
            <a:avLst/>
          </a:prstGeom>
        </p:spPr>
      </p:pic>
    </p:spTree>
    <p:extLst>
      <p:ext uri="{BB962C8B-B14F-4D97-AF65-F5344CB8AC3E}">
        <p14:creationId xmlns:p14="http://schemas.microsoft.com/office/powerpoint/2010/main" val="3385100041"/>
      </p:ext>
    </p:extLst>
  </p:cSld>
  <p:clrMapOvr>
    <a:masterClrMapping/>
  </p:clrMapOvr>
  <mc:AlternateContent xmlns:mc="http://schemas.openxmlformats.org/markup-compatibility/2006" xmlns:p14="http://schemas.microsoft.com/office/powerpoint/2010/main">
    <mc:Choice Requires="p14">
      <p:transition spd="slow" p14:dur="3400" advClick="0" advTm="7000">
        <p14:reveal/>
      </p:transition>
    </mc:Choice>
    <mc:Fallback xmlns="">
      <p:transition spd="slow" advClick="0" advTm="7000">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0975" y="1"/>
            <a:ext cx="11830049" cy="4667250"/>
          </a:xfrm>
        </p:spPr>
        <p:txBody>
          <a:bodyPr>
            <a:normAutofit fontScale="90000"/>
          </a:bodyPr>
          <a:lstStyle/>
          <a:p>
            <a:pPr algn="ctr"/>
            <a:r>
              <a:rPr lang="ru-RU" i="1" dirty="0">
                <a:solidFill>
                  <a:schemeClr val="accent2">
                    <a:lumMod val="50000"/>
                  </a:schemeClr>
                </a:solidFill>
                <a:latin typeface="Arial Black" panose="020B0A04020102020204" pitchFamily="34" charset="0"/>
              </a:rPr>
              <a:t>Установка </a:t>
            </a:r>
            <a:r>
              <a:rPr lang="ru-RU" b="1" i="1" dirty="0">
                <a:solidFill>
                  <a:schemeClr val="accent2">
                    <a:lumMod val="50000"/>
                  </a:schemeClr>
                </a:solidFill>
                <a:latin typeface="Arial Black" panose="020B0A04020102020204" pitchFamily="34" charset="0"/>
              </a:rPr>
              <a:t>ЛИТ MASTER DUV-2A500-N MST</a:t>
            </a:r>
            <a:r>
              <a:rPr lang="ru-RU" i="1" dirty="0">
                <a:solidFill>
                  <a:schemeClr val="accent2">
                    <a:lumMod val="50000"/>
                  </a:schemeClr>
                </a:solidFill>
                <a:latin typeface="Arial Black" panose="020B0A04020102020204" pitchFamily="34" charset="0"/>
              </a:rPr>
              <a:t> — </a:t>
            </a:r>
            <a:r>
              <a:rPr lang="ru-RU" dirty="0">
                <a:solidFill>
                  <a:schemeClr val="accent5">
                    <a:lumMod val="60000"/>
                    <a:lumOff val="40000"/>
                  </a:schemeClr>
                </a:solidFill>
                <a:latin typeface="Arial Black" panose="020B0A04020102020204" pitchFamily="34" charset="0"/>
              </a:rPr>
              <a:t>это долгосрочная инвестиция в безопасность, соответствующая строгим санитарным нормам (ГОСТ Р 71911-2024). Профессиональное УФ-оборудование гарантирует стабильное качество воды, снижение операционных расходов на химию и комфорт каждого посетителя бассейна. </a:t>
            </a:r>
          </a:p>
        </p:txBody>
      </p:sp>
      <p:pic>
        <p:nvPicPr>
          <p:cNvPr id="3" name="Рисунок 2"/>
          <p:cNvPicPr>
            <a:picLocks noChangeAspect="1"/>
          </p:cNvPicPr>
          <p:nvPr/>
        </p:nvPicPr>
        <p:blipFill>
          <a:blip r:embed="rId2"/>
          <a:stretch>
            <a:fillRect/>
          </a:stretch>
        </p:blipFill>
        <p:spPr>
          <a:xfrm>
            <a:off x="304800" y="4076700"/>
            <a:ext cx="3086100" cy="2533650"/>
          </a:xfrm>
          <a:prstGeom prst="rect">
            <a:avLst/>
          </a:prstGeom>
        </p:spPr>
      </p:pic>
      <p:pic>
        <p:nvPicPr>
          <p:cNvPr id="4" name="Рисунок 3"/>
          <p:cNvPicPr>
            <a:picLocks noChangeAspect="1"/>
          </p:cNvPicPr>
          <p:nvPr/>
        </p:nvPicPr>
        <p:blipFill>
          <a:blip r:embed="rId3"/>
          <a:stretch>
            <a:fillRect/>
          </a:stretch>
        </p:blipFill>
        <p:spPr>
          <a:xfrm>
            <a:off x="3714751" y="4476750"/>
            <a:ext cx="8296274" cy="2247900"/>
          </a:xfrm>
          <a:prstGeom prst="rect">
            <a:avLst/>
          </a:prstGeom>
        </p:spPr>
      </p:pic>
    </p:spTree>
    <p:extLst>
      <p:ext uri="{BB962C8B-B14F-4D97-AF65-F5344CB8AC3E}">
        <p14:creationId xmlns:p14="http://schemas.microsoft.com/office/powerpoint/2010/main" val="4014847548"/>
      </p:ext>
    </p:extLst>
  </p:cSld>
  <p:clrMapOvr>
    <a:masterClrMapping/>
  </p:clrMapOvr>
  <mc:AlternateContent xmlns:mc="http://schemas.openxmlformats.org/markup-compatibility/2006" xmlns:p14="http://schemas.microsoft.com/office/powerpoint/2010/main">
    <mc:Choice Requires="p14">
      <p:transition spd="slow" p14:dur="3400" advClick="0" advTm="7000">
        <p14:reveal/>
      </p:transition>
    </mc:Choice>
    <mc:Fallback xmlns="">
      <p:transition spd="slow" advClick="0" advTm="7000">
        <p:fade/>
      </p:transition>
    </mc:Fallback>
  </mc:AlternateContent>
  <p:timing>
    <p:tnLst>
      <p:par>
        <p:cTn id="1" dur="indefinite" restart="never" nodeType="tmRoot"/>
      </p:par>
    </p:tnLst>
  </p:timing>
</p:sld>
</file>

<file path=ppt/theme/theme1.xml><?xml version="1.0" encoding="utf-8"?>
<a:theme xmlns:a="http://schemas.openxmlformats.org/drawingml/2006/main" name="Сектор">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xmlns="" name="Slice" id="{0507925B-6AC9-4358-8E18-C330545D08F8}" vid="{13FEC7C6-62A9-40C4-99D2-581AACACAA2F}"/>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135</TotalTime>
  <Words>101</Words>
  <Application>Microsoft Office PowerPoint</Application>
  <PresentationFormat>Произвольный</PresentationFormat>
  <Paragraphs>15</Paragraphs>
  <Slides>10</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Сектор</vt:lpstr>
      <vt:lpstr>МБУ ДО «Снежинская СШ по плаванию»  УФ-установка ЛИТ MASTER DUV-2A500-N MST</vt:lpstr>
      <vt:lpstr>ультрафиолетовая установка НПО ЛИТ MASTER DUV-2A500-N MST - является стандартом промышленного обеззараживания воды в бассейнах. Приобретение и установка современного оборудования - Профессиональное решение для автоматического обеззараживания и снижения уровня связанных хлораминов в плавательных бассейнах.</vt:lpstr>
      <vt:lpstr>Назначение оборудования Основная цель интеграции установки — создание безопасной, здоровой и комфортной среды для плавания за счет синергии физического УФ-излучения и химической очистки.  Уничтожение патогенов: 100% ликвидация бактерий, вирусов, микробов и жизнеспособных цист (включая устойчивые к хлору микроорганизмы Giardia и Cryptosporidium).  Борьба с хлораминами:  Разрушение связанного хлора, который является причиной резкого запаха в бассейне, раздражения глаз и сухости кожи.  Защита от цветения:  Эффективная профилактика образования и развития биопленок и водорослей на стенках чаши бассейна.  </vt:lpstr>
      <vt:lpstr> Ключевые технические характеристики Установка обладает высокой пропускной способностью и рассчитана на непрерывную эксплуатацию под нагрузкой. Производительность - до 100–150 м³/час (зависит от дозы излучения); Количество ламп - 2 мощные амальгамные лампы; Потребляемая мощность - 1,1 кВт (1100 Вт); Рабочее давление - до 10 бар; Диаметр подключения - DN 100 (4"); Материал корпуса - Нержавеющая легированная сталь AISI .</vt:lpstr>
      <vt:lpstr>Передовые технологии ламп Сердце системы — современные амальгамные лампы низкого давления, превосходящие стандартные ртутные аналоги.  Высокий ресурс: Срок службы излучателей составляет от 12 000 до 16 000 часов непрерывной работы. Энергоэффективность: Максимальный выход бактерицидного УФ-излучения (длина волны 254 нм) при минимальном потреблении энергии. Экологическая безопасность: Конструкция ламп исключает попадание жидкой ртути в воду в случае повреждения. </vt:lpstr>
      <vt:lpstr>Умная система контроля и автоматизации Установка серии MASTER полностью автономна и легко интегрируется в общую инженерную систему объекта.  Сенсорный УФ-датчик: Непрерывно измеряет фактическую интенсивность облучения воды в режиме реального времени. Интеллектуальный пульт управления: Русифицированный ЖК-дисплей отображает счетчик времени наработки ламп и количество включений. Дистанционная диспетчеризация: Поддержка промышленного протокола Modbus RTU (RS-485) для удаленного мониторинга и интеграции в АСУ ТП.  </vt:lpstr>
      <vt:lpstr> Надежность и безопасность эксплуатации  Инженеры «НПО ЛИТ» предусмотрели многоуровневую защиту от внештатных ситуаций.  Датчик температуры: Интегрирован в корпус камеры дезинфекции; предотвращает перегрев системы при отсутствии протока воды. Защита ЭПРА: Электронные пускорегулирующие аппараты защищены от короткого замыкания, обрыва кабелей и скачков напряжения. Защита от коррозии: Высококачественная сталь с внутренней и внешней пассивацией сварных швов.  </vt:lpstr>
      <vt:lpstr>Простота обслуживания  (Блок химической промывки) Регулярный уход за оборудованием автоматизирован, что снижает затраты на сервис.  Установка укомплектована штатным блоком для химической очистки кварцевых чехлов от минеральных отложений. Пульт управления блокирует запуск промывки при работающих лампах, исключая ошибку оператора. Конструкция камеры дезинфекции оснащена легкодоступными патрубками для полного слива воды при консервации. </vt:lpstr>
      <vt:lpstr>Экономический и экологический эффект Внедрение УФ-системы MASTER значительно оптимизирует эксплуатационные расходы. Снижение химии: Сокращение общего расхода свободного хлора и сопутствующих реагентов до 30–50%. Экономия воды: Уменьшение частоты и объема долива свежей воды, требуемого для снижения уровня хлораминов. Комфорт посетителей: Отсутствие раздражений на коже, запаха хлора, безопасность для детей и аллергиков.  </vt:lpstr>
      <vt:lpstr>Установка ЛИТ MASTER DUV-2A500-N MST — это долгосрочная инвестиция в безопасность, соответствующая строгим санитарным нормам (ГОСТ Р 71911-2024). Профессиональное УФ-оборудование гарантирует стабильное качество воды, снижение операционных расходов на химию и комфорт каждого посетителя бассейна.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УФ-установка ЛИТ MASTER DUV-2A500-N MST</dc:title>
  <dc:creator>pva</dc:creator>
  <cp:lastModifiedBy>BassDir</cp:lastModifiedBy>
  <cp:revision>20</cp:revision>
  <dcterms:created xsi:type="dcterms:W3CDTF">2026-10-05T03:13:11Z</dcterms:created>
  <dcterms:modified xsi:type="dcterms:W3CDTF">2026-10-05T05:49:44Z</dcterms:modified>
</cp:coreProperties>
</file>