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8" r:id="rId10"/>
    <p:sldId id="267" r:id="rId11"/>
    <p:sldId id="266" r:id="rId12"/>
    <p:sldId id="265" r:id="rId13"/>
    <p:sldId id="270" r:id="rId14"/>
    <p:sldId id="26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96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3426"/>
          </a:solidFill>
          <a:ln>
            <a:solidFill>
              <a:srgbClr val="1434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14400" y="914400"/>
            <a:ext cx="10362895" cy="5029200"/>
          </a:xfrm>
          <a:prstGeom prst="roundRect">
            <a:avLst/>
          </a:prstGeom>
          <a:solidFill>
            <a:srgbClr val="1C4634"/>
          </a:solidFill>
          <a:ln w="19050">
            <a:solidFill>
              <a:srgbClr val="2D69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71600" y="1188720"/>
            <a:ext cx="9448495" cy="23288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600"/>
              </a:spcAft>
              <a:defRPr sz="1100" b="1">
                <a:solidFill>
                  <a:srgbClr val="D9822B"/>
                </a:solidFill>
                <a:latin typeface="Arial"/>
              </a:defRPr>
            </a:pPr>
            <a:r>
              <a:t>ИНИЦИАТИВНЫЙ ПРОЕКТ • МЕЖБЮДЖЕТНЫЙ ТРАНСФЕРТ 2026–2027</a:t>
            </a:r>
          </a:p>
          <a:p>
            <a:pPr algn="ctr">
              <a:spcAft>
                <a:spcPts val="1400"/>
              </a:spcAft>
              <a:defRPr sz="2800" b="1">
                <a:solidFill>
                  <a:srgbClr val="FFFFFF"/>
                </a:solidFill>
                <a:latin typeface="Arial"/>
              </a:defRPr>
            </a:pPr>
            <a:r>
              <a:rPr sz="3200">
                <a:latin typeface="Times New Roman" pitchFamily="18" charset="0"/>
                <a:cs typeface="Times New Roman" pitchFamily="18" charset="0"/>
              </a:rPr>
              <a:t>Капитальный ремонт гаража</a:t>
            </a:r>
            <a:br>
              <a:rPr sz="3200">
                <a:latin typeface="Times New Roman" pitchFamily="18" charset="0"/>
                <a:cs typeface="Times New Roman" pitchFamily="18" charset="0"/>
              </a:rPr>
            </a:br>
            <a:r>
              <a:rPr sz="3200">
                <a:latin typeface="Times New Roman" pitchFamily="18" charset="0"/>
                <a:cs typeface="Times New Roman" pitchFamily="18" charset="0"/>
              </a:rPr>
              <a:t>для хранения и ремонта специальной техники</a:t>
            </a:r>
          </a:p>
          <a:p>
            <a:pPr>
              <a:spcAft>
                <a:spcPts val="2800"/>
              </a:spcAft>
              <a:defRPr sz="1400">
                <a:solidFill>
                  <a:srgbClr val="BED7CA"/>
                </a:solidFill>
                <a:latin typeface="Arial"/>
              </a:defRPr>
            </a:pPr>
            <a:r>
              <a:rPr sz="1400">
                <a:latin typeface="Times New Roman" pitchFamily="18" charset="0"/>
                <a:cs typeface="Times New Roman" pitchFamily="18" charset="0"/>
              </a:rPr>
              <a:t>МКУ «Снежинское лесничество» • Финансовая поддержка из бюджета Челябинской области</a:t>
            </a:r>
          </a:p>
          <a:p>
            <a:pPr>
              <a:defRPr sz="1200" b="1">
                <a:solidFill>
                  <a:srgbClr val="E6F0EB"/>
                </a:solidFill>
                <a:latin typeface="Arial"/>
              </a:defRPr>
            </a:pPr>
            <a:r>
              <a:rPr sz="1400">
                <a:latin typeface="Times New Roman" pitchFamily="18" charset="0"/>
                <a:cs typeface="Times New Roman" pitchFamily="18" charset="0"/>
              </a:rPr>
              <a:t>Адрес: г. Снежинск, ул. Зелёная, д. 14  |  Объем финансирования: </a:t>
            </a:r>
            <a:r>
              <a:rPr sz="140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487 </a:t>
            </a:r>
            <a:r>
              <a:rPr sz="140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94</a:t>
            </a:r>
            <a:r>
              <a:rPr sz="14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400">
                <a:latin typeface="Times New Roman" pitchFamily="18" charset="0"/>
                <a:cs typeface="Times New Roman" pitchFamily="18" charset="0"/>
              </a:rPr>
              <a:t>руб.  |  Инициатор: Н.В. Кулешов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9"/>
          </a:solidFill>
          <a:ln>
            <a:solidFill>
              <a:srgbClr val="F8FA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57199"/>
            <a:ext cx="10728655" cy="8515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2400" b="1">
                <a:solidFill>
                  <a:srgbClr val="143426"/>
                </a:solidFill>
                <a:latin typeface="Arial"/>
              </a:defRPr>
            </a:pPr>
            <a:r>
              <a:rPr dirty="0"/>
              <a:t>МКУ «</a:t>
            </a:r>
            <a:r>
              <a:rPr dirty="0" err="1"/>
              <a:t>Снежинское</a:t>
            </a:r>
            <a:r>
              <a:rPr dirty="0"/>
              <a:t> </a:t>
            </a:r>
            <a:r>
              <a:rPr dirty="0" err="1"/>
              <a:t>лесничество</a:t>
            </a:r>
            <a:r>
              <a:rPr dirty="0"/>
              <a:t>»: </a:t>
            </a:r>
            <a:r>
              <a:rPr dirty="0" err="1"/>
              <a:t>задачи</a:t>
            </a:r>
            <a:r>
              <a:rPr dirty="0"/>
              <a:t> и </a:t>
            </a:r>
            <a:r>
              <a:rPr dirty="0" err="1"/>
              <a:t>зона</a:t>
            </a:r>
            <a:r>
              <a:rPr dirty="0"/>
              <a:t> </a:t>
            </a:r>
            <a:r>
              <a:rPr dirty="0" err="1"/>
              <a:t>ответственности</a:t>
            </a:r>
            <a:endParaRPr dirty="0"/>
          </a:p>
          <a:p>
            <a:pPr>
              <a:defRPr sz="1300">
                <a:solidFill>
                  <a:srgbClr val="5F6E66"/>
                </a:solidFill>
                <a:latin typeface="Arial"/>
              </a:defRPr>
            </a:pPr>
            <a:r>
              <a:rPr sz="1400" dirty="0" err="1"/>
              <a:t>Обеспечение</a:t>
            </a:r>
            <a:r>
              <a:rPr sz="1400" dirty="0"/>
              <a:t> </a:t>
            </a:r>
            <a:r>
              <a:rPr sz="1400" dirty="0" err="1"/>
              <a:t>охраны</a:t>
            </a:r>
            <a:r>
              <a:rPr sz="1400" dirty="0"/>
              <a:t>, </a:t>
            </a:r>
            <a:r>
              <a:rPr sz="1400" dirty="0" err="1"/>
              <a:t>защиты</a:t>
            </a:r>
            <a:r>
              <a:rPr sz="1400" dirty="0"/>
              <a:t> и </a:t>
            </a:r>
            <a:r>
              <a:rPr sz="1400" dirty="0" err="1"/>
              <a:t>воспроизводства</a:t>
            </a:r>
            <a:r>
              <a:rPr sz="1400" dirty="0"/>
              <a:t> </a:t>
            </a:r>
            <a:r>
              <a:rPr sz="1400" dirty="0" err="1"/>
              <a:t>лесных</a:t>
            </a:r>
            <a:r>
              <a:rPr sz="1400" dirty="0"/>
              <a:t> </a:t>
            </a:r>
            <a:r>
              <a:rPr sz="1400" dirty="0" err="1"/>
              <a:t>массивов</a:t>
            </a:r>
            <a:r>
              <a:rPr sz="1400" dirty="0"/>
              <a:t> </a:t>
            </a:r>
            <a:r>
              <a:rPr sz="1400" dirty="0" err="1"/>
              <a:t>города</a:t>
            </a:r>
            <a:r>
              <a:rPr sz="1400" dirty="0"/>
              <a:t> </a:t>
            </a:r>
            <a:r>
              <a:rPr sz="1400" dirty="0" err="1"/>
              <a:t>Снежинска</a:t>
            </a:r>
            <a:endParaRPr lang="ru-RU" sz="1400" dirty="0"/>
          </a:p>
          <a:p>
            <a:pPr>
              <a:defRPr sz="1300">
                <a:solidFill>
                  <a:srgbClr val="5F6E66"/>
                </a:solidFill>
                <a:latin typeface="Arial"/>
              </a:defRPr>
            </a:pPr>
            <a:endParaRPr sz="1400" dirty="0"/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3328416" cy="109728"/>
          </a:xfrm>
          <a:prstGeom prst="rect">
            <a:avLst/>
          </a:prstGeom>
          <a:solidFill>
            <a:srgbClr val="287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2057400"/>
            <a:ext cx="2779776" cy="275203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1000"/>
              </a:spcAft>
              <a:defRPr sz="2400" b="1">
                <a:solidFill>
                  <a:srgbClr val="28744B"/>
                </a:solidFill>
                <a:latin typeface="Arial"/>
              </a:defRPr>
            </a:pPr>
            <a:r>
              <a:t>17 193,56 га</a:t>
            </a:r>
          </a:p>
          <a:p>
            <a:pPr>
              <a:spcAft>
                <a:spcPts val="1200"/>
              </a:spcAft>
              <a:defRPr sz="1400" b="1">
                <a:solidFill>
                  <a:srgbClr val="1E2933"/>
                </a:solidFill>
                <a:latin typeface="Arial"/>
              </a:defRPr>
            </a:pPr>
            <a:r>
              <a:rPr sz="1400"/>
              <a:t>Вверенная лесная территория</a:t>
            </a:r>
          </a:p>
          <a:p>
            <a:pPr algn="ctr">
              <a:lnSpc>
                <a:spcPct val="125000"/>
              </a:lnSpc>
              <a:defRPr sz="1200">
                <a:solidFill>
                  <a:srgbClr val="5F6E66"/>
                </a:solidFill>
                <a:latin typeface="Arial"/>
              </a:defRPr>
            </a:pPr>
            <a:r>
              <a:rPr sz="1400"/>
              <a:t>Лесничество осуществляет непрерывную охрану, защиту и воспроизводство лесов. Это огромная площадь, требующая постоянного контроля лесного законодательства и противопожарной безопасности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425696" y="1737360"/>
            <a:ext cx="3328416" cy="109728"/>
          </a:xfrm>
          <a:prstGeom prst="rect">
            <a:avLst/>
          </a:prstGeom>
          <a:solidFill>
            <a:srgbClr val="1434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0016" y="2057400"/>
            <a:ext cx="2779776" cy="30213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1000"/>
              </a:spcAft>
              <a:defRPr sz="2400" b="1">
                <a:solidFill>
                  <a:srgbClr val="143426"/>
                </a:solidFill>
                <a:latin typeface="Arial"/>
              </a:defRPr>
            </a:pPr>
            <a:r>
              <a:t>Ежедневно</a:t>
            </a:r>
          </a:p>
          <a:p>
            <a:pPr algn="ctr">
              <a:spcAft>
                <a:spcPts val="1200"/>
              </a:spcAft>
              <a:defRPr sz="1400" b="1">
                <a:solidFill>
                  <a:srgbClr val="1E2933"/>
                </a:solidFill>
                <a:latin typeface="Arial"/>
              </a:defRPr>
            </a:pPr>
            <a:r>
              <a:t>Патрулирование и надзор</a:t>
            </a:r>
          </a:p>
          <a:p>
            <a:pPr algn="ctr">
              <a:lnSpc>
                <a:spcPct val="125000"/>
              </a:lnSpc>
              <a:defRPr sz="1200">
                <a:solidFill>
                  <a:srgbClr val="5F6E66"/>
                </a:solidFill>
                <a:latin typeface="Arial"/>
              </a:defRPr>
            </a:pPr>
            <a:r>
              <a:rPr sz="1400"/>
              <a:t>Сотрудники учреждения на автомобилях и пешим способом ведут ежедневное патрулирование территории для своевременного обнаружения очагов возгораний и предотвращения правонарушений</a:t>
            </a:r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119872" y="1737360"/>
            <a:ext cx="3328416" cy="109728"/>
          </a:xfrm>
          <a:prstGeom prst="rect">
            <a:avLst/>
          </a:prstGeom>
          <a:solidFill>
            <a:srgbClr val="D98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94192" y="2057400"/>
            <a:ext cx="2779776" cy="30213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1000"/>
              </a:spcAft>
              <a:defRPr sz="2400" b="1">
                <a:solidFill>
                  <a:srgbClr val="D9822B"/>
                </a:solidFill>
                <a:latin typeface="Arial"/>
              </a:defRPr>
            </a:pPr>
            <a:r>
              <a:t>Спецтехника</a:t>
            </a:r>
          </a:p>
          <a:p>
            <a:pPr algn="ctr">
              <a:spcAft>
                <a:spcPts val="1200"/>
              </a:spcAft>
              <a:defRPr sz="1400" b="1">
                <a:solidFill>
                  <a:srgbClr val="1E2933"/>
                </a:solidFill>
                <a:latin typeface="Arial"/>
              </a:defRPr>
            </a:pPr>
            <a:r>
              <a:rPr>
                <a:latin typeface="Times New Roman" pitchFamily="18" charset="0"/>
                <a:cs typeface="Times New Roman" pitchFamily="18" charset="0"/>
              </a:rPr>
              <a:t>Трудные условия эксплуатации</a:t>
            </a:r>
          </a:p>
          <a:p>
            <a:pPr algn="ctr">
              <a:lnSpc>
                <a:spcPct val="125000"/>
              </a:lnSpc>
              <a:defRPr sz="1200">
                <a:solidFill>
                  <a:srgbClr val="5F6E66"/>
                </a:solidFill>
                <a:latin typeface="Arial"/>
              </a:defRPr>
            </a:pPr>
            <a:r>
              <a:rPr sz="1400"/>
              <a:t>Автопарк учреждения включает тяжелую технику (бульдозеры, тракторы, трелевщики) и пожарные автоцистерны. Работа в условиях бездорожья и труднопроходимой местности приводит к постоянному износу узлов и агрегатов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9"/>
          </a:solidFill>
          <a:ln>
            <a:solidFill>
              <a:srgbClr val="F8FA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728655" cy="103618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2400" b="1">
                <a:solidFill>
                  <a:srgbClr val="143426"/>
                </a:solidFill>
                <a:latin typeface="Arial"/>
              </a:defRPr>
            </a:pPr>
            <a:r>
              <a:rPr dirty="0" err="1"/>
              <a:t>Текущая</a:t>
            </a:r>
            <a:r>
              <a:rPr dirty="0"/>
              <a:t> </a:t>
            </a:r>
            <a:r>
              <a:rPr dirty="0" err="1"/>
              <a:t>проблема</a:t>
            </a:r>
            <a:r>
              <a:rPr dirty="0"/>
              <a:t>: </a:t>
            </a:r>
            <a:r>
              <a:rPr dirty="0" err="1"/>
              <a:t>аварийное</a:t>
            </a:r>
            <a:r>
              <a:rPr dirty="0"/>
              <a:t> </a:t>
            </a:r>
            <a:r>
              <a:rPr dirty="0" err="1"/>
              <a:t>состояние</a:t>
            </a:r>
            <a:r>
              <a:rPr dirty="0"/>
              <a:t> </a:t>
            </a:r>
            <a:r>
              <a:rPr dirty="0" err="1"/>
              <a:t>ремонтной</a:t>
            </a:r>
            <a:r>
              <a:rPr dirty="0"/>
              <a:t> </a:t>
            </a:r>
            <a:r>
              <a:rPr dirty="0" err="1"/>
              <a:t>базы</a:t>
            </a:r>
            <a:endParaRPr dirty="0"/>
          </a:p>
          <a:p>
            <a:pPr>
              <a:defRPr sz="1300">
                <a:solidFill>
                  <a:srgbClr val="5F6E66"/>
                </a:solidFill>
                <a:latin typeface="Arial"/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Невозможность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безопасного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своевременного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спецтехники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ставит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угрозу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охрану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лесов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3328416" cy="109728"/>
          </a:xfrm>
          <a:prstGeom prst="rect">
            <a:avLst/>
          </a:prstGeom>
          <a:solidFill>
            <a:srgbClr val="BE2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2103120"/>
            <a:ext cx="2688336" cy="403700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800"/>
              </a:spcAft>
              <a:defRPr sz="1100" b="1">
                <a:solidFill>
                  <a:srgbClr val="BE2D2D"/>
                </a:solidFill>
                <a:latin typeface="Arial"/>
              </a:defRPr>
            </a:pPr>
            <a:r>
              <a:rPr sz="2000" dirty="0" err="1">
                <a:latin typeface="Times New Roman" pitchFamily="18" charset="0"/>
                <a:cs typeface="Times New Roman" pitchFamily="18" charset="0"/>
              </a:rPr>
              <a:t>Проблема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 01</a:t>
            </a:r>
          </a:p>
          <a:p>
            <a:pPr>
              <a:spcAft>
                <a:spcPts val="1400"/>
              </a:spcAft>
              <a:defRPr sz="1600" b="1">
                <a:solidFill>
                  <a:srgbClr val="1E2933"/>
                </a:solidFill>
                <a:latin typeface="Arial"/>
              </a:defRPr>
            </a:pPr>
            <a:r>
              <a:rPr dirty="0" err="1"/>
              <a:t>Аварийное</a:t>
            </a:r>
            <a:r>
              <a:rPr dirty="0"/>
              <a:t> </a:t>
            </a:r>
            <a:r>
              <a:rPr dirty="0" err="1"/>
              <a:t>здание</a:t>
            </a:r>
            <a:r>
              <a:rPr dirty="0"/>
              <a:t> </a:t>
            </a:r>
            <a:r>
              <a:rPr dirty="0" err="1"/>
              <a:t>боксов</a:t>
            </a:r>
            <a:endParaRPr dirty="0"/>
          </a:p>
          <a:p>
            <a:pPr lvl="1" algn="ctr">
              <a:lnSpc>
                <a:spcPct val="130000"/>
              </a:lnSpc>
              <a:defRPr sz="1200">
                <a:solidFill>
                  <a:srgbClr val="5F6E66"/>
                </a:solidFill>
                <a:latin typeface="Arial"/>
              </a:defRPr>
            </a:pP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Ремонтные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боксы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тяжелой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находятся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аварийном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состоянии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кровли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потолка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стен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отмостки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отвечают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базовым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угрожают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здоровью</a:t>
            </a:r>
            <a:r>
              <a:rPr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425696" y="1737360"/>
            <a:ext cx="3328416" cy="109728"/>
          </a:xfrm>
          <a:prstGeom prst="rect">
            <a:avLst/>
          </a:prstGeom>
          <a:solidFill>
            <a:srgbClr val="D98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45736" y="2103120"/>
            <a:ext cx="2688336" cy="36430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800"/>
              </a:spcAft>
              <a:defRPr sz="1100" b="1">
                <a:solidFill>
                  <a:srgbClr val="D9822B"/>
                </a:solidFill>
                <a:latin typeface="Arial"/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02</a:t>
            </a:r>
          </a:p>
          <a:p>
            <a:pPr algn="ctr">
              <a:spcAft>
                <a:spcPts val="1400"/>
              </a:spcAft>
              <a:defRPr sz="1600" b="1">
                <a:solidFill>
                  <a:srgbClr val="1E2933"/>
                </a:solidFill>
                <a:latin typeface="Arial"/>
              </a:defRPr>
            </a:pPr>
            <a:r>
              <a:rPr err="1"/>
              <a:t>Вынужденный</a:t>
            </a:r>
            <a:r>
              <a:rPr/>
              <a:t> </a:t>
            </a:r>
            <a:r>
              <a:rPr smtClean="0"/>
              <a:t>ремонт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улице</a:t>
            </a:r>
            <a:endParaRPr dirty="0"/>
          </a:p>
          <a:p>
            <a:pPr algn="ctr">
              <a:lnSpc>
                <a:spcPct val="130000"/>
              </a:lnSpc>
              <a:defRPr sz="1200">
                <a:solidFill>
                  <a:srgbClr val="5F6E66"/>
                </a:solidFill>
                <a:latin typeface="Arial"/>
              </a:defRPr>
            </a:pPr>
            <a:r>
              <a:rPr sz="1600" err="1">
                <a:latin typeface="Times New Roman" pitchFamily="18" charset="0"/>
                <a:cs typeface="Times New Roman" pitchFamily="18" charset="0"/>
              </a:rPr>
              <a:t>Из-за</a:t>
            </a:r>
            <a:r>
              <a:rPr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smtClean="0">
                <a:latin typeface="Times New Roman" pitchFamily="18" charset="0"/>
                <a:cs typeface="Times New Roman" pitchFamily="18" charset="0"/>
              </a:rPr>
              <a:t>невозможности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загнать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технику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боксы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ремонт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бульдозеров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тракторов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автоцистерн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ведется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открытом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воздухе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дождь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снегопад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сильный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мороз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err="1">
                <a:latin typeface="Times New Roman" pitchFamily="18" charset="0"/>
                <a:cs typeface="Times New Roman" pitchFamily="18" charset="0"/>
              </a:rPr>
              <a:t>полностью</a:t>
            </a:r>
            <a:r>
              <a:rPr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smtClean="0">
                <a:latin typeface="Times New Roman" pitchFamily="18" charset="0"/>
                <a:cs typeface="Times New Roman" pitchFamily="18" charset="0"/>
              </a:rPr>
              <a:t>блокируются</a:t>
            </a: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119872" y="1737360"/>
            <a:ext cx="3328416" cy="109728"/>
          </a:xfrm>
          <a:prstGeom prst="rect">
            <a:avLst/>
          </a:prstGeom>
          <a:solidFill>
            <a:srgbClr val="1434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39912" y="2103120"/>
            <a:ext cx="2688336" cy="39631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800"/>
              </a:spcAft>
              <a:defRPr sz="1100" b="1">
                <a:solidFill>
                  <a:srgbClr val="143426"/>
                </a:solidFill>
                <a:latin typeface="Arial"/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03</a:t>
            </a:r>
          </a:p>
          <a:p>
            <a:pPr algn="ctr">
              <a:spcAft>
                <a:spcPts val="1400"/>
              </a:spcAft>
              <a:defRPr sz="1600" b="1">
                <a:solidFill>
                  <a:srgbClr val="1E2933"/>
                </a:solidFill>
                <a:latin typeface="Arial"/>
              </a:defRPr>
            </a:pPr>
            <a:r>
              <a:rPr dirty="0" err="1"/>
              <a:t>Угроза</a:t>
            </a:r>
            <a:r>
              <a:rPr dirty="0"/>
              <a:t> </a:t>
            </a:r>
            <a:r>
              <a:rPr dirty="0" err="1"/>
              <a:t>срыва</a:t>
            </a:r>
            <a:r>
              <a:rPr dirty="0"/>
              <a:t> и </a:t>
            </a:r>
            <a:r>
              <a:rPr dirty="0" err="1"/>
              <a:t>отток</a:t>
            </a:r>
            <a:r>
              <a:rPr dirty="0"/>
              <a:t> </a:t>
            </a:r>
            <a:r>
              <a:rPr dirty="0" err="1"/>
              <a:t>кадров</a:t>
            </a:r>
            <a:endParaRPr dirty="0"/>
          </a:p>
          <a:p>
            <a:pPr algn="ctr">
              <a:lnSpc>
                <a:spcPct val="130000"/>
              </a:lnSpc>
              <a:defRPr sz="1200">
                <a:solidFill>
                  <a:srgbClr val="5F6E66"/>
                </a:solidFill>
                <a:latin typeface="Arial"/>
              </a:defRPr>
            </a:pPr>
            <a:r>
              <a:rPr sz="1600" dirty="0" err="1">
                <a:latin typeface="Times New Roman" pitchFamily="18" charset="0"/>
                <a:cs typeface="Times New Roman" pitchFamily="18" charset="0"/>
              </a:rPr>
              <a:t>Простой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техники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ведет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к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риску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срыва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противопожарных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мероприятий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лесах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Невозможность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мотивировать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работников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высокой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зарплатой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сочетании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уличным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ремонтом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провоцирует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отток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err="1">
                <a:latin typeface="Times New Roman" pitchFamily="18" charset="0"/>
                <a:cs typeface="Times New Roman" pitchFamily="18" charset="0"/>
              </a:rPr>
              <a:t>опытных</a:t>
            </a:r>
            <a:r>
              <a:rPr sz="160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smtClean="0">
                <a:latin typeface="Times New Roman" pitchFamily="18" charset="0"/>
                <a:cs typeface="Times New Roman" pitchFamily="18" charset="0"/>
              </a:rPr>
              <a:t>специалистов</a:t>
            </a: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25" y="0"/>
            <a:ext cx="12191695" cy="6858000"/>
          </a:xfrm>
          <a:prstGeom prst="rect">
            <a:avLst/>
          </a:prstGeom>
          <a:solidFill>
            <a:srgbClr val="F8FAF9"/>
          </a:solidFill>
          <a:ln>
            <a:solidFill>
              <a:srgbClr val="F8FA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66726" y="457200"/>
            <a:ext cx="10993450" cy="7284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2400" b="1">
                <a:solidFill>
                  <a:srgbClr val="143426"/>
                </a:solidFill>
                <a:latin typeface="Arial"/>
              </a:defRPr>
            </a:pPr>
            <a:r>
              <a:rPr dirty="0" err="1"/>
              <a:t>Предлагаемое</a:t>
            </a:r>
            <a:r>
              <a:rPr lang="en-US" dirty="0"/>
              <a:t> </a:t>
            </a:r>
            <a:r>
              <a:rPr dirty="0"/>
              <a:t> </a:t>
            </a:r>
            <a:r>
              <a:rPr dirty="0" err="1"/>
              <a:t>решение</a:t>
            </a:r>
            <a:r>
              <a:rPr dirty="0"/>
              <a:t>:</a:t>
            </a:r>
            <a:r>
              <a:rPr lang="en-US" dirty="0"/>
              <a:t> </a:t>
            </a:r>
            <a:r>
              <a:rPr dirty="0"/>
              <a:t> </a:t>
            </a:r>
            <a:r>
              <a:rPr dirty="0" err="1"/>
              <a:t>комплексный</a:t>
            </a:r>
            <a:r>
              <a:rPr dirty="0"/>
              <a:t> </a:t>
            </a:r>
            <a:r>
              <a:rPr dirty="0" err="1"/>
              <a:t>капитальный</a:t>
            </a:r>
            <a:r>
              <a:rPr dirty="0"/>
              <a:t> </a:t>
            </a:r>
            <a:r>
              <a:rPr dirty="0" err="1"/>
              <a:t>ремонт</a:t>
            </a:r>
            <a:endParaRPr dirty="0"/>
          </a:p>
          <a:p>
            <a:pPr>
              <a:defRPr sz="1300">
                <a:solidFill>
                  <a:srgbClr val="5F6E66"/>
                </a:solidFill>
                <a:latin typeface="Arial"/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комфортных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персонала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120640" cy="187451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920240"/>
            <a:ext cx="4572000" cy="15152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43426"/>
                </a:solidFill>
                <a:latin typeface="Arial"/>
              </a:defRPr>
            </a:pPr>
            <a:r>
              <a:rPr dirty="0" err="1"/>
              <a:t>Ремонт</a:t>
            </a:r>
            <a:r>
              <a:rPr dirty="0"/>
              <a:t> </a:t>
            </a:r>
            <a:r>
              <a:rPr dirty="0" err="1"/>
              <a:t>кровли</a:t>
            </a:r>
            <a:r>
              <a:rPr dirty="0"/>
              <a:t> и </a:t>
            </a:r>
            <a:r>
              <a:rPr dirty="0" err="1"/>
              <a:t>перекрытий</a:t>
            </a:r>
            <a:endParaRPr dirty="0"/>
          </a:p>
          <a:p>
            <a:pPr>
              <a:lnSpc>
                <a:spcPct val="120000"/>
              </a:lnSpc>
              <a:defRPr sz="1150">
                <a:solidFill>
                  <a:srgbClr val="5F6E66"/>
                </a:solidFill>
                <a:latin typeface="Arial"/>
              </a:defRPr>
            </a:pPr>
            <a:r>
              <a:rPr sz="1600" dirty="0" err="1">
                <a:latin typeface="Times New Roman" pitchFamily="18" charset="0"/>
                <a:cs typeface="Times New Roman" pitchFamily="18" charset="0"/>
              </a:rPr>
              <a:t>Ликвидация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аварийного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состояния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крыши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полная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гидроизоляция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восстановление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потолочных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перекрытий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предотвращения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протечек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разрушений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36792" y="1691640"/>
            <a:ext cx="5120640" cy="187451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611112" y="1920240"/>
            <a:ext cx="4572000" cy="15152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43426"/>
                </a:solidFill>
                <a:latin typeface="Arial"/>
              </a:defRPr>
            </a:pPr>
            <a:r>
              <a:t>Восстановление и отделка стен</a:t>
            </a:r>
          </a:p>
          <a:p>
            <a:pPr algn="just">
              <a:lnSpc>
                <a:spcPct val="120000"/>
              </a:lnSpc>
              <a:defRPr sz="1150">
                <a:solidFill>
                  <a:srgbClr val="5F6E66"/>
                </a:solidFill>
                <a:latin typeface="Arial"/>
              </a:defRPr>
            </a:pPr>
            <a:r>
              <a:rPr sz="1600">
                <a:latin typeface="Times New Roman" pitchFamily="18" charset="0"/>
                <a:cs typeface="Times New Roman" pitchFamily="18" charset="0"/>
              </a:rPr>
              <a:t>Зачистка разрушенной старой отделки, восстановление несущих и ограждающих конструкций стен, улучшение санитарного состояния помещений.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794760"/>
            <a:ext cx="5120640" cy="187451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4023360"/>
            <a:ext cx="4572000" cy="12198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43426"/>
                </a:solidFill>
                <a:latin typeface="Arial"/>
              </a:defRPr>
            </a:pPr>
            <a:r>
              <a:t>Бетонная отмостка и гидрозащита</a:t>
            </a:r>
          </a:p>
          <a:p>
            <a:pPr>
              <a:lnSpc>
                <a:spcPct val="120000"/>
              </a:lnSpc>
              <a:defRPr sz="1150">
                <a:solidFill>
                  <a:srgbClr val="5F6E66"/>
                </a:solidFill>
                <a:latin typeface="Arial"/>
              </a:defRPr>
            </a:pPr>
            <a:r>
              <a:rPr sz="1600">
                <a:latin typeface="Times New Roman" pitchFamily="18" charset="0"/>
                <a:cs typeface="Times New Roman" pitchFamily="18" charset="0"/>
              </a:rPr>
              <a:t>Демонтаж аварийного бетона и обустройство новой надежной отмостки по периметру здания для отвода талых и дождевых вод от фундамента.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36792" y="3794760"/>
            <a:ext cx="5120640" cy="187451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11112" y="4023360"/>
            <a:ext cx="4572000" cy="15152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43426"/>
                </a:solidFill>
                <a:latin typeface="Arial"/>
              </a:defRPr>
            </a:pPr>
            <a:r>
              <a:t>Оконные блоки и безопасность</a:t>
            </a:r>
          </a:p>
          <a:p>
            <a:pPr>
              <a:lnSpc>
                <a:spcPct val="120000"/>
              </a:lnSpc>
              <a:defRPr sz="1150">
                <a:solidFill>
                  <a:srgbClr val="5F6E66"/>
                </a:solidFill>
                <a:latin typeface="Arial"/>
              </a:defRPr>
            </a:pPr>
            <a:r>
              <a:rPr sz="1600">
                <a:latin typeface="Times New Roman" pitchFamily="18" charset="0"/>
                <a:cs typeface="Times New Roman" pitchFamily="18" charset="0"/>
              </a:rPr>
              <a:t>Замена и модернизация оконных проемов, приведение всех параметров ремонтных боксов в полное соответствие с требованиями норм безопасности труда.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806440"/>
            <a:ext cx="10728655" cy="594360"/>
          </a:xfrm>
          <a:prstGeom prst="roundRect">
            <a:avLst/>
          </a:prstGeom>
          <a:solidFill>
            <a:srgbClr val="EDF6F0"/>
          </a:solidFill>
          <a:ln w="12700">
            <a:solidFill>
              <a:srgbClr val="287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5870448"/>
            <a:ext cx="1036289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43426"/>
                </a:solidFill>
                <a:latin typeface="Arial"/>
              </a:defRPr>
            </a:pPr>
            <a:r>
              <a:t>Локация объекта: г. Снежинск, ул. Зелёная, д. 14 • Земельный участок 192 кв.м в муниципальной собственности (бессрочное пользование)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9"/>
          </a:solidFill>
          <a:ln>
            <a:solidFill>
              <a:srgbClr val="F8FA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2400" b="1">
                <a:solidFill>
                  <a:srgbClr val="143426"/>
                </a:solidFill>
                <a:latin typeface="Arial"/>
              </a:defRPr>
            </a:pPr>
            <a:r>
              <a:t>Финансовая структура и вклад участников</a:t>
            </a:r>
          </a:p>
          <a:p>
            <a:pPr>
              <a:defRPr sz="1300">
                <a:solidFill>
                  <a:srgbClr val="5F6E66"/>
                </a:solidFill>
                <a:latin typeface="Arial"/>
              </a:defRPr>
            </a:pPr>
            <a:r>
              <a:t>Расчет стоимости проекта, межбюджетный трансферт и нефинансовый трудовой вклад коллектива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166360" cy="2011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87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874519"/>
            <a:ext cx="4617720" cy="12618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200" b="1">
                <a:solidFill>
                  <a:srgbClr val="5F6E66"/>
                </a:solidFill>
                <a:latin typeface="Arial"/>
              </a:defRPr>
            </a:pPr>
            <a:r>
              <a:t>Средства бюджета Челябинской области</a:t>
            </a:r>
          </a:p>
          <a:p>
            <a:pPr>
              <a:spcAft>
                <a:spcPts val="600"/>
              </a:spcAft>
              <a:defRPr sz="2800" b="1">
                <a:solidFill>
                  <a:srgbClr val="28744B"/>
                </a:solidFill>
                <a:latin typeface="Arial"/>
              </a:defRPr>
            </a:pPr>
            <a:r>
              <a:t>5 487 694 руб.</a:t>
            </a:r>
          </a:p>
          <a:p>
            <a:pPr>
              <a:defRPr sz="1100">
                <a:solidFill>
                  <a:srgbClr val="5F6E66"/>
                </a:solidFill>
                <a:latin typeface="Arial"/>
              </a:defRPr>
            </a:pPr>
            <a:r>
              <a:rPr sz="1600">
                <a:latin typeface="Times New Roman" pitchFamily="18" charset="0"/>
                <a:cs typeface="Times New Roman" pitchFamily="18" charset="0"/>
              </a:rPr>
              <a:t>Запрашиваемый межбюджетный трансферт на строительно-монтажные работы и материалы.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91072" y="1691640"/>
            <a:ext cx="516636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65392" y="1874519"/>
            <a:ext cx="4617720" cy="12618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200" b="1">
                <a:solidFill>
                  <a:srgbClr val="5F6E66"/>
                </a:solidFill>
                <a:latin typeface="Arial"/>
              </a:defRPr>
            </a:pPr>
            <a:r>
              <a:t>Общая сметная стоимость проекта</a:t>
            </a:r>
          </a:p>
          <a:p>
            <a:pPr>
              <a:spcAft>
                <a:spcPts val="600"/>
              </a:spcAft>
              <a:defRPr sz="2800" b="1">
                <a:solidFill>
                  <a:srgbClr val="143426"/>
                </a:solidFill>
                <a:latin typeface="Arial"/>
              </a:defRPr>
            </a:pPr>
            <a:r>
              <a:rPr/>
              <a:t>5 </a:t>
            </a:r>
            <a:r>
              <a:rPr lang="ru-RU" dirty="0" smtClean="0"/>
              <a:t>487</a:t>
            </a:r>
            <a:r>
              <a:rPr smtClean="0"/>
              <a:t> 6</a:t>
            </a:r>
            <a:r>
              <a:rPr lang="ru-RU" dirty="0" smtClean="0"/>
              <a:t>9</a:t>
            </a:r>
            <a:r>
              <a:rPr smtClean="0"/>
              <a:t>4 </a:t>
            </a:r>
            <a:r>
              <a:t>руб.</a:t>
            </a:r>
          </a:p>
          <a:p>
            <a:pPr>
              <a:defRPr sz="1100">
                <a:solidFill>
                  <a:srgbClr val="5F6E66"/>
                </a:solidFill>
                <a:latin typeface="Arial"/>
              </a:defRPr>
            </a:pPr>
            <a:r>
              <a:rPr sz="1600">
                <a:latin typeface="Times New Roman" pitchFamily="18" charset="0"/>
                <a:cs typeface="Times New Roman" pitchFamily="18" charset="0"/>
              </a:rPr>
              <a:t>Полный объем затрат на реализацию инициативного проекта (с учетом НДС).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931920"/>
            <a:ext cx="10728655" cy="2468880"/>
          </a:xfrm>
          <a:prstGeom prst="roundRect">
            <a:avLst/>
          </a:prstGeom>
          <a:solidFill>
            <a:srgbClr val="EDF6F0"/>
          </a:solidFill>
          <a:ln w="12700">
            <a:solidFill>
              <a:srgbClr val="287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4114800"/>
            <a:ext cx="10180015" cy="20672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43426"/>
                </a:solidFill>
                <a:latin typeface="Arial"/>
              </a:defRPr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defRPr sz="1500" b="1">
                <a:solidFill>
                  <a:srgbClr val="143426"/>
                </a:solidFill>
                <a:latin typeface="Arial"/>
              </a:defRPr>
            </a:pP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МКУ «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Снежинское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лесничество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демонтажных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подготовительных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своими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силами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снижая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бюджетную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нагрузку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200"/>
              </a:spcAft>
              <a:defRPr sz="1150">
                <a:solidFill>
                  <a:srgbClr val="143426"/>
                </a:solidFill>
                <a:latin typeface="Arial"/>
              </a:defRPr>
            </a:pP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пластиковых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окон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2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200"/>
              </a:spcAft>
              <a:defRPr sz="1150">
                <a:solidFill>
                  <a:srgbClr val="143426"/>
                </a:solidFill>
                <a:latin typeface="Arial"/>
              </a:defRPr>
            </a:pP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Расчистка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старой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отделки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стен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потолка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173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200"/>
              </a:spcAft>
              <a:defRPr sz="1150">
                <a:solidFill>
                  <a:srgbClr val="143426"/>
                </a:solidFill>
                <a:latin typeface="Arial"/>
              </a:defRPr>
            </a:pP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поврежденной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отмостки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5,9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куб.м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200"/>
              </a:spcAft>
              <a:defRPr sz="1150">
                <a:solidFill>
                  <a:srgbClr val="143426"/>
                </a:solidFill>
                <a:latin typeface="Arial"/>
              </a:defRPr>
            </a:pP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49 </a:t>
            </a: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9"/>
          </a:solidFill>
          <a:ln>
            <a:solidFill>
              <a:srgbClr val="F8FA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728655" cy="7284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2400" b="1">
                <a:solidFill>
                  <a:srgbClr val="143426"/>
                </a:solidFill>
                <a:latin typeface="Arial"/>
              </a:defRPr>
            </a:pPr>
            <a:r>
              <a:rPr dirty="0" err="1"/>
              <a:t>График</a:t>
            </a:r>
            <a:r>
              <a:rPr dirty="0"/>
              <a:t> </a:t>
            </a:r>
            <a:r>
              <a:rPr lang="en-US" dirty="0"/>
              <a:t> </a:t>
            </a:r>
            <a:r>
              <a:rPr dirty="0" err="1"/>
              <a:t>реализации</a:t>
            </a:r>
            <a:r>
              <a:rPr dirty="0"/>
              <a:t> </a:t>
            </a:r>
            <a:r>
              <a:rPr lang="en-US" dirty="0"/>
              <a:t> </a:t>
            </a:r>
            <a:r>
              <a:rPr dirty="0" err="1"/>
              <a:t>инициативного</a:t>
            </a:r>
            <a:r>
              <a:rPr dirty="0"/>
              <a:t> </a:t>
            </a:r>
            <a:r>
              <a:rPr dirty="0" err="1"/>
              <a:t>проекта</a:t>
            </a:r>
            <a:endParaRPr dirty="0"/>
          </a:p>
          <a:p>
            <a:pPr>
              <a:defRPr sz="1300">
                <a:solidFill>
                  <a:srgbClr val="5F6E66"/>
                </a:solidFill>
                <a:latin typeface="Arial"/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Четкое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регламентов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поэтапный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ввод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эксплуатацию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2026–2027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2487168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2487168" cy="685800"/>
          </a:xfrm>
          <a:prstGeom prst="rect">
            <a:avLst/>
          </a:prstGeom>
          <a:solidFill>
            <a:srgbClr val="287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901952"/>
            <a:ext cx="108882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2000">
                <a:latin typeface="Times New Roman" pitchFamily="18" charset="0"/>
                <a:cs typeface="Times New Roman" pitchFamily="18" charset="0"/>
              </a:rPr>
              <a:t>ЭТАП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697480"/>
            <a:ext cx="2029968" cy="24468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28744B"/>
                </a:solidFill>
                <a:latin typeface="Arial"/>
              </a:defRPr>
            </a:pPr>
            <a:r>
              <a:t>Октябрь </a:t>
            </a:r>
            <a:r>
              <a:rPr/>
              <a:t>– </a:t>
            </a:r>
            <a:r>
              <a:rPr smtClean="0"/>
              <a:t>Декабрь</a:t>
            </a:r>
            <a:r>
              <a:rPr lang="ru-RU" dirty="0" smtClean="0"/>
              <a:t> </a:t>
            </a:r>
            <a:r>
              <a:rPr smtClean="0"/>
              <a:t> </a:t>
            </a:r>
            <a:r>
              <a:t>2026</a:t>
            </a:r>
          </a:p>
          <a:p>
            <a:pPr>
              <a:spcAft>
                <a:spcPts val="1000"/>
              </a:spcAft>
              <a:defRPr sz="1400" b="1">
                <a:solidFill>
                  <a:srgbClr val="1E2933"/>
                </a:solidFill>
                <a:latin typeface="Arial"/>
              </a:defRPr>
            </a:pPr>
            <a:r>
              <a:t>Проектирование и согласование</a:t>
            </a:r>
          </a:p>
          <a:p>
            <a:pPr>
              <a:lnSpc>
                <a:spcPct val="125000"/>
              </a:lnSpc>
              <a:defRPr sz="1150">
                <a:solidFill>
                  <a:srgbClr val="5F6E66"/>
                </a:solidFill>
                <a:latin typeface="Arial"/>
              </a:defRPr>
            </a:pPr>
            <a:r>
              <a:rPr sz="1400">
                <a:latin typeface="Times New Roman" pitchFamily="18" charset="0"/>
                <a:cs typeface="Times New Roman" pitchFamily="18" charset="0"/>
              </a:rPr>
              <a:t>Разработка и утверждение проектной документации, подготовка сметных расчетов, прохождение необходимых согласований и экспертиз.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1828800"/>
            <a:ext cx="2487168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474720" y="1828800"/>
            <a:ext cx="2487168" cy="685800"/>
          </a:xfrm>
          <a:prstGeom prst="rect">
            <a:avLst/>
          </a:prstGeom>
          <a:solidFill>
            <a:srgbClr val="287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0" y="1901952"/>
            <a:ext cx="108882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2000">
                <a:latin typeface="Times New Roman" pitchFamily="18" charset="0"/>
                <a:cs typeface="Times New Roman" pitchFamily="18" charset="0"/>
              </a:rPr>
              <a:t>ЭТАП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2697480"/>
            <a:ext cx="2029968" cy="25006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28744B"/>
                </a:solidFill>
                <a:latin typeface="Arial"/>
              </a:defRPr>
            </a:pPr>
            <a:r>
              <a:t>Январь – </a:t>
            </a:r>
            <a:r>
              <a:rPr/>
              <a:t>Март </a:t>
            </a:r>
            <a:r>
              <a:rPr lang="ru-RU" dirty="0" smtClean="0"/>
              <a:t> </a:t>
            </a:r>
            <a:r>
              <a:rPr smtClean="0"/>
              <a:t>2027</a:t>
            </a:r>
            <a:endParaRPr/>
          </a:p>
          <a:p>
            <a:pPr>
              <a:spcAft>
                <a:spcPts val="1000"/>
              </a:spcAft>
              <a:defRPr sz="1400" b="1">
                <a:solidFill>
                  <a:srgbClr val="1E2933"/>
                </a:solidFill>
                <a:latin typeface="Arial"/>
              </a:defRPr>
            </a:pPr>
            <a:r>
              <a:t>Закупки и демонтаж</a:t>
            </a:r>
          </a:p>
          <a:p>
            <a:pPr>
              <a:lnSpc>
                <a:spcPct val="125000"/>
              </a:lnSpc>
              <a:defRPr sz="1150">
                <a:solidFill>
                  <a:srgbClr val="5F6E66"/>
                </a:solidFill>
                <a:latin typeface="Arial"/>
              </a:defRPr>
            </a:pPr>
            <a:r>
              <a:rPr sz="1400">
                <a:latin typeface="Times New Roman" pitchFamily="18" charset="0"/>
                <a:cs typeface="Times New Roman" pitchFamily="18" charset="0"/>
              </a:rPr>
              <a:t>Проведение закупочных процедур на поставку стройматериалов. Выполнение демонтажных работ силами сотрудников лесничества</a:t>
            </a:r>
            <a:r>
              <a:rPr sz="1400"/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828800"/>
            <a:ext cx="2487168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217920" y="1828800"/>
            <a:ext cx="2487168" cy="685800"/>
          </a:xfrm>
          <a:prstGeom prst="rect">
            <a:avLst/>
          </a:prstGeom>
          <a:solidFill>
            <a:srgbClr val="287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0" y="1901952"/>
            <a:ext cx="108843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2000">
                <a:latin typeface="Times New Roman" pitchFamily="18" charset="0"/>
                <a:cs typeface="Times New Roman" pitchFamily="18" charset="0"/>
              </a:rPr>
              <a:t>ЭТАП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2697480"/>
            <a:ext cx="2029968" cy="24468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28744B"/>
                </a:solidFill>
                <a:latin typeface="Arial"/>
              </a:defRPr>
            </a:pPr>
            <a:r>
              <a:t>Апрель – Август 2027</a:t>
            </a:r>
          </a:p>
          <a:p>
            <a:pPr>
              <a:spcAft>
                <a:spcPts val="1000"/>
              </a:spcAft>
              <a:defRPr sz="1400" b="1">
                <a:solidFill>
                  <a:srgbClr val="1E2933"/>
                </a:solidFill>
                <a:latin typeface="Arial"/>
              </a:defRPr>
            </a:pPr>
            <a:r>
              <a:t>Строительство и отделка</a:t>
            </a:r>
          </a:p>
          <a:p>
            <a:pPr>
              <a:lnSpc>
                <a:spcPct val="125000"/>
              </a:lnSpc>
              <a:defRPr sz="1150">
                <a:solidFill>
                  <a:srgbClr val="5F6E66"/>
                </a:solidFill>
                <a:latin typeface="Arial"/>
              </a:defRPr>
            </a:pPr>
            <a:r>
              <a:rPr sz="1400">
                <a:latin typeface="Times New Roman" pitchFamily="18" charset="0"/>
                <a:cs typeface="Times New Roman" pitchFamily="18" charset="0"/>
              </a:rPr>
              <a:t>Капитальный ремонт кровли, восстановление стен, устройство новой бетонной отмостки и отделочные работы в боксах.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61120" y="1828800"/>
            <a:ext cx="2487168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961120" y="1828800"/>
            <a:ext cx="2487168" cy="685800"/>
          </a:xfrm>
          <a:prstGeom prst="rect">
            <a:avLst/>
          </a:prstGeom>
          <a:solidFill>
            <a:srgbClr val="D98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0" y="1901952"/>
            <a:ext cx="108843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2000">
                <a:latin typeface="Times New Roman" pitchFamily="18" charset="0"/>
                <a:cs typeface="Times New Roman" pitchFamily="18" charset="0"/>
              </a:rPr>
              <a:t>ЭТАП 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9720" y="2697480"/>
            <a:ext cx="2029968" cy="25006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D9822B"/>
                </a:solidFill>
                <a:latin typeface="Arial"/>
              </a:defRPr>
            </a:pPr>
            <a:r>
              <a:rPr smtClean="0"/>
              <a:t>Сентябрь</a:t>
            </a:r>
            <a:r>
              <a:rPr lang="ru-RU" dirty="0" smtClean="0"/>
              <a:t> </a:t>
            </a:r>
            <a:r>
              <a:rPr smtClean="0"/>
              <a:t> </a:t>
            </a:r>
            <a:r>
              <a:t>2027</a:t>
            </a:r>
          </a:p>
          <a:p>
            <a:pPr>
              <a:spcAft>
                <a:spcPts val="1000"/>
              </a:spcAft>
              <a:defRPr sz="1400" b="1">
                <a:solidFill>
                  <a:srgbClr val="1E2933"/>
                </a:solidFill>
                <a:latin typeface="Arial"/>
              </a:defRPr>
            </a:pPr>
            <a:r>
              <a:t>Ввод в эксплуатацию</a:t>
            </a:r>
          </a:p>
          <a:p>
            <a:pPr>
              <a:lnSpc>
                <a:spcPct val="125000"/>
              </a:lnSpc>
              <a:defRPr sz="1150">
                <a:solidFill>
                  <a:srgbClr val="5F6E66"/>
                </a:solidFill>
                <a:latin typeface="Arial"/>
              </a:defRPr>
            </a:pPr>
            <a:r>
              <a:rPr sz="1400">
                <a:latin typeface="Times New Roman" pitchFamily="18" charset="0"/>
                <a:cs typeface="Times New Roman" pitchFamily="18" charset="0"/>
              </a:rPr>
              <a:t>Итоговая приемка выполненных работ, проверка соответствия нормам охраны труда и запуск боксов для обслуживания техники к зимнему сезону.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9"/>
          </a:solidFill>
          <a:ln>
            <a:solidFill>
              <a:srgbClr val="F8FA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728655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2400" b="1">
                <a:solidFill>
                  <a:srgbClr val="143426"/>
                </a:solidFill>
                <a:latin typeface="Arial"/>
              </a:defRPr>
            </a:pPr>
            <a:r>
              <a:t>Ожидаемые результаты реализации проекта</a:t>
            </a:r>
          </a:p>
          <a:p>
            <a:pPr>
              <a:defRPr sz="1300">
                <a:solidFill>
                  <a:srgbClr val="5F6E66"/>
                </a:solidFill>
                <a:latin typeface="Arial"/>
              </a:defRPr>
            </a:pPr>
            <a:r>
              <a:t>Долгосрочный эффект для охраны лесов Снежинска и муниципального учреждения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737360"/>
            <a:ext cx="3328416" cy="109728"/>
          </a:xfrm>
          <a:prstGeom prst="rect">
            <a:avLst/>
          </a:prstGeom>
          <a:solidFill>
            <a:srgbClr val="287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2103120"/>
            <a:ext cx="2688336" cy="27566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800"/>
              </a:spcAft>
              <a:defRPr sz="1100" b="1">
                <a:solidFill>
                  <a:srgbClr val="28744B"/>
                </a:solidFill>
                <a:latin typeface="Arial"/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01</a:t>
            </a:r>
          </a:p>
          <a:p>
            <a:pPr>
              <a:spcAft>
                <a:spcPts val="1400"/>
              </a:spcAft>
              <a:defRPr sz="1600" b="1">
                <a:solidFill>
                  <a:srgbClr val="1E2933"/>
                </a:solidFill>
                <a:latin typeface="Arial"/>
              </a:defRPr>
            </a:pPr>
            <a:r>
              <a:rPr dirty="0" err="1"/>
              <a:t>Безопасность</a:t>
            </a:r>
            <a:r>
              <a:rPr lang="en-US" dirty="0"/>
              <a:t> </a:t>
            </a:r>
            <a:r>
              <a:rPr dirty="0"/>
              <a:t> </a:t>
            </a:r>
            <a:r>
              <a:rPr dirty="0" err="1"/>
              <a:t>труда</a:t>
            </a:r>
            <a:endParaRPr dirty="0"/>
          </a:p>
          <a:p>
            <a:pPr>
              <a:lnSpc>
                <a:spcPct val="130000"/>
              </a:lnSpc>
              <a:defRPr sz="1200">
                <a:solidFill>
                  <a:srgbClr val="5F6E66"/>
                </a:solidFill>
                <a:latin typeface="Arial"/>
              </a:defRPr>
            </a:pPr>
            <a:r>
              <a:rPr sz="1600" dirty="0" err="1">
                <a:latin typeface="Times New Roman" pitchFamily="18" charset="0"/>
                <a:cs typeface="Times New Roman" pitchFamily="18" charset="0"/>
              </a:rPr>
              <a:t>Создание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безопасных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оборудованных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теплых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рабочих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мест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для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сотрудников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при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обслуживании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ремонте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тяжелой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техники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любое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года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425696" y="1737360"/>
            <a:ext cx="3328416" cy="109728"/>
          </a:xfrm>
          <a:prstGeom prst="rect">
            <a:avLst/>
          </a:prstGeom>
          <a:solidFill>
            <a:srgbClr val="D98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45736" y="2103120"/>
            <a:ext cx="2688336" cy="30028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800"/>
              </a:spcAft>
              <a:defRPr sz="1100" b="1">
                <a:solidFill>
                  <a:srgbClr val="D9822B"/>
                </a:solidFill>
                <a:latin typeface="Arial"/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02</a:t>
            </a:r>
          </a:p>
          <a:p>
            <a:pPr algn="ctr">
              <a:spcAft>
                <a:spcPts val="1400"/>
              </a:spcAft>
              <a:defRPr sz="1600" b="1">
                <a:solidFill>
                  <a:srgbClr val="1E2933"/>
                </a:solidFill>
                <a:latin typeface="Arial"/>
              </a:defRPr>
            </a:pPr>
            <a:r>
              <a:rPr dirty="0" err="1"/>
              <a:t>Оперативность</a:t>
            </a:r>
            <a:r>
              <a:rPr dirty="0"/>
              <a:t> и </a:t>
            </a:r>
            <a:r>
              <a:rPr dirty="0" err="1"/>
              <a:t>готовность</a:t>
            </a:r>
            <a:endParaRPr dirty="0"/>
          </a:p>
          <a:p>
            <a:pPr>
              <a:lnSpc>
                <a:spcPct val="130000"/>
              </a:lnSpc>
              <a:defRPr sz="1200">
                <a:solidFill>
                  <a:srgbClr val="5F6E66"/>
                </a:solidFill>
                <a:latin typeface="Arial"/>
              </a:defRPr>
            </a:pPr>
            <a:r>
              <a:rPr sz="1600" dirty="0" err="1">
                <a:latin typeface="Times New Roman" pitchFamily="18" charset="0"/>
                <a:cs typeface="Times New Roman" pitchFamily="18" charset="0"/>
              </a:rPr>
              <a:t>Рост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эффективности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труда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исключение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простоев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пожарные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автоцистерны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тракторы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всегда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готовы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к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патрулированию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тушению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лесных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пожаров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119872" y="1737360"/>
            <a:ext cx="3328416" cy="109728"/>
          </a:xfrm>
          <a:prstGeom prst="rect">
            <a:avLst/>
          </a:prstGeom>
          <a:solidFill>
            <a:srgbClr val="1434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39912" y="2103120"/>
            <a:ext cx="2688336" cy="30028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800"/>
              </a:spcAft>
              <a:defRPr sz="1100" b="1">
                <a:solidFill>
                  <a:srgbClr val="143426"/>
                </a:solidFill>
                <a:latin typeface="Arial"/>
              </a:defRPr>
            </a:pP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03</a:t>
            </a:r>
          </a:p>
          <a:p>
            <a:pPr algn="ctr">
              <a:spcAft>
                <a:spcPts val="1400"/>
              </a:spcAft>
              <a:defRPr sz="1600" b="1">
                <a:solidFill>
                  <a:srgbClr val="1E2933"/>
                </a:solidFill>
                <a:latin typeface="Arial"/>
              </a:defRPr>
            </a:pPr>
            <a:r>
              <a:rPr dirty="0" err="1"/>
              <a:t>Сохранение</a:t>
            </a:r>
            <a:r>
              <a:rPr dirty="0"/>
              <a:t> </a:t>
            </a:r>
            <a:r>
              <a:rPr dirty="0" err="1"/>
              <a:t>кадров</a:t>
            </a:r>
            <a:r>
              <a:rPr dirty="0"/>
              <a:t> и </a:t>
            </a:r>
            <a:r>
              <a:rPr dirty="0" err="1"/>
              <a:t>фондов</a:t>
            </a:r>
            <a:endParaRPr dirty="0"/>
          </a:p>
          <a:p>
            <a:pPr>
              <a:lnSpc>
                <a:spcPct val="130000"/>
              </a:lnSpc>
              <a:defRPr sz="1200">
                <a:solidFill>
                  <a:srgbClr val="5F6E66"/>
                </a:solidFill>
                <a:latin typeface="Arial"/>
              </a:defRPr>
            </a:pPr>
            <a:r>
              <a:rPr sz="1600" dirty="0" err="1">
                <a:latin typeface="Times New Roman" pitchFamily="18" charset="0"/>
                <a:cs typeface="Times New Roman" pitchFamily="18" charset="0"/>
              </a:rPr>
              <a:t>Улучшение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санитарного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состояния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боксов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продление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срока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их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службы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предотвращение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оттока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опытных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рабочих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кадров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привлечение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dirty="0" err="1">
                <a:latin typeface="Times New Roman" pitchFamily="18" charset="0"/>
                <a:cs typeface="Times New Roman" pitchFamily="18" charset="0"/>
              </a:rPr>
              <a:t>специалистов</a:t>
            </a:r>
            <a:r>
              <a:rPr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kretar\AppData\Local\Temp\Rar$DIa5664.30469\Screenshot_20261015_123751_com_vkontakte_android_MainActivity.jpg"/>
          <p:cNvPicPr>
            <a:picLocks noChangeAspect="1" noChangeArrowheads="1"/>
          </p:cNvPicPr>
          <p:nvPr/>
        </p:nvPicPr>
        <p:blipFill>
          <a:blip r:embed="rId2"/>
          <a:srcRect l="1849" t="18701" b="12554"/>
          <a:stretch>
            <a:fillRect/>
          </a:stretch>
        </p:blipFill>
        <p:spPr bwMode="auto">
          <a:xfrm>
            <a:off x="760021" y="0"/>
            <a:ext cx="1078279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F3D24B3-8ADC-D753-59D1-BCCA8D91E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2116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8B296F4-A8C4-2F34-1CE2-531EB54C8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1961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916D287-6098-69D7-1086-A76B85D9A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0908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6C3B2F9-8E9C-7CCF-DA20-FEF88F265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7645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Инициативное бюджетирование МКУ Снежинское лесничество\Screenshot_20261015_132854_com_google_android_googlequicksearchbox_MainActivi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1999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3426"/>
          </a:solidFill>
          <a:ln>
            <a:solidFill>
              <a:srgbClr val="1434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14400" y="914400"/>
            <a:ext cx="10362895" cy="5029200"/>
          </a:xfrm>
          <a:prstGeom prst="roundRect">
            <a:avLst/>
          </a:prstGeom>
          <a:solidFill>
            <a:srgbClr val="1C4634"/>
          </a:solidFill>
          <a:ln w="19050">
            <a:solidFill>
              <a:srgbClr val="2D69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463040" y="1371600"/>
            <a:ext cx="9265615" cy="31444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400"/>
              </a:spcAft>
              <a:defRPr sz="1200" b="1">
                <a:solidFill>
                  <a:srgbClr val="D9822B"/>
                </a:solidFill>
                <a:latin typeface="Arial"/>
              </a:defRPr>
            </a:pPr>
            <a:r>
              <a:t>ЗАЩИТА ЛЕСОВ СНЕЖИНСКА — НАША ОБЩАЯ ЗАДАЧА</a:t>
            </a:r>
          </a:p>
          <a:p>
            <a:pPr algn="ctr">
              <a:spcAft>
                <a:spcPts val="2800"/>
              </a:spcAft>
              <a:defRPr sz="2400" b="1">
                <a:solidFill>
                  <a:srgbClr val="FFFFFF"/>
                </a:solidFill>
                <a:latin typeface="Arial"/>
              </a:defRPr>
            </a:pPr>
            <a:r>
              <a:rPr sz="2800">
                <a:latin typeface="Times New Roman" pitchFamily="18" charset="0"/>
                <a:cs typeface="Times New Roman" pitchFamily="18" charset="0"/>
              </a:rPr>
              <a:t>Поддержка проекта позволит сохранить</a:t>
            </a:r>
            <a:br>
              <a:rPr sz="2800">
                <a:latin typeface="Times New Roman" pitchFamily="18" charset="0"/>
                <a:cs typeface="Times New Roman" pitchFamily="18" charset="0"/>
              </a:rPr>
            </a:br>
            <a:r>
              <a:rPr sz="2800">
                <a:latin typeface="Times New Roman" pitchFamily="18" charset="0"/>
                <a:cs typeface="Times New Roman" pitchFamily="18" charset="0"/>
              </a:rPr>
              <a:t>готовность лесопожарной техники и кадры учреждения</a:t>
            </a:r>
          </a:p>
          <a:p>
            <a:pPr>
              <a:spcAft>
                <a:spcPts val="400"/>
              </a:spcAft>
              <a:defRPr sz="1300" b="1">
                <a:solidFill>
                  <a:srgbClr val="C8E1D2"/>
                </a:solidFill>
                <a:latin typeface="Arial"/>
              </a:defRPr>
            </a:pPr>
            <a:r>
              <a:rPr sz="2000">
                <a:latin typeface="Times New Roman" pitchFamily="18" charset="0"/>
                <a:cs typeface="Times New Roman" pitchFamily="18" charset="0"/>
              </a:rPr>
              <a:t>Инициатор проекта:</a:t>
            </a:r>
          </a:p>
          <a:p>
            <a:pPr>
              <a:lnSpc>
                <a:spcPct val="130000"/>
              </a:lnSpc>
              <a:defRPr sz="1300">
                <a:solidFill>
                  <a:srgbClr val="FFFFFF"/>
                </a:solidFill>
                <a:latin typeface="Arial"/>
              </a:defRPr>
            </a:pPr>
            <a:r>
              <a:rPr sz="2000">
                <a:latin typeface="Times New Roman" pitchFamily="18" charset="0"/>
                <a:cs typeface="Times New Roman" pitchFamily="18" charset="0"/>
              </a:rPr>
              <a:t>Директор МКУ «Снежинское лесничество» Н.В. Кулешов</a:t>
            </a:r>
            <a:br>
              <a:rPr sz="2000">
                <a:latin typeface="Times New Roman" pitchFamily="18" charset="0"/>
                <a:cs typeface="Times New Roman" pitchFamily="18" charset="0"/>
              </a:rPr>
            </a:br>
            <a:r>
              <a:rPr sz="2000">
                <a:latin typeface="Times New Roman" pitchFamily="18" charset="0"/>
                <a:cs typeface="Times New Roman" pitchFamily="18" charset="0"/>
              </a:rPr>
              <a:t>г. Снежинск, ул. Зелёная, д. 14</a:t>
            </a:r>
            <a:br>
              <a:rPr sz="2000">
                <a:latin typeface="Times New Roman" pitchFamily="18" charset="0"/>
                <a:cs typeface="Times New Roman" pitchFamily="18" charset="0"/>
              </a:rPr>
            </a:br>
            <a:r>
              <a:rPr sz="2000">
                <a:latin typeface="Times New Roman" pitchFamily="18" charset="0"/>
                <a:cs typeface="Times New Roman" pitchFamily="18" charset="0"/>
              </a:rPr>
              <a:t>Челябинская область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691</Words>
  <Application>Microsoft Office PowerPoint</Application>
  <PresentationFormat>Произвольный</PresentationFormat>
  <Paragraphs>84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/>
  <cp:keywords/>
  <dc:description>generated using python-pptx</dc:description>
  <cp:lastModifiedBy>sekretar</cp:lastModifiedBy>
  <cp:revision>8</cp:revision>
  <dcterms:created xsi:type="dcterms:W3CDTF">2013-01-27T09:14:16Z</dcterms:created>
  <dcterms:modified xsi:type="dcterms:W3CDTF">2026-10-19T03:15:19Z</dcterms:modified>
  <cp:category/>
</cp:coreProperties>
</file>