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5" r:id="rId4"/>
    <p:sldId id="262" r:id="rId5"/>
    <p:sldId id="267" r:id="rId6"/>
    <p:sldId id="257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C"/>
    <a:srgbClr val="010B40"/>
    <a:srgbClr val="EFF6FE"/>
    <a:srgbClr val="001B46"/>
    <a:srgbClr val="F7F8FA"/>
    <a:srgbClr val="ECE0D2"/>
    <a:srgbClr val="702877"/>
    <a:srgbClr val="E6BD91"/>
    <a:srgbClr val="E9BF21"/>
    <a:srgbClr val="C571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5" autoAdjust="0"/>
  </p:normalViewPr>
  <p:slideViewPr>
    <p:cSldViewPr snapToGrid="0" showGuides="1">
      <p:cViewPr>
        <p:scale>
          <a:sx n="50" d="100"/>
          <a:sy n="50" d="100"/>
        </p:scale>
        <p:origin x="636" y="101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FBACB-9F50-4441-8ED3-B716FC3C3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0801" y="2026537"/>
            <a:ext cx="7910398" cy="1252437"/>
          </a:xfrm>
          <a:noFill/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5108AA0-6708-4354-A113-6D77F977D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0801" y="3432924"/>
            <a:ext cx="7910398" cy="1252437"/>
          </a:xfrm>
          <a:noFill/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F6A399-C931-4A0A-AE5C-DFFF4816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B0B664-33BA-4E10-9711-E8824D108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C1616C-5913-4F6F-BC7E-042278A59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3B8BBF3-8DDC-415E-8A9F-4A821681F77C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18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86FF47A-51C3-4D57-AF90-8F3AF244B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242" y="1819441"/>
            <a:ext cx="10902118" cy="4297580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FD23E0-3191-4599-BD5E-12527F2C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A6F514-F402-4139-96B4-CC85A617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885B40-89D2-42AB-B0A3-0D1632E5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40C9D58-B66F-4283-A5DF-78695E7B4DF8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F22BFD1-5D3D-4CCE-AA1F-3CB0A1CB0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242" y="353464"/>
            <a:ext cx="10902116" cy="1325563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479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96FD23E0-3191-4599-BD5E-12527F2C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16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A6F514-F402-4139-96B4-CC85A617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9516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885B40-89D2-42AB-B0A3-0D1632E5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972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40C9D58-B66F-4283-A5DF-78695E7B4DF8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D183F3B-3A92-4236-9C76-EA695DC56F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74482" y="1867526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E134F98D-E894-44DB-A17F-CE5EEF1331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174481" y="2557613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85569958-0FF5-4BFB-BBE8-25A41BF9E8B9}"/>
              </a:ext>
            </a:extLst>
          </p:cNvPr>
          <p:cNvSpPr/>
          <p:nvPr userDrawn="1"/>
        </p:nvSpPr>
        <p:spPr>
          <a:xfrm>
            <a:off x="681594" y="1965693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1FE47FD2-6DAE-46C6-8AE3-1705CAEB573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59692" y="3442801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28EC56F2-0C89-4A53-827A-1312C603D0D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159691" y="4132888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4DD4FCBF-1484-471E-A8F4-FB57BBD4C643}"/>
              </a:ext>
            </a:extLst>
          </p:cNvPr>
          <p:cNvSpPr/>
          <p:nvPr userDrawn="1"/>
        </p:nvSpPr>
        <p:spPr>
          <a:xfrm>
            <a:off x="681594" y="3540968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CFA3BAFF-7DE8-48A4-B2B0-B0085957F76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151332" y="4957912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C0E22CB0-862D-49A8-B966-5F34D0022F3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151331" y="5647999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EAD0C562-F40F-4023-815B-144925507E09}"/>
              </a:ext>
            </a:extLst>
          </p:cNvPr>
          <p:cNvSpPr/>
          <p:nvPr userDrawn="1"/>
        </p:nvSpPr>
        <p:spPr>
          <a:xfrm>
            <a:off x="681594" y="5116243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1BD1F119-99A7-40BF-96F2-B40DACEC3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242" y="353464"/>
            <a:ext cx="10902116" cy="1325563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6389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994AA-8E37-49B9-B7FD-70C9EDB55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9D3217-5679-4BD5-9137-936BBEF04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241DAA-6DAD-4AF1-92A7-80EA5983C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F71DA9-CB59-43B2-BC65-168CA6DB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9DDAF3-236F-45E6-8A32-CAB15B0A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70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B75CB-2D4D-4ACD-8C8D-4C2BAD7AA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C3ABA4-A807-4474-9B99-B3F3035634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74E14E-F711-4893-A702-1E439BB6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B79428-64FD-4048-868A-AF62FE78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435336-5740-41F7-8C21-58393F7EF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A9915-F2A9-4940-AD5E-18633F23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95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847F47-3388-4C54-86ED-1F5AC9D5F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EB5753-50F0-4209-B123-25FADDB51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1554F4-56DF-4692-B17F-B6D705D23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958255A-938B-4F58-BD82-7E759AF997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ED02AF3-9A33-42E0-932E-996CE9841E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B9055FB-1844-4EFC-AC3D-D0C069AC9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BDFBD12-6B72-40B5-B7A4-8BC668BFC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826D7F-C774-4B3E-99F7-4A3F9D1C8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6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C5C167-DA4C-4DE7-8E6D-1438E673F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52AE09E-C067-4546-AABC-AF31901DA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7C63C74-25D6-413A-BF81-1BAC312C6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AF3BE6B-3F7C-44CA-89A7-39FB44B5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36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A83ACF7-0141-4CD0-9C08-29BFD52A1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707B24-6D1E-4250-9F7C-B50DC6C2E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281886-4B75-4555-843A-A14D28200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26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95817-5E1D-4B28-9BB8-1CAFD747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FD6170-D32F-4D5E-A219-CE4EBE45F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4CA122-ADD3-4BC3-94B6-FEFC10D36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168CA4-CE35-4686-88C8-3BF6B0A0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DCE16E-2FA2-448D-8001-A9876F2F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D05DFA-02F3-40C2-9B8E-C5302CCBE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2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7D842-145D-49C7-ADFC-42DF1DFF8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FB3922E-7741-4059-A65F-490977F4A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61D1DD-C329-4C28-A753-5AFEBACE8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E647DB-F800-4A7B-BA76-B05E52D80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56E5D4-6B17-4DAF-B284-FD912646A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BD4B6B-30B6-4D67-8DD1-6CF5FC1A0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77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C92BF-2752-4004-8342-065C4B60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F91964-3980-49C8-B3A8-283781FC7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4790CE-5C53-47FC-8413-F89AF1759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9849BC-BAD9-4C0D-A675-70D978BF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665C67-270E-4DBC-8E4C-B0ED31CC0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74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B325CD4-7AAE-4D3B-B241-E41035B258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82F875-B04A-4E1A-8512-8C8F94B2E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DD487A-1FC2-44CE-9930-7C7DED14F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F2E820-E78E-4484-B653-D69D1C9CE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CA4D89-658F-4150-961E-B5A3F7054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1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601465-D77B-4859-93D3-B80CB67F4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FBDCF8-67DD-4258-A5FF-10C5CC11E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B82C6C-6CC4-4A72-A1A8-ED44642F44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37880-2EBA-47EC-9021-3B75E1707F8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087DCD-1CDE-49BB-AA51-F818D3611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ED8D0A-4ACE-4D47-88F3-AD2E99ACE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  <a:extLst>
              <a:ext uri="{FF2B5EF4-FFF2-40B4-BE49-F238E27FC236}">
                <a16:creationId xmlns:a16="http://schemas.microsoft.com/office/drawing/2014/main" id="{D3913BE6-3DBC-4A10-9146-D759F3AFA3C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58584" y="-1519762"/>
            <a:ext cx="757762" cy="75776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016054F-29B0-4A14-91DF-2DFA564505B0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E6E6E6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rgbClr val="E6E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7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9727D-B158-40CE-A1E3-961ADD932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145311" y="2802781"/>
            <a:ext cx="13544550" cy="1252437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/>
              <a:t>Инициативный проект: </a:t>
            </a:r>
            <a:br>
              <a:rPr lang="ru-RU" b="1" dirty="0"/>
            </a:br>
            <a:r>
              <a:rPr lang="ru-RU" b="1" dirty="0"/>
              <a:t>«Установка газового котла </a:t>
            </a:r>
            <a:br>
              <a:rPr lang="ru-RU" b="1" dirty="0"/>
            </a:br>
            <a:r>
              <a:rPr lang="ru-RU" b="1" dirty="0"/>
              <a:t>для осуществления отопления </a:t>
            </a:r>
            <a:br>
              <a:rPr lang="ru-RU" b="1" dirty="0"/>
            </a:br>
            <a:r>
              <a:rPr lang="ru-RU" b="1" dirty="0"/>
              <a:t>здания Бани №1»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BBC206C-05FE-4771-B1BE-F8ADCB4B0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1765" y="5440671"/>
            <a:ext cx="7910398" cy="1252437"/>
          </a:xfrm>
        </p:spPr>
        <p:txBody>
          <a:bodyPr/>
          <a:lstStyle/>
          <a:p>
            <a:pPr algn="l"/>
            <a:r>
              <a:rPr lang="ru-RU" dirty="0"/>
              <a:t>Инициативный проект для реализации в 2027 году</a:t>
            </a:r>
          </a:p>
          <a:p>
            <a:pPr algn="l"/>
            <a:r>
              <a:rPr lang="ru-RU" dirty="0"/>
              <a:t>Инициатор: ООО «Снежинские бани»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BCA732-D40C-22C6-2D10-D77034CB1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847" y="4055218"/>
            <a:ext cx="3512039" cy="241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7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7BF8CF-92D0-4336-9F80-A47053D8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642" y="1325288"/>
            <a:ext cx="5292658" cy="42074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Территория проекта – здание бани «Бани №1» (кадастровый номер земельного участка 74:40:0101009:2, адрес: Челябинская область, Снежинский городской округ, г. Снежинск, ул. Дзержинского, д. 28).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242" y="404709"/>
            <a:ext cx="10902116" cy="1325563"/>
          </a:xfrm>
        </p:spPr>
        <p:txBody>
          <a:bodyPr/>
          <a:lstStyle/>
          <a:p>
            <a:r>
              <a:rPr lang="ru-RU" b="1" dirty="0"/>
              <a:t>Территория реализации проекта </a:t>
            </a:r>
            <a:br>
              <a:rPr lang="ru-RU" b="1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463729-7A72-45E6-A9D3-ECCC3236DE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2425"/>
          <a:stretch>
            <a:fillRect/>
          </a:stretch>
        </p:blipFill>
        <p:spPr>
          <a:xfrm>
            <a:off x="6800184" y="1325288"/>
            <a:ext cx="4962525" cy="477426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4982269-79BE-30A1-BD04-812431FA0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6" b="12039"/>
          <a:stretch>
            <a:fillRect/>
          </a:stretch>
        </p:blipFill>
        <p:spPr>
          <a:xfrm>
            <a:off x="651642" y="3712420"/>
            <a:ext cx="5845176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6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7BF8CF-92D0-4336-9F80-A47053D8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386" y="1325563"/>
            <a:ext cx="5459336" cy="345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Расписать проблему,</a:t>
            </a:r>
          </a:p>
          <a:p>
            <a:pPr marL="0" indent="0">
              <a:buNone/>
            </a:pPr>
            <a:r>
              <a:rPr lang="ru-RU" dirty="0"/>
              <a:t>Причины почему так получилось</a:t>
            </a:r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64" y="0"/>
            <a:ext cx="10902116" cy="1325563"/>
          </a:xfrm>
        </p:spPr>
        <p:txBody>
          <a:bodyPr/>
          <a:lstStyle/>
          <a:p>
            <a:r>
              <a:rPr lang="ru-RU" b="1" dirty="0"/>
              <a:t>Предпосылки инициативного проекта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E997F5-58D6-8A58-3A0A-6CFF50A9D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472" y="3745300"/>
            <a:ext cx="4905308" cy="27592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020732-B0C5-8EA4-8708-281C22B4B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78" y="3745300"/>
            <a:ext cx="4905308" cy="275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9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4">
            <a:extLst>
              <a:ext uri="{FF2B5EF4-FFF2-40B4-BE49-F238E27FC236}">
                <a16:creationId xmlns:a16="http://schemas.microsoft.com/office/drawing/2014/main" id="{D077C075-8014-CEFC-263B-2EC93808C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942" y="1224972"/>
            <a:ext cx="6592402" cy="2204027"/>
          </a:xfrm>
        </p:spPr>
        <p:txBody>
          <a:bodyPr>
            <a:normAutofit/>
          </a:bodyPr>
          <a:lstStyle/>
          <a:p>
            <a:r>
              <a:rPr lang="ru-RU" dirty="0"/>
              <a:t>Переход от центрального теплоснабжения к обеспечению здания теплом от собственной встроенной газовой котельной</a:t>
            </a:r>
          </a:p>
        </p:txBody>
      </p:sp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621E0CD5-0F3D-2EC8-1899-5D1D44C00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942" y="135707"/>
            <a:ext cx="10902116" cy="1325563"/>
          </a:xfrm>
        </p:spPr>
        <p:txBody>
          <a:bodyPr/>
          <a:lstStyle/>
          <a:p>
            <a:r>
              <a:rPr lang="ru-RU" b="1" dirty="0"/>
              <a:t>Цель проекта</a:t>
            </a:r>
            <a:endParaRPr lang="ru-RU" dirty="0"/>
          </a:p>
        </p:txBody>
      </p:sp>
      <p:sp>
        <p:nvSpPr>
          <p:cNvPr id="12" name="Заголовок 3">
            <a:extLst>
              <a:ext uri="{FF2B5EF4-FFF2-40B4-BE49-F238E27FC236}">
                <a16:creationId xmlns:a16="http://schemas.microsoft.com/office/drawing/2014/main" id="{10B57033-7A4D-F84F-693C-E57255E48EFC}"/>
              </a:ext>
            </a:extLst>
          </p:cNvPr>
          <p:cNvSpPr txBox="1">
            <a:spLocks/>
          </p:cNvSpPr>
          <p:nvPr/>
        </p:nvSpPr>
        <p:spPr>
          <a:xfrm>
            <a:off x="644942" y="2550535"/>
            <a:ext cx="10902116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Задачи проекта</a:t>
            </a:r>
            <a:endParaRPr lang="ru-RU" dirty="0"/>
          </a:p>
        </p:txBody>
      </p:sp>
      <p:sp>
        <p:nvSpPr>
          <p:cNvPr id="13" name="Объект 4">
            <a:extLst>
              <a:ext uri="{FF2B5EF4-FFF2-40B4-BE49-F238E27FC236}">
                <a16:creationId xmlns:a16="http://schemas.microsoft.com/office/drawing/2014/main" id="{B459227A-B235-6A8A-B5ED-8FA8B36B4999}"/>
              </a:ext>
            </a:extLst>
          </p:cNvPr>
          <p:cNvSpPr txBox="1">
            <a:spLocks/>
          </p:cNvSpPr>
          <p:nvPr/>
        </p:nvSpPr>
        <p:spPr>
          <a:xfrm>
            <a:off x="644942" y="3662132"/>
            <a:ext cx="6542009" cy="297168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Установка двух (2) котлов </a:t>
            </a:r>
            <a:r>
              <a:rPr lang="en-US" dirty="0"/>
              <a:t>Hermes </a:t>
            </a:r>
            <a:r>
              <a:rPr lang="ru-RU" dirty="0"/>
              <a:t>(Производитель: Россия), мощностью 950 кВт каждый</a:t>
            </a:r>
          </a:p>
          <a:p>
            <a:r>
              <a:rPr lang="ru-RU" dirty="0"/>
              <a:t>Присоединение потребителей (отопление, ГВС, бассейн) к источнику теплоснабжения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A7E41A-2848-34A3-5772-EFAC3C53B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55"/>
          <a:stretch>
            <a:fillRect/>
          </a:stretch>
        </p:blipFill>
        <p:spPr>
          <a:xfrm>
            <a:off x="7186951" y="1104900"/>
            <a:ext cx="4360107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4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81716-26D5-68C2-90F7-9CCCB283A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4">
            <a:extLst>
              <a:ext uri="{FF2B5EF4-FFF2-40B4-BE49-F238E27FC236}">
                <a16:creationId xmlns:a16="http://schemas.microsoft.com/office/drawing/2014/main" id="{A0A2F60B-C943-9812-5152-C467F9BD7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242" y="1815522"/>
            <a:ext cx="11401358" cy="5594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1) Общая стоимость проекта  - 15 620 020, 00 рублей </a:t>
            </a:r>
          </a:p>
          <a:p>
            <a:pPr marL="0" indent="0">
              <a:buNone/>
            </a:pPr>
            <a:r>
              <a:rPr lang="ru-RU" dirty="0"/>
              <a:t>с учетом приобретения котла и всех необходимых комплектующих, проектных и монтажных работ</a:t>
            </a:r>
          </a:p>
          <a:p>
            <a:pPr marL="0" indent="0">
              <a:buNone/>
            </a:pPr>
            <a:r>
              <a:rPr lang="ru-RU" b="1" dirty="0"/>
              <a:t>2) Инициативный платеж – 1 562 000, 00 рублей, </a:t>
            </a:r>
          </a:p>
          <a:p>
            <a:pPr marL="0" indent="0">
              <a:buNone/>
            </a:pPr>
            <a:r>
              <a:rPr lang="ru-RU" dirty="0"/>
              <a:t>что составляет 10% от общей стоимости инициативного проекта</a:t>
            </a:r>
          </a:p>
          <a:p>
            <a:pPr marL="0" indent="0">
              <a:buNone/>
            </a:pPr>
            <a:r>
              <a:rPr lang="ru-RU" b="1" dirty="0"/>
              <a:t>3) Планируемый срок реализации проекта: </a:t>
            </a:r>
          </a:p>
          <a:p>
            <a:pPr marL="0" indent="0">
              <a:buNone/>
            </a:pPr>
            <a:r>
              <a:rPr lang="ru-RU" dirty="0"/>
              <a:t>не позднее 31.10.2027 года</a:t>
            </a:r>
          </a:p>
          <a:p>
            <a:pPr marL="0" indent="0">
              <a:buNone/>
            </a:pPr>
            <a:r>
              <a:rPr lang="ru-RU" b="1" dirty="0"/>
              <a:t>4) Трудовое участие: </a:t>
            </a:r>
          </a:p>
          <a:p>
            <a:pPr marL="0" indent="0">
              <a:buNone/>
            </a:pPr>
            <a:r>
              <a:rPr lang="ru-RU" dirty="0"/>
              <a:t>подготовка помещений перед ремонтом, уборка после ремонта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9325064-9E19-E9CA-5C3B-C50EAED02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242" y="353464"/>
            <a:ext cx="10902116" cy="1325563"/>
          </a:xfrm>
        </p:spPr>
        <p:txBody>
          <a:bodyPr/>
          <a:lstStyle/>
          <a:p>
            <a:r>
              <a:rPr lang="ru-RU" b="1" dirty="0"/>
              <a:t>Предварительные расчеты и участие инициатора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744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C5B6D6A-2F70-C606-C3BF-BA78A6EC3DEB}"/>
              </a:ext>
            </a:extLst>
          </p:cNvPr>
          <p:cNvSpPr txBox="1">
            <a:spLocks/>
          </p:cNvSpPr>
          <p:nvPr/>
        </p:nvSpPr>
        <p:spPr>
          <a:xfrm>
            <a:off x="644942" y="0"/>
            <a:ext cx="10902116" cy="19240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Актуальность проекта и ожидаемые результаты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ED8F90E-7185-CF23-C333-218E2E8A5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41" y="3565560"/>
            <a:ext cx="5279608" cy="296978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3BAEDC-B5C7-CED7-79D1-7F928FF1A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2" y="3565560"/>
            <a:ext cx="5279608" cy="296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3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77336-A939-739A-E6C8-7D4D6033B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534" y="2103437"/>
            <a:ext cx="10902116" cy="1325563"/>
          </a:xfrm>
        </p:spPr>
        <p:txBody>
          <a:bodyPr>
            <a:normAutofit/>
          </a:bodyPr>
          <a:lstStyle/>
          <a:p>
            <a:r>
              <a:rPr lang="ru-RU" sz="6600" b="1" dirty="0"/>
              <a:t>СПАСИБО ЗА ВНИМАНИЕ!</a:t>
            </a:r>
            <a:endParaRPr lang="ru-RU" sz="6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BCAD28-218A-76A5-1657-F0D74B062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92" y="3429000"/>
            <a:ext cx="4367966" cy="3008750"/>
          </a:xfrm>
          <a:prstGeom prst="rect">
            <a:avLst/>
          </a:prstGeom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85A1CB5-4E12-FC97-A21A-54FD90641B92}"/>
              </a:ext>
            </a:extLst>
          </p:cNvPr>
          <p:cNvSpPr txBox="1">
            <a:spLocks/>
          </p:cNvSpPr>
          <p:nvPr/>
        </p:nvSpPr>
        <p:spPr>
          <a:xfrm>
            <a:off x="661233" y="5391150"/>
            <a:ext cx="11087099" cy="114955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/>
              <a:t>Инициативный проект для реализации в 2027 году</a:t>
            </a:r>
          </a:p>
          <a:p>
            <a:pPr marL="0" indent="0">
              <a:buNone/>
            </a:pPr>
            <a:r>
              <a:rPr lang="ru-RU" sz="2000" dirty="0"/>
              <a:t>Инициатор: ООО «Снежинские бани»</a:t>
            </a:r>
          </a:p>
        </p:txBody>
      </p:sp>
    </p:spTree>
    <p:extLst>
      <p:ext uri="{BB962C8B-B14F-4D97-AF65-F5344CB8AC3E}">
        <p14:creationId xmlns:p14="http://schemas.microsoft.com/office/powerpoint/2010/main" val="259730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227</Words>
  <Application>Microsoft Office PowerPoint</Application>
  <PresentationFormat>Широкоэкранный</PresentationFormat>
  <Paragraphs>26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Инициативный проект:  «Установка газового котла  для осуществления отопления  здания Бани №1»</vt:lpstr>
      <vt:lpstr>Территория реализации проекта  </vt:lpstr>
      <vt:lpstr>Предпосылки инициативного проекта</vt:lpstr>
      <vt:lpstr>Цель проекта</vt:lpstr>
      <vt:lpstr>Предварительные расчеты и участие инициатора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Бежевая классическая рамка - шаблон презентации с сайта presentation-creation.ru</dc:title>
  <dc:creator>User Obstinate</dc:creator>
  <cp:lastModifiedBy>Тараник Алёна Михайловна</cp:lastModifiedBy>
  <cp:revision>72</cp:revision>
  <dcterms:created xsi:type="dcterms:W3CDTF">2025-04-04T15:20:50Z</dcterms:created>
  <dcterms:modified xsi:type="dcterms:W3CDTF">2026-10-16T10:54:31Z</dcterms:modified>
</cp:coreProperties>
</file>